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  <p:sldMasterId id="2147483744" r:id="rId5"/>
  </p:sldMasterIdLst>
  <p:notesMasterIdLst>
    <p:notesMasterId r:id="rId20"/>
  </p:notesMasterIdLst>
  <p:sldIdLst>
    <p:sldId id="309" r:id="rId6"/>
    <p:sldId id="262" r:id="rId7"/>
    <p:sldId id="296" r:id="rId8"/>
    <p:sldId id="297" r:id="rId9"/>
    <p:sldId id="298" r:id="rId10"/>
    <p:sldId id="304" r:id="rId11"/>
    <p:sldId id="305" r:id="rId12"/>
    <p:sldId id="269" r:id="rId13"/>
    <p:sldId id="270" r:id="rId14"/>
    <p:sldId id="271" r:id="rId15"/>
    <p:sldId id="290" r:id="rId16"/>
    <p:sldId id="310" r:id="rId17"/>
    <p:sldId id="311" r:id="rId18"/>
    <p:sldId id="312" r:id="rId19"/>
  </p:sldIdLst>
  <p:sldSz cx="12192000" cy="6858000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mela Klein" initials="PK" lastIdx="10" clrIdx="0"/>
  <p:cmAuthor id="7" name="Cohen Gagne, Stacy (HRSA)" initials="CGS(" lastIdx="24" clrIdx="7">
    <p:extLst>
      <p:ext uri="{19B8F6BF-5375-455C-9EA6-DF929625EA0E}">
        <p15:presenceInfo xmlns:p15="http://schemas.microsoft.com/office/powerpoint/2012/main" userId="S-1-5-21-1575576018-681398725-1848903544-46261" providerId="AD"/>
      </p:ext>
    </p:extLst>
  </p:cmAuthor>
  <p:cmAuthor id="1" name="Windows User" initials="WU" lastIdx="4" clrIdx="1"/>
  <p:cmAuthor id="8" name="Mandsager, Paul (HRSA)" initials="MP(" lastIdx="6" clrIdx="8">
    <p:extLst>
      <p:ext uri="{19B8F6BF-5375-455C-9EA6-DF929625EA0E}">
        <p15:presenceInfo xmlns:p15="http://schemas.microsoft.com/office/powerpoint/2012/main" userId="S-1-5-21-1575576018-681398725-1848903544-36217" providerId="AD"/>
      </p:ext>
    </p:extLst>
  </p:cmAuthor>
  <p:cmAuthor id="2" name="Meredith Brantley" initials="MB" lastIdx="11" clrIdx="2"/>
  <p:cmAuthor id="9" name="Chavis, Nicole (HRSA)" initials="CN(" lastIdx="1" clrIdx="9">
    <p:extLst>
      <p:ext uri="{19B8F6BF-5375-455C-9EA6-DF929625EA0E}">
        <p15:presenceInfo xmlns:p15="http://schemas.microsoft.com/office/powerpoint/2012/main" userId="S-1-5-21-1575576018-681398725-1848903544-64251" providerId="AD"/>
      </p:ext>
    </p:extLst>
  </p:cmAuthor>
  <p:cmAuthor id="3" name="Stacy Cohen" initials="SC" lastIdx="1" clrIdx="3"/>
  <p:cmAuthor id="10" name="Mills, Robert (HRSA)" initials="MR(" lastIdx="8" clrIdx="10">
    <p:extLst>
      <p:ext uri="{19B8F6BF-5375-455C-9EA6-DF929625EA0E}">
        <p15:presenceInfo xmlns:p15="http://schemas.microsoft.com/office/powerpoint/2012/main" userId="S-1-5-21-1575576018-681398725-1848903544-12947" providerId="AD"/>
      </p:ext>
    </p:extLst>
  </p:cmAuthor>
  <p:cmAuthor id="4" name="Carney, Jhetari (HRSA)" initials="CJ(" lastIdx="40" clrIdx="4">
    <p:extLst>
      <p:ext uri="{19B8F6BF-5375-455C-9EA6-DF929625EA0E}">
        <p15:presenceInfo xmlns:p15="http://schemas.microsoft.com/office/powerpoint/2012/main" userId="S-1-5-21-1575576018-681398725-1848903544-54837" providerId="AD"/>
      </p:ext>
    </p:extLst>
  </p:cmAuthor>
  <p:cmAuthor id="5" name="Brantley, Meredith (HRSA)" initials="BM(" lastIdx="28" clrIdx="5">
    <p:extLst>
      <p:ext uri="{19B8F6BF-5375-455C-9EA6-DF929625EA0E}">
        <p15:presenceInfo xmlns:p15="http://schemas.microsoft.com/office/powerpoint/2012/main" userId="S-1-5-21-1575576018-681398725-1848903544-54839" providerId="AD"/>
      </p:ext>
    </p:extLst>
  </p:cmAuthor>
  <p:cmAuthor id="6" name="Psihopaidas, Demetrios (HRSA)" initials="PD(" lastIdx="6" clrIdx="6">
    <p:extLst>
      <p:ext uri="{19B8F6BF-5375-455C-9EA6-DF929625EA0E}">
        <p15:presenceInfo xmlns:p15="http://schemas.microsoft.com/office/powerpoint/2012/main" userId="S-1-5-21-1575576018-681398725-1848903544-565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9A"/>
    <a:srgbClr val="8497B0"/>
    <a:srgbClr val="333F50"/>
    <a:srgbClr val="ADD136"/>
    <a:srgbClr val="66FFCC"/>
    <a:srgbClr val="96649B"/>
    <a:srgbClr val="7F0000"/>
    <a:srgbClr val="F18C22"/>
    <a:srgbClr val="47C3D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E628F-0A4D-4BF4-9B76-50ED06DD209D}" v="17" dt="2022-10-17T16:01:41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2" autoAdjust="0"/>
    <p:restoredTop sz="86447" autoAdjust="0"/>
  </p:normalViewPr>
  <p:slideViewPr>
    <p:cSldViewPr>
      <p:cViewPr varScale="1">
        <p:scale>
          <a:sx n="58" d="100"/>
          <a:sy n="58" d="100"/>
        </p:scale>
        <p:origin x="240" y="28"/>
      </p:cViewPr>
      <p:guideLst>
        <p:guide orient="horz" pos="3600"/>
        <p:guide pos="3840"/>
      </p:guideLst>
    </p:cSldViewPr>
  </p:slideViewPr>
  <p:outlineViewPr>
    <p:cViewPr>
      <p:scale>
        <a:sx n="33" d="100"/>
        <a:sy n="33" d="100"/>
      </p:scale>
      <p:origin x="0" y="-28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22815A-CE8E-7344-A876-F64826AC21A6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F30B5F-2E5D-5043-8ACA-93FF499C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sa.gov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HRSA is on four social media platforms. We encourage you to follow along and share our content on Twitter, Facebook, LinkedIn and Instagram to stay up-to-date on the latest HRSA news.  Our account/handle on each platform is @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HRSAgov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Additionally, we also encourage you to sign up for HRSA’s e-News, a biweekly email of comprehensive HRSA news, and to sign up for HRSA press releases.  You can also  visit our website 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www.HRSA.gov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more detailed information about all of our programs.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1B83-7453-4C63-9F24-B8D95A5E70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338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69.5% of the 17,735 youth and young adults served by the RWHAP with income information were living at or below 100% of the federal poverty level (FPL).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FPL is federal poverty level.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0B5F-2E5D-5043-8ACA-93FF499C59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4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0B5F-2E5D-5043-8ACA-93FF499C59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73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2020, among youth aged 13–24 years, viral suppression (81.5%) was lower than the RWHAP average (89.4%) – indicated by the dashed grey line.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Viral suppression was lowest among transgender youth</a:t>
            </a:r>
            <a:r>
              <a:rPr lang="en-US" baseline="0" dirty="0">
                <a:effectLst/>
              </a:rPr>
              <a:t> (74.2%), youth with temporary housing (76.3%) and youth with </a:t>
            </a:r>
            <a:r>
              <a:rPr lang="en-US" dirty="0">
                <a:effectLst/>
              </a:rPr>
              <a:t>unstable housing (69.6%). 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N represents the total number of clients in the specific subpopulation.</a:t>
            </a:r>
          </a:p>
          <a:p>
            <a:r>
              <a:rPr lang="en-US" b="1" dirty="0">
                <a:effectLst/>
              </a:rPr>
              <a:t> 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Viral suppression is defined as ≥1 outpatient/ambulatory health services visit  during the calendar year and ≥1 viral load reported, with the last viral load result &lt;200 copies/</a:t>
            </a:r>
            <a:r>
              <a:rPr lang="en-US" dirty="0" err="1">
                <a:effectLst/>
              </a:rPr>
              <a:t>mL.</a:t>
            </a:r>
            <a:endParaRPr lang="en-US" dirty="0">
              <a:effectLst/>
            </a:endParaRPr>
          </a:p>
          <a:p>
            <a:r>
              <a:rPr lang="en-US" b="1" dirty="0">
                <a:effectLst/>
              </a:rPr>
              <a:t> 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The three territories include Guam, Puerto Rico, and the U.S. Virgin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993D1-048E-4E7D-B172-295882EE4F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616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2020, viral suppression for young, Black/African American women aged 13–24 years (77.4%) was lower than the national RWHAP average (89.4%) – indicated by the dashed grey line – lower than youth overall (81.5%), and slightly lower than young women overall (79.7%).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Viral suppression for young, Black/African American women was lowest among those receiving care in HHS Region 6 (73.2%), those with Medicaid coverage (74.1%),</a:t>
            </a:r>
            <a:r>
              <a:rPr lang="en-US" baseline="0" dirty="0">
                <a:effectLst/>
              </a:rPr>
              <a:t> and those </a:t>
            </a:r>
            <a:r>
              <a:rPr lang="en-US" dirty="0">
                <a:effectLst/>
              </a:rPr>
              <a:t>with</a:t>
            </a:r>
            <a:r>
              <a:rPr lang="en-US" baseline="0" dirty="0">
                <a:effectLst/>
              </a:rPr>
              <a:t> temporary (70.2%) and </a:t>
            </a:r>
            <a:r>
              <a:rPr lang="en-US" dirty="0">
                <a:effectLst/>
              </a:rPr>
              <a:t>unstable (70.0%) housing.  Use caution</a:t>
            </a:r>
            <a:r>
              <a:rPr lang="en-US" baseline="0" dirty="0">
                <a:effectLst/>
              </a:rPr>
              <a:t> when interpreting data on housing due to variability from small numbers.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N represents the total number of clients in the specific subpopulation.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Viral suppression is defined as ≥1 outpatient/ambulatory health services visit  during the calendar year and ≥1 viral load reported, with the last viral load result &lt;200 copies/</a:t>
            </a:r>
            <a:r>
              <a:rPr lang="en-US" dirty="0" err="1">
                <a:effectLst/>
              </a:rPr>
              <a:t>mL.</a:t>
            </a:r>
            <a:endParaRPr lang="en-US" dirty="0">
              <a:effectLst/>
            </a:endParaRPr>
          </a:p>
          <a:p>
            <a:r>
              <a:rPr lang="en-US" b="1" dirty="0">
                <a:effectLst/>
              </a:rPr>
              <a:t> 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The three territories include Guam, Puerto Rico, and the U.S. Virgin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993D1-048E-4E7D-B172-295882EE4F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135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2020, viral suppression for young Black/African American MSM aged 13-24 years (YBMSM; 80.4%) was lower than the national RWHAP average (89.4%) – indicated by the dashed grey line – and slightly lower than the averages for young MSM overall (83.3%) and youth overall (81.5%).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Viral suppression for YBMSM was lowest among those </a:t>
            </a:r>
            <a:r>
              <a:rPr lang="en-US" baseline="0" dirty="0">
                <a:effectLst/>
              </a:rPr>
              <a:t>with</a:t>
            </a:r>
            <a:r>
              <a:rPr lang="en-US" dirty="0">
                <a:effectLst/>
              </a:rPr>
              <a:t> no health care coverage (76.0%); those in HHS region 6 (78.2%);</a:t>
            </a:r>
            <a:r>
              <a:rPr lang="en-US" baseline="0" dirty="0">
                <a:effectLst/>
              </a:rPr>
              <a:t> </a:t>
            </a:r>
            <a:r>
              <a:rPr lang="en-US" dirty="0">
                <a:effectLst/>
              </a:rPr>
              <a:t>and those with temporary (73.9%) and unstable (75.1%) housing.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N represents the total number of clients in the specific subpopulation.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Data for MSM include MSM who also reported injection drug use as a transmission risk category; data may not reflect current injection drug use behavior. 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Viral suppression is defined as ≥1 outpatient/ambulatory health services visit  during the calendar year and ≥1 viral load reported, with the last viral load result &lt;200 copies/</a:t>
            </a:r>
            <a:r>
              <a:rPr lang="en-US" dirty="0" err="1">
                <a:effectLst/>
              </a:rPr>
              <a:t>mL.</a:t>
            </a: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>
                <a:effectLst/>
              </a:rPr>
              <a:t>See Technical Notes of the </a:t>
            </a:r>
            <a:r>
              <a:rPr lang="en-US" i="1" baseline="0" dirty="0">
                <a:effectLst/>
              </a:rPr>
              <a:t>Source</a:t>
            </a:r>
            <a:r>
              <a:rPr lang="en-US" baseline="0" dirty="0">
                <a:effectLst/>
              </a:rPr>
              <a:t> document for the states/territories included in each HHS Region.</a:t>
            </a:r>
          </a:p>
          <a:p>
            <a:r>
              <a:rPr lang="en-US" b="1" dirty="0">
                <a:effectLst/>
              </a:rPr>
              <a:t> 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The three territories include Guam, Puerto Rico, and the U.S. Virgin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993D1-048E-4E7D-B172-295882EE4F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85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 transition slide to introduce the section on demographic characteristics among youth and young adults aged 13-24 years served by the Ryan White HIV/AIDS Program in 2020.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0B5F-2E5D-5043-8ACA-93FF499C59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8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of the 557,993 clients aged 13 years and older served by the RWHAP, 3.5% (19,700 clients) were youth and young adults aged 13 to 24 years.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4E639-E871-46A8-96AA-8898547371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95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of the 19,677 youth and young adults served by the RWHAP with a reported gender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74.8% were male, 21.4% were female, and 3.7% were transgender.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4E639-E871-46A8-96AA-8898547371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34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87.2% of youth and young adults served by the RWHAP were racial/ethnic minorities.  Of the 19,388 clients with reported race/ethnicity information,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 identified as Black/African American and 22.9% identified as Hispanic/Latino.  For reference, White clients appear in the pie chart in orange shading.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Hispanics/Latino clients can be of any race.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4E639-E871-46A8-96AA-8898547371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193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2020, 87.2% of male clients, 87.1% of female clients, and 89.4% of transgender clients were racial/ethnic minorities. For reference, White clients appear in each pie chart in orange shading.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Hispanics/Latinos can be of any race.</a:t>
            </a:r>
          </a:p>
          <a:p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The three territories include Guam, Puerto Rico, and the U.S. Virgin Islands.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4E639-E871-46A8-96AA-8898547371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532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 young male RWHAP clients in 2020, 80.1% had HIV attributed to male-to-male sexual contact, 10.3% to perinatal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HIV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7.5% to heterosexual contact.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 young female RWHAP clients, 50.3% had HIV attributed to heterosexual contact and 47.4% to perinatal infection.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 transgender RWHAP clients, 93.6% had HIV attributed to sexual contact and 3.1% to perinatal infection.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Heterosexual contact includes heterosexual contact with a person known to have, or to be at high risk for, HIV infection.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includes hemophilia and blood transfusion.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Sexual contact includes any sexual transmission category reported by transgender clients.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4E639-E871-46A8-96AA-8898547371E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970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among youth and young adults served by the RWHAP with reported housing status, 9.3% had temporary housing and 5.1% had unstable housing.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0B5F-2E5D-5043-8ACA-93FF499C59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49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2020, a lower proportion of young transgender clients served by the RWHAP had stable housing compared to young male and female clients. Among young male clients, 9.1% had temporary housing and 4.9% had unstable housing. Among young female clients, 9.1% had temporary housing and 4.2% had unstable housing. Among young transgender clients, 13.2% had temporary housing and 12.7% had unstable housing.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territories include Guam, Puerto Rico, and the U.S. Virgin Islands.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30B5F-2E5D-5043-8ACA-93FF499C59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600200"/>
            <a:ext cx="10515600" cy="2706624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841248" y="4544568"/>
            <a:ext cx="10515600" cy="1399032"/>
          </a:xfrm>
        </p:spPr>
        <p:txBody>
          <a:bodyPr>
            <a:normAutofit/>
          </a:bodyPr>
          <a:lstStyle>
            <a:lvl1pPr marL="0" indent="0" algn="ctr">
              <a:buNone/>
              <a:defRPr sz="2100" b="1">
                <a:solidFill>
                  <a:srgbClr val="800000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1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spcBef>
                <a:spcPts val="0"/>
              </a:spcBef>
              <a:buNone/>
              <a:defRPr sz="1050"/>
            </a:lvl2pPr>
            <a:lvl3pPr marL="685783" indent="0">
              <a:spcBef>
                <a:spcPts val="0"/>
              </a:spcBef>
              <a:buNone/>
              <a:defRPr sz="1050"/>
            </a:lvl3pPr>
            <a:lvl4pPr marL="1028675" indent="0">
              <a:spcBef>
                <a:spcPts val="0"/>
              </a:spcBef>
              <a:buNone/>
              <a:defRPr sz="1050"/>
            </a:lvl4pPr>
            <a:lvl5pPr marL="1371566" indent="0">
              <a:spcBef>
                <a:spcPts val="0"/>
              </a:spcBef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2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10515600" cy="32552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38200" y="4700016"/>
            <a:ext cx="1051560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6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8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08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itled Content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726948" y="1252537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a"/>
          <p:cNvSpPr>
            <a:spLocks noGrp="1"/>
          </p:cNvSpPr>
          <p:nvPr>
            <p:ph sz="quarter" idx="17"/>
          </p:nvPr>
        </p:nvSpPr>
        <p:spPr>
          <a:xfrm>
            <a:off x="841248" y="1895478"/>
            <a:ext cx="4343400" cy="4352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705600" y="1262428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a"/>
          <p:cNvSpPr>
            <a:spLocks noGrp="1"/>
          </p:cNvSpPr>
          <p:nvPr>
            <p:ph sz="half" idx="2"/>
          </p:nvPr>
        </p:nvSpPr>
        <p:spPr>
          <a:xfrm>
            <a:off x="7616952" y="1895859"/>
            <a:ext cx="3660648" cy="3951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4b.1" descr="&quot; &quot;"/>
          <p:cNvSpPr>
            <a:spLocks noGrp="1"/>
          </p:cNvSpPr>
          <p:nvPr>
            <p:ph type="pic" sz="quarter" idx="14"/>
          </p:nvPr>
        </p:nvSpPr>
        <p:spPr>
          <a:xfrm>
            <a:off x="6705600" y="2157984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4b.2" descr="&quot; &quot;"/>
          <p:cNvSpPr>
            <a:spLocks noGrp="1"/>
          </p:cNvSpPr>
          <p:nvPr>
            <p:ph type="pic" sz="quarter" idx="15"/>
          </p:nvPr>
        </p:nvSpPr>
        <p:spPr>
          <a:xfrm>
            <a:off x="6705600" y="3364992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4b.3" descr="&quot; &quot;"/>
          <p:cNvSpPr>
            <a:spLocks noGrp="1"/>
          </p:cNvSpPr>
          <p:nvPr>
            <p:ph type="pic" sz="quarter" idx="16"/>
          </p:nvPr>
        </p:nvSpPr>
        <p:spPr>
          <a:xfrm>
            <a:off x="6720255" y="4572000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81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27462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350748"/>
            <a:ext cx="5184648" cy="21396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95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179576"/>
            <a:ext cx="10515600" cy="1828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228600" y="3118109"/>
            <a:ext cx="11704320" cy="25968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59352" y="5212080"/>
            <a:ext cx="4645152" cy="101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22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32816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4331208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229600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92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828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half" idx="15"/>
          </p:nvPr>
        </p:nvSpPr>
        <p:spPr>
          <a:xfrm>
            <a:off x="2057400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096512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half" idx="16"/>
          </p:nvPr>
        </p:nvSpPr>
        <p:spPr>
          <a:xfrm>
            <a:off x="6135624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8174736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7"/>
          </p:nvPr>
        </p:nvSpPr>
        <p:spPr>
          <a:xfrm>
            <a:off x="1021384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0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gline Three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/>
          <p:cNvSpPr>
            <a:spLocks noGrp="1"/>
          </p:cNvSpPr>
          <p:nvPr>
            <p:ph sz="quarter" idx="15"/>
          </p:nvPr>
        </p:nvSpPr>
        <p:spPr>
          <a:xfrm>
            <a:off x="841248" y="1066800"/>
            <a:ext cx="105156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32816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331208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8229600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wo Ba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" descr="Logo: HRSA. Health Resources &amp; Services Administration.&#10;&#10;Vision: Healthy Communities, Healthy People">
            <a:extLst>
              <a:ext uri="{FF2B5EF4-FFF2-40B4-BE49-F238E27FC236}">
                <a16:creationId xmlns:a16="http://schemas.microsoft.com/office/drawing/2014/main" id="{59B87ACB-63D1-7145-B55B-0A5815BD1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899138"/>
            <a:ext cx="10515600" cy="256032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914400" y="4498848"/>
            <a:ext cx="105156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100" b="1">
                <a:solidFill>
                  <a:srgbClr val="800000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38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Blue Source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41248" y="1371600"/>
            <a:ext cx="7607808" cy="4443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796528" y="1371600"/>
            <a:ext cx="3026664" cy="444398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buNone/>
              <a:defRPr sz="1050"/>
            </a:lvl2pPr>
            <a:lvl3pPr marL="685783" indent="0">
              <a:buNone/>
              <a:defRPr sz="105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59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Banner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3"/>
          <p:cNvSpPr>
            <a:spLocks noGrp="1" noChangeAspect="1"/>
          </p:cNvSpPr>
          <p:nvPr>
            <p:ph type="pic" sz="quarter" idx="14"/>
          </p:nvPr>
        </p:nvSpPr>
        <p:spPr>
          <a:xfrm>
            <a:off x="838200" y="1133856"/>
            <a:ext cx="1033272" cy="103327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1981200" y="1115568"/>
            <a:ext cx="9375648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38200" y="2334768"/>
            <a:ext cx="4392168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5376672" y="2334769"/>
            <a:ext cx="6812280" cy="3037060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5376868" y="5521182"/>
            <a:ext cx="4986337" cy="727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60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652016" y="1307592"/>
            <a:ext cx="4901184" cy="31272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7434072" y="1344168"/>
            <a:ext cx="4343400" cy="430682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486656"/>
            <a:ext cx="6501384" cy="923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02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Blue Three Capt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841248" y="1298448"/>
            <a:ext cx="5705856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41248" y="2438400"/>
            <a:ext cx="5705856" cy="2667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38201" y="5105406"/>
            <a:ext cx="5708651" cy="4540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buNone/>
              <a:defRPr sz="1050"/>
            </a:lvl2pPr>
            <a:lvl3pPr marL="685783" indent="0">
              <a:buNone/>
              <a:defRPr sz="105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574536" y="1115568"/>
            <a:ext cx="5513832" cy="4464068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78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hree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518136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4294165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5210908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7981543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8919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354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1606064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2514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7008057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79248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10515600" cy="2743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841248" y="5102352"/>
            <a:ext cx="9528048" cy="1097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87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752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4753708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77489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744203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59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Seve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1225296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3810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464905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3828661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519160" y="1114424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915265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0"/>
          </p:nvPr>
        </p:nvSpPr>
        <p:spPr>
          <a:xfrm>
            <a:off x="6172200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782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150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8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24712"/>
            <a:ext cx="10515600" cy="238658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3602736"/>
            <a:ext cx="10515600" cy="1655064"/>
          </a:xfrm>
        </p:spPr>
        <p:txBody>
          <a:bodyPr>
            <a:normAutofit/>
          </a:bodyPr>
          <a:lstStyle>
            <a:lvl1pPr marL="0" indent="0">
              <a:buNone/>
              <a:defRPr sz="1650">
                <a:solidFill>
                  <a:srgbClr val="0F4D7B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706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986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/>
          <p:cNvSpPr>
            <a:spLocks noGrp="1"/>
          </p:cNvSpPr>
          <p:nvPr>
            <p:ph type="body" idx="1"/>
          </p:nvPr>
        </p:nvSpPr>
        <p:spPr>
          <a:xfrm>
            <a:off x="839789" y="1371600"/>
            <a:ext cx="5157787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195512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371600"/>
            <a:ext cx="518318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72203" y="2195512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7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037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568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50">
                <a:solidFill>
                  <a:srgbClr val="0F4D7B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lnSpc>
                <a:spcPct val="100000"/>
              </a:lnSpc>
              <a:spcBef>
                <a:spcPts val="285"/>
              </a:spcBef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08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3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3174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4752"/>
            <a:ext cx="105156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97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168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600200"/>
            <a:ext cx="10515600" cy="2706624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841248" y="4544568"/>
            <a:ext cx="10515600" cy="1399032"/>
          </a:xfrm>
        </p:spPr>
        <p:txBody>
          <a:bodyPr>
            <a:normAutofit/>
          </a:bodyPr>
          <a:lstStyle>
            <a:lvl1pPr marL="0" indent="0" algn="ctr">
              <a:buNone/>
              <a:defRPr sz="2100" b="1">
                <a:solidFill>
                  <a:srgbClr val="800000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314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wo Ba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" descr="Logo: HRSA. Health Resources &amp; Services Administration.&#10;&#10;Vision: Healthy Communities, Healthy People">
            <a:extLst>
              <a:ext uri="{FF2B5EF4-FFF2-40B4-BE49-F238E27FC236}">
                <a16:creationId xmlns:a16="http://schemas.microsoft.com/office/drawing/2014/main" id="{59B87ACB-63D1-7145-B55B-0A5815BD1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899138"/>
            <a:ext cx="10515600" cy="256032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914400" y="4498848"/>
            <a:ext cx="105156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100" b="1">
                <a:solidFill>
                  <a:srgbClr val="800000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3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 rot="-5400000">
            <a:off x="-579120" y="2819399"/>
            <a:ext cx="4206240" cy="18288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sz="6600" b="1" dirty="0"/>
              <a:t>AGENDA</a:t>
            </a:r>
            <a:endParaRPr lang="en-US" dirty="0"/>
          </a:p>
        </p:txBody>
      </p:sp>
      <p:cxnSp>
        <p:nvCxnSpPr>
          <p:cNvPr id="9" name="Straight Connector 3" descr="&quot; &quot;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080847" y="1409699"/>
            <a:ext cx="0" cy="464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2502408" y="1447800"/>
            <a:ext cx="86868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243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24712"/>
            <a:ext cx="10515600" cy="238658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3602736"/>
            <a:ext cx="10515600" cy="1655064"/>
          </a:xfrm>
        </p:spPr>
        <p:txBody>
          <a:bodyPr>
            <a:normAutofit/>
          </a:bodyPr>
          <a:lstStyle>
            <a:lvl1pPr marL="0" indent="0">
              <a:buNone/>
              <a:defRPr sz="1650">
                <a:solidFill>
                  <a:srgbClr val="0F4D7B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752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 rot="-5400000">
            <a:off x="-579120" y="2819399"/>
            <a:ext cx="4206240" cy="18288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sz="6600" b="1" dirty="0"/>
              <a:t>AGENDA</a:t>
            </a:r>
            <a:endParaRPr lang="en-US" dirty="0"/>
          </a:p>
        </p:txBody>
      </p:sp>
      <p:cxnSp>
        <p:nvCxnSpPr>
          <p:cNvPr id="9" name="Straight Connector 3" descr="&quot; &quot;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080847" y="1409699"/>
            <a:ext cx="0" cy="464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2502408" y="1447800"/>
            <a:ext cx="86868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020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200" y="6567324"/>
            <a:ext cx="86010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en-US" sz="9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HRSA. Ryan White HIV/AIDS Program Data Report (RSR) 2019. Does not include AIDS Drug Assistance Program data.</a:t>
            </a:r>
          </a:p>
        </p:txBody>
      </p:sp>
    </p:spTree>
    <p:extLst>
      <p:ext uri="{BB962C8B-B14F-4D97-AF65-F5344CB8AC3E}">
        <p14:creationId xmlns:p14="http://schemas.microsoft.com/office/powerpoint/2010/main" val="13444083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RSA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 descr="&quot; &quot;">
            <a:extLst>
              <a:ext uri="{FF2B5EF4-FFF2-40B4-BE49-F238E27FC236}">
                <a16:creationId xmlns:a16="http://schemas.microsoft.com/office/drawing/2014/main" id="{C6402E67-A38A-48B6-9551-9DFB20412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9" y="1675075"/>
            <a:ext cx="9454896" cy="276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1" descr="&quot; &quot;">
            <a:extLst>
              <a:ext uri="{FF2B5EF4-FFF2-40B4-BE49-F238E27FC236}">
                <a16:creationId xmlns:a16="http://schemas.microsoft.com/office/drawing/2014/main" id="{D867B8F6-DAA1-714D-9DDF-440B2E7C498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b="14540"/>
          <a:stretch/>
        </p:blipFill>
        <p:spPr>
          <a:xfrm>
            <a:off x="1504441" y="1535601"/>
            <a:ext cx="665743" cy="598621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sz="quarter" idx="13"/>
          </p:nvPr>
        </p:nvSpPr>
        <p:spPr>
          <a:xfrm>
            <a:off x="2281222" y="16002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" name="Group 1" descr="&quot; &quot;"/>
          <p:cNvGrpSpPr/>
          <p:nvPr/>
        </p:nvGrpSpPr>
        <p:grpSpPr>
          <a:xfrm>
            <a:off x="3782991" y="1672426"/>
            <a:ext cx="672207" cy="309317"/>
            <a:chOff x="3782988" y="1672425"/>
            <a:chExt cx="672206" cy="309317"/>
          </a:xfrm>
        </p:grpSpPr>
        <p:sp>
          <p:nvSpPr>
            <p:cNvPr id="12" name="Right Arrow 1" descr="&quot; &quot;">
              <a:extLst>
                <a:ext uri="{FF2B5EF4-FFF2-40B4-BE49-F238E27FC236}">
                  <a16:creationId xmlns:a16="http://schemas.microsoft.com/office/drawing/2014/main" id="{78375FE7-DB1C-E944-85D7-C0D27FB65F51}"/>
                </a:ext>
              </a:extLst>
            </p:cNvPr>
            <p:cNvSpPr/>
            <p:nvPr/>
          </p:nvSpPr>
          <p:spPr>
            <a:xfrm>
              <a:off x="3782988" y="1672425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Straight Arrow Connector 1" descr="&quot; &quot;">
              <a:extLst>
                <a:ext uri="{FF2B5EF4-FFF2-40B4-BE49-F238E27FC236}">
                  <a16:creationId xmlns:a16="http://schemas.microsoft.com/office/drawing/2014/main" id="{E374D2A4-8AF2-4EF3-9230-FEA6CAF5C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1801632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"/>
          <p:cNvSpPr>
            <a:spLocks noGrp="1"/>
          </p:cNvSpPr>
          <p:nvPr>
            <p:ph type="body" sz="quarter" idx="18"/>
          </p:nvPr>
        </p:nvSpPr>
        <p:spPr>
          <a:xfrm>
            <a:off x="4574301" y="14721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Box 2" descr="&quot; &quot;">
            <a:extLst>
              <a:ext uri="{FF2B5EF4-FFF2-40B4-BE49-F238E27FC236}">
                <a16:creationId xmlns:a16="http://schemas.microsoft.com/office/drawing/2014/main" id="{4B4CD2B3-0C35-4CA5-9C22-D20E1D184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7" y="2579443"/>
            <a:ext cx="9454896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2" descr="&quot; &quot;">
            <a:extLst>
              <a:ext uri="{FF2B5EF4-FFF2-40B4-BE49-F238E27FC236}">
                <a16:creationId xmlns:a16="http://schemas.microsoft.com/office/drawing/2014/main" id="{251983AE-FDD8-D54B-895D-78E3810E9A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7" b="16215"/>
          <a:stretch/>
        </p:blipFill>
        <p:spPr>
          <a:xfrm>
            <a:off x="1410304" y="2421393"/>
            <a:ext cx="848701" cy="668420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sz="quarter" idx="14"/>
          </p:nvPr>
        </p:nvSpPr>
        <p:spPr>
          <a:xfrm>
            <a:off x="2286004" y="25146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2" descr="&quot; &quot;"/>
          <p:cNvGrpSpPr/>
          <p:nvPr/>
        </p:nvGrpSpPr>
        <p:grpSpPr>
          <a:xfrm>
            <a:off x="3781820" y="2580904"/>
            <a:ext cx="668737" cy="309317"/>
            <a:chOff x="3781816" y="2580898"/>
            <a:chExt cx="668737" cy="309317"/>
          </a:xfrm>
        </p:grpSpPr>
        <p:sp>
          <p:nvSpPr>
            <p:cNvPr id="18" name="Right Arrow 2" descr="&quot; &quot;">
              <a:extLst>
                <a:ext uri="{FF2B5EF4-FFF2-40B4-BE49-F238E27FC236}">
                  <a16:creationId xmlns:a16="http://schemas.microsoft.com/office/drawing/2014/main" id="{FB22A8FF-B6D6-EF48-957E-1C6C265C0E6A}"/>
                </a:ext>
              </a:extLst>
            </p:cNvPr>
            <p:cNvSpPr/>
            <p:nvPr/>
          </p:nvSpPr>
          <p:spPr>
            <a:xfrm>
              <a:off x="3781816" y="2580898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7" name="Straight Arrow Connector 2" descr="&quot; &quot;">
              <a:extLst>
                <a:ext uri="{FF2B5EF4-FFF2-40B4-BE49-F238E27FC236}">
                  <a16:creationId xmlns:a16="http://schemas.microsoft.com/office/drawing/2014/main" id="{06DDA596-35B1-4B19-8917-80773EB6E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4760" y="2730619"/>
              <a:ext cx="655793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574301" y="23865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3" descr="&quot; &quot;">
            <a:extLst>
              <a:ext uri="{FF2B5EF4-FFF2-40B4-BE49-F238E27FC236}">
                <a16:creationId xmlns:a16="http://schemas.microsoft.com/office/drawing/2014/main" id="{60B3EAF8-E8EC-4858-8A8B-E56502F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9" y="3493843"/>
            <a:ext cx="9451427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3" descr="&quot; &quot;">
            <a:extLst>
              <a:ext uri="{FF2B5EF4-FFF2-40B4-BE49-F238E27FC236}">
                <a16:creationId xmlns:a16="http://schemas.microsoft.com/office/drawing/2014/main" id="{0C1C26A6-6D39-AA4C-91F2-A6B15313B4D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47"/>
          <a:stretch/>
        </p:blipFill>
        <p:spPr>
          <a:xfrm>
            <a:off x="1373857" y="3224268"/>
            <a:ext cx="948727" cy="717739"/>
          </a:xfrm>
          <a:prstGeom prst="rect">
            <a:avLst/>
          </a:prstGeom>
        </p:spPr>
      </p:pic>
      <p:sp>
        <p:nvSpPr>
          <p:cNvPr id="22" name="Content Placeholder 3"/>
          <p:cNvSpPr>
            <a:spLocks noGrp="1"/>
          </p:cNvSpPr>
          <p:nvPr>
            <p:ph sz="quarter" idx="15"/>
          </p:nvPr>
        </p:nvSpPr>
        <p:spPr>
          <a:xfrm>
            <a:off x="2286004" y="34290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0" name="Group 3" descr="&quot; &quot;"/>
          <p:cNvGrpSpPr/>
          <p:nvPr/>
        </p:nvGrpSpPr>
        <p:grpSpPr>
          <a:xfrm>
            <a:off x="3782991" y="3481002"/>
            <a:ext cx="672207" cy="309317"/>
            <a:chOff x="3782988" y="3481001"/>
            <a:chExt cx="672206" cy="309317"/>
          </a:xfrm>
        </p:grpSpPr>
        <p:sp>
          <p:nvSpPr>
            <p:cNvPr id="24" name="Right Arrow 3" descr="&quot; &quot;">
              <a:extLst>
                <a:ext uri="{FF2B5EF4-FFF2-40B4-BE49-F238E27FC236}">
                  <a16:creationId xmlns:a16="http://schemas.microsoft.com/office/drawing/2014/main" id="{1913B0D4-773F-E345-9779-302C302A9DB4}"/>
                </a:ext>
              </a:extLst>
            </p:cNvPr>
            <p:cNvSpPr/>
            <p:nvPr/>
          </p:nvSpPr>
          <p:spPr>
            <a:xfrm>
              <a:off x="3782988" y="3481001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3" name="Straight Arrow Connector 3" descr="&quot; &quot;">
              <a:extLst>
                <a:ext uri="{FF2B5EF4-FFF2-40B4-BE49-F238E27FC236}">
                  <a16:creationId xmlns:a16="http://schemas.microsoft.com/office/drawing/2014/main" id="{E0C063F0-B581-43F0-B7A2-53C3ECA97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3619035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4301" y="329882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Box 4" descr="&quot; &quot;">
            <a:extLst>
              <a:ext uri="{FF2B5EF4-FFF2-40B4-BE49-F238E27FC236}">
                <a16:creationId xmlns:a16="http://schemas.microsoft.com/office/drawing/2014/main" id="{85EF0527-BE10-49F7-A277-F3642E27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7" y="4408243"/>
            <a:ext cx="9454896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4" descr="&quot; &quot;">
            <a:extLst>
              <a:ext uri="{FF2B5EF4-FFF2-40B4-BE49-F238E27FC236}">
                <a16:creationId xmlns:a16="http://schemas.microsoft.com/office/drawing/2014/main" id="{C09885F3-74CC-4C4E-9968-3750ABA8418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1459825" y="4218554"/>
            <a:ext cx="779503" cy="658246"/>
          </a:xfrm>
          <a:prstGeom prst="rect">
            <a:avLst/>
          </a:prstGeom>
        </p:spPr>
      </p:pic>
      <p:sp>
        <p:nvSpPr>
          <p:cNvPr id="28" name="Content Placeholder 4"/>
          <p:cNvSpPr>
            <a:spLocks noGrp="1"/>
          </p:cNvSpPr>
          <p:nvPr>
            <p:ph sz="quarter" idx="16"/>
          </p:nvPr>
        </p:nvSpPr>
        <p:spPr>
          <a:xfrm>
            <a:off x="2286004" y="43434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1" name="Group 4" descr="&quot; &quot;"/>
          <p:cNvGrpSpPr/>
          <p:nvPr/>
        </p:nvGrpSpPr>
        <p:grpSpPr>
          <a:xfrm>
            <a:off x="3780695" y="4398466"/>
            <a:ext cx="674503" cy="309317"/>
            <a:chOff x="3780692" y="4398460"/>
            <a:chExt cx="674502" cy="309317"/>
          </a:xfrm>
        </p:grpSpPr>
        <p:sp>
          <p:nvSpPr>
            <p:cNvPr id="30" name="Right Arrow 4" descr="&quot; &quot;">
              <a:extLst>
                <a:ext uri="{FF2B5EF4-FFF2-40B4-BE49-F238E27FC236}">
                  <a16:creationId xmlns:a16="http://schemas.microsoft.com/office/drawing/2014/main" id="{CB4042CC-3526-E345-A0B0-EC60879BC64D}"/>
                </a:ext>
              </a:extLst>
            </p:cNvPr>
            <p:cNvSpPr/>
            <p:nvPr/>
          </p:nvSpPr>
          <p:spPr>
            <a:xfrm>
              <a:off x="3780692" y="4398460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9" name="Straight Arrow Connector 4" descr="&quot; &quot;">
              <a:extLst>
                <a:ext uri="{FF2B5EF4-FFF2-40B4-BE49-F238E27FC236}">
                  <a16:creationId xmlns:a16="http://schemas.microsoft.com/office/drawing/2014/main" id="{8CF7B626-BFAE-4657-80B6-D8FBC78B5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4541806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574301" y="42153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5" descr="&quot; &quot;">
            <a:extLst>
              <a:ext uri="{FF2B5EF4-FFF2-40B4-BE49-F238E27FC236}">
                <a16:creationId xmlns:a16="http://schemas.microsoft.com/office/drawing/2014/main" id="{43532CC2-D793-46EC-B5F4-56F124E6A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54" y="5323298"/>
            <a:ext cx="9451425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5" descr="&quot; &quot;">
            <a:extLst>
              <a:ext uri="{FF2B5EF4-FFF2-40B4-BE49-F238E27FC236}">
                <a16:creationId xmlns:a16="http://schemas.microsoft.com/office/drawing/2014/main" id="{42EEB4FA-EC18-374F-8CE6-BB5F8A87DB8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35"/>
          <a:stretch/>
        </p:blipFill>
        <p:spPr>
          <a:xfrm>
            <a:off x="1469629" y="5149334"/>
            <a:ext cx="727859" cy="618420"/>
          </a:xfrm>
          <a:prstGeom prst="rect">
            <a:avLst/>
          </a:prstGeom>
        </p:spPr>
      </p:pic>
      <p:sp>
        <p:nvSpPr>
          <p:cNvPr id="34" name="Content Placeholder 5"/>
          <p:cNvSpPr>
            <a:spLocks noGrp="1"/>
          </p:cNvSpPr>
          <p:nvPr>
            <p:ph sz="quarter" idx="17"/>
          </p:nvPr>
        </p:nvSpPr>
        <p:spPr>
          <a:xfrm>
            <a:off x="2286004" y="52578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2" name="Group 5"/>
          <p:cNvGrpSpPr/>
          <p:nvPr/>
        </p:nvGrpSpPr>
        <p:grpSpPr>
          <a:xfrm>
            <a:off x="3781863" y="5329489"/>
            <a:ext cx="674503" cy="309317"/>
            <a:chOff x="3781860" y="5329483"/>
            <a:chExt cx="674502" cy="309317"/>
          </a:xfrm>
        </p:grpSpPr>
        <p:sp>
          <p:nvSpPr>
            <p:cNvPr id="36" name="Right Arrow 5" descr="&quot; &quot;">
              <a:extLst>
                <a:ext uri="{FF2B5EF4-FFF2-40B4-BE49-F238E27FC236}">
                  <a16:creationId xmlns:a16="http://schemas.microsoft.com/office/drawing/2014/main" id="{8345FEEA-C542-9B4E-AEF3-3D5CEF9197FC}"/>
                </a:ext>
              </a:extLst>
            </p:cNvPr>
            <p:cNvSpPr/>
            <p:nvPr/>
          </p:nvSpPr>
          <p:spPr>
            <a:xfrm>
              <a:off x="3781860" y="5329483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35" name="Straight Arrow Connector 5" descr="&quot; &quot;">
              <a:extLst>
                <a:ext uri="{FF2B5EF4-FFF2-40B4-BE49-F238E27FC236}">
                  <a16:creationId xmlns:a16="http://schemas.microsoft.com/office/drawing/2014/main" id="{F06050F9-7E34-4E90-85F1-ADA3F727F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7994" y="5463258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574301" y="51297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180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907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Wid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/>
          <p:cNvSpPr>
            <a:spLocks noGrp="1"/>
          </p:cNvSpPr>
          <p:nvPr>
            <p:ph sz="quarter" idx="14"/>
          </p:nvPr>
        </p:nvSpPr>
        <p:spPr>
          <a:xfrm>
            <a:off x="838200" y="1115568"/>
            <a:ext cx="105156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3970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561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308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spcBef>
                <a:spcPts val="0"/>
              </a:spcBef>
              <a:buNone/>
              <a:defRPr sz="1050"/>
            </a:lvl2pPr>
            <a:lvl3pPr marL="685783" indent="0">
              <a:spcBef>
                <a:spcPts val="0"/>
              </a:spcBef>
              <a:buNone/>
              <a:defRPr sz="1050"/>
            </a:lvl3pPr>
            <a:lvl4pPr marL="1028675" indent="0">
              <a:spcBef>
                <a:spcPts val="0"/>
              </a:spcBef>
              <a:buNone/>
              <a:defRPr sz="1050"/>
            </a:lvl4pPr>
            <a:lvl5pPr marL="1371566" indent="0">
              <a:spcBef>
                <a:spcPts val="0"/>
              </a:spcBef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511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10515600" cy="32552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38200" y="4700016"/>
            <a:ext cx="1051560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09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9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200" y="6567324"/>
            <a:ext cx="86010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en-US" sz="9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HRSA. Ryan White HIV/AIDS Program Data Report (RSR) 2020. Does not include AIDS Drug Assistance Program data.</a:t>
            </a:r>
          </a:p>
        </p:txBody>
      </p:sp>
    </p:spTree>
    <p:extLst>
      <p:ext uri="{BB962C8B-B14F-4D97-AF65-F5344CB8AC3E}">
        <p14:creationId xmlns:p14="http://schemas.microsoft.com/office/powerpoint/2010/main" val="14293733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945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itled Content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726948" y="1252537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a"/>
          <p:cNvSpPr>
            <a:spLocks noGrp="1"/>
          </p:cNvSpPr>
          <p:nvPr>
            <p:ph sz="quarter" idx="17"/>
          </p:nvPr>
        </p:nvSpPr>
        <p:spPr>
          <a:xfrm>
            <a:off x="841248" y="1895478"/>
            <a:ext cx="4343400" cy="4352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705600" y="1262428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a"/>
          <p:cNvSpPr>
            <a:spLocks noGrp="1"/>
          </p:cNvSpPr>
          <p:nvPr>
            <p:ph sz="half" idx="2"/>
          </p:nvPr>
        </p:nvSpPr>
        <p:spPr>
          <a:xfrm>
            <a:off x="7616952" y="1895859"/>
            <a:ext cx="3660648" cy="3951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4b.1" descr="&quot; &quot;"/>
          <p:cNvSpPr>
            <a:spLocks noGrp="1"/>
          </p:cNvSpPr>
          <p:nvPr>
            <p:ph type="pic" sz="quarter" idx="14"/>
          </p:nvPr>
        </p:nvSpPr>
        <p:spPr>
          <a:xfrm>
            <a:off x="6705600" y="2157984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4b.2" descr="&quot; &quot;"/>
          <p:cNvSpPr>
            <a:spLocks noGrp="1"/>
          </p:cNvSpPr>
          <p:nvPr>
            <p:ph type="pic" sz="quarter" idx="15"/>
          </p:nvPr>
        </p:nvSpPr>
        <p:spPr>
          <a:xfrm>
            <a:off x="6705600" y="3364992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4b.3" descr="&quot; &quot;"/>
          <p:cNvSpPr>
            <a:spLocks noGrp="1"/>
          </p:cNvSpPr>
          <p:nvPr>
            <p:ph type="pic" sz="quarter" idx="16"/>
          </p:nvPr>
        </p:nvSpPr>
        <p:spPr>
          <a:xfrm>
            <a:off x="6720255" y="4572000"/>
            <a:ext cx="685800" cy="685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627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27462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350748"/>
            <a:ext cx="5184648" cy="21396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611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179576"/>
            <a:ext cx="10515600" cy="1828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228600" y="3118109"/>
            <a:ext cx="11704320" cy="25968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59352" y="5212080"/>
            <a:ext cx="4645152" cy="101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251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32816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4331208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229600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453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828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half" idx="15"/>
          </p:nvPr>
        </p:nvSpPr>
        <p:spPr>
          <a:xfrm>
            <a:off x="2057400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096512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half" idx="16"/>
          </p:nvPr>
        </p:nvSpPr>
        <p:spPr>
          <a:xfrm>
            <a:off x="6135624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8174736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7"/>
          </p:nvPr>
        </p:nvSpPr>
        <p:spPr>
          <a:xfrm>
            <a:off x="1021384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1999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gline Three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/>
          <p:cNvSpPr>
            <a:spLocks noGrp="1"/>
          </p:cNvSpPr>
          <p:nvPr>
            <p:ph sz="quarter" idx="15"/>
          </p:nvPr>
        </p:nvSpPr>
        <p:spPr>
          <a:xfrm>
            <a:off x="841248" y="1066800"/>
            <a:ext cx="105156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32816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331208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8229600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103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Blue Source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41248" y="1371600"/>
            <a:ext cx="7607808" cy="4443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796528" y="1371600"/>
            <a:ext cx="3026664" cy="444398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buNone/>
              <a:defRPr sz="1050"/>
            </a:lvl2pPr>
            <a:lvl3pPr marL="685783" indent="0">
              <a:buNone/>
              <a:defRPr sz="105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938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Banner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3"/>
          <p:cNvSpPr>
            <a:spLocks noGrp="1" noChangeAspect="1"/>
          </p:cNvSpPr>
          <p:nvPr>
            <p:ph type="pic" sz="quarter" idx="14"/>
          </p:nvPr>
        </p:nvSpPr>
        <p:spPr>
          <a:xfrm>
            <a:off x="838200" y="1133856"/>
            <a:ext cx="1033272" cy="103327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1981200" y="1115568"/>
            <a:ext cx="9375648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38200" y="2334768"/>
            <a:ext cx="4392168" cy="39136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5376672" y="2334769"/>
            <a:ext cx="6812280" cy="3037060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5376868" y="5521182"/>
            <a:ext cx="4986337" cy="727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900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652016" y="1307592"/>
            <a:ext cx="4901184" cy="31272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7434072" y="1344168"/>
            <a:ext cx="4343400" cy="430682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486656"/>
            <a:ext cx="6501384" cy="923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9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RSA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 descr="&quot; &quot;">
            <a:extLst>
              <a:ext uri="{FF2B5EF4-FFF2-40B4-BE49-F238E27FC236}">
                <a16:creationId xmlns:a16="http://schemas.microsoft.com/office/drawing/2014/main" id="{C6402E67-A38A-48B6-9551-9DFB20412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9" y="1675075"/>
            <a:ext cx="9454896" cy="276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1" descr="&quot; &quot;">
            <a:extLst>
              <a:ext uri="{FF2B5EF4-FFF2-40B4-BE49-F238E27FC236}">
                <a16:creationId xmlns:a16="http://schemas.microsoft.com/office/drawing/2014/main" id="{D867B8F6-DAA1-714D-9DDF-440B2E7C498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b="14540"/>
          <a:stretch/>
        </p:blipFill>
        <p:spPr>
          <a:xfrm>
            <a:off x="1504441" y="1535601"/>
            <a:ext cx="665743" cy="598621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sz="quarter" idx="13"/>
          </p:nvPr>
        </p:nvSpPr>
        <p:spPr>
          <a:xfrm>
            <a:off x="2281222" y="16002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" name="Group 1" descr="&quot; &quot;"/>
          <p:cNvGrpSpPr/>
          <p:nvPr/>
        </p:nvGrpSpPr>
        <p:grpSpPr>
          <a:xfrm>
            <a:off x="3782991" y="1672426"/>
            <a:ext cx="672207" cy="309317"/>
            <a:chOff x="3782988" y="1672425"/>
            <a:chExt cx="672206" cy="309317"/>
          </a:xfrm>
        </p:grpSpPr>
        <p:sp>
          <p:nvSpPr>
            <p:cNvPr id="12" name="Right Arrow 1" descr="&quot; &quot;">
              <a:extLst>
                <a:ext uri="{FF2B5EF4-FFF2-40B4-BE49-F238E27FC236}">
                  <a16:creationId xmlns:a16="http://schemas.microsoft.com/office/drawing/2014/main" id="{78375FE7-DB1C-E944-85D7-C0D27FB65F51}"/>
                </a:ext>
              </a:extLst>
            </p:cNvPr>
            <p:cNvSpPr/>
            <p:nvPr/>
          </p:nvSpPr>
          <p:spPr>
            <a:xfrm>
              <a:off x="3782988" y="1672425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Straight Arrow Connector 1" descr="&quot; &quot;">
              <a:extLst>
                <a:ext uri="{FF2B5EF4-FFF2-40B4-BE49-F238E27FC236}">
                  <a16:creationId xmlns:a16="http://schemas.microsoft.com/office/drawing/2014/main" id="{E374D2A4-8AF2-4EF3-9230-FEA6CAF5C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1801632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"/>
          <p:cNvSpPr>
            <a:spLocks noGrp="1"/>
          </p:cNvSpPr>
          <p:nvPr>
            <p:ph type="body" sz="quarter" idx="18"/>
          </p:nvPr>
        </p:nvSpPr>
        <p:spPr>
          <a:xfrm>
            <a:off x="4574301" y="14721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Box 2" descr="&quot; &quot;">
            <a:extLst>
              <a:ext uri="{FF2B5EF4-FFF2-40B4-BE49-F238E27FC236}">
                <a16:creationId xmlns:a16="http://schemas.microsoft.com/office/drawing/2014/main" id="{4B4CD2B3-0C35-4CA5-9C22-D20E1D184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7" y="2579443"/>
            <a:ext cx="9454896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2" descr="&quot; &quot;">
            <a:extLst>
              <a:ext uri="{FF2B5EF4-FFF2-40B4-BE49-F238E27FC236}">
                <a16:creationId xmlns:a16="http://schemas.microsoft.com/office/drawing/2014/main" id="{251983AE-FDD8-D54B-895D-78E3810E9A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7" b="16215"/>
          <a:stretch/>
        </p:blipFill>
        <p:spPr>
          <a:xfrm>
            <a:off x="1410304" y="2421393"/>
            <a:ext cx="848701" cy="668420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sz="quarter" idx="14"/>
          </p:nvPr>
        </p:nvSpPr>
        <p:spPr>
          <a:xfrm>
            <a:off x="2286004" y="25146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2" descr="&quot; &quot;"/>
          <p:cNvGrpSpPr/>
          <p:nvPr/>
        </p:nvGrpSpPr>
        <p:grpSpPr>
          <a:xfrm>
            <a:off x="3781820" y="2580904"/>
            <a:ext cx="668737" cy="309317"/>
            <a:chOff x="3781816" y="2580898"/>
            <a:chExt cx="668737" cy="309317"/>
          </a:xfrm>
        </p:grpSpPr>
        <p:sp>
          <p:nvSpPr>
            <p:cNvPr id="18" name="Right Arrow 2" descr="&quot; &quot;">
              <a:extLst>
                <a:ext uri="{FF2B5EF4-FFF2-40B4-BE49-F238E27FC236}">
                  <a16:creationId xmlns:a16="http://schemas.microsoft.com/office/drawing/2014/main" id="{FB22A8FF-B6D6-EF48-957E-1C6C265C0E6A}"/>
                </a:ext>
              </a:extLst>
            </p:cNvPr>
            <p:cNvSpPr/>
            <p:nvPr/>
          </p:nvSpPr>
          <p:spPr>
            <a:xfrm>
              <a:off x="3781816" y="2580898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7" name="Straight Arrow Connector 2" descr="&quot; &quot;">
              <a:extLst>
                <a:ext uri="{FF2B5EF4-FFF2-40B4-BE49-F238E27FC236}">
                  <a16:creationId xmlns:a16="http://schemas.microsoft.com/office/drawing/2014/main" id="{06DDA596-35B1-4B19-8917-80773EB6E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4760" y="2730619"/>
              <a:ext cx="655793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574301" y="23865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3" descr="&quot; &quot;">
            <a:extLst>
              <a:ext uri="{FF2B5EF4-FFF2-40B4-BE49-F238E27FC236}">
                <a16:creationId xmlns:a16="http://schemas.microsoft.com/office/drawing/2014/main" id="{60B3EAF8-E8EC-4858-8A8B-E56502F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9" y="3493843"/>
            <a:ext cx="9451427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3" descr="&quot; &quot;">
            <a:extLst>
              <a:ext uri="{FF2B5EF4-FFF2-40B4-BE49-F238E27FC236}">
                <a16:creationId xmlns:a16="http://schemas.microsoft.com/office/drawing/2014/main" id="{0C1C26A6-6D39-AA4C-91F2-A6B15313B4D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47"/>
          <a:stretch/>
        </p:blipFill>
        <p:spPr>
          <a:xfrm>
            <a:off x="1373857" y="3224268"/>
            <a:ext cx="948727" cy="717739"/>
          </a:xfrm>
          <a:prstGeom prst="rect">
            <a:avLst/>
          </a:prstGeom>
        </p:spPr>
      </p:pic>
      <p:sp>
        <p:nvSpPr>
          <p:cNvPr id="22" name="Content Placeholder 3"/>
          <p:cNvSpPr>
            <a:spLocks noGrp="1"/>
          </p:cNvSpPr>
          <p:nvPr>
            <p:ph sz="quarter" idx="15"/>
          </p:nvPr>
        </p:nvSpPr>
        <p:spPr>
          <a:xfrm>
            <a:off x="2286004" y="34290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0" name="Group 3" descr="&quot; &quot;"/>
          <p:cNvGrpSpPr/>
          <p:nvPr/>
        </p:nvGrpSpPr>
        <p:grpSpPr>
          <a:xfrm>
            <a:off x="3782991" y="3481002"/>
            <a:ext cx="672207" cy="309317"/>
            <a:chOff x="3782988" y="3481001"/>
            <a:chExt cx="672206" cy="309317"/>
          </a:xfrm>
        </p:grpSpPr>
        <p:sp>
          <p:nvSpPr>
            <p:cNvPr id="24" name="Right Arrow 3" descr="&quot; &quot;">
              <a:extLst>
                <a:ext uri="{FF2B5EF4-FFF2-40B4-BE49-F238E27FC236}">
                  <a16:creationId xmlns:a16="http://schemas.microsoft.com/office/drawing/2014/main" id="{1913B0D4-773F-E345-9779-302C302A9DB4}"/>
                </a:ext>
              </a:extLst>
            </p:cNvPr>
            <p:cNvSpPr/>
            <p:nvPr/>
          </p:nvSpPr>
          <p:spPr>
            <a:xfrm>
              <a:off x="3782988" y="3481001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3" name="Straight Arrow Connector 3" descr="&quot; &quot;">
              <a:extLst>
                <a:ext uri="{FF2B5EF4-FFF2-40B4-BE49-F238E27FC236}">
                  <a16:creationId xmlns:a16="http://schemas.microsoft.com/office/drawing/2014/main" id="{E0C063F0-B581-43F0-B7A2-53C3ECA97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3619035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4301" y="329882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Box 4" descr="&quot; &quot;">
            <a:extLst>
              <a:ext uri="{FF2B5EF4-FFF2-40B4-BE49-F238E27FC236}">
                <a16:creationId xmlns:a16="http://schemas.microsoft.com/office/drawing/2014/main" id="{85EF0527-BE10-49F7-A277-F3642E27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47" y="4408243"/>
            <a:ext cx="9454896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4" descr="&quot; &quot;">
            <a:extLst>
              <a:ext uri="{FF2B5EF4-FFF2-40B4-BE49-F238E27FC236}">
                <a16:creationId xmlns:a16="http://schemas.microsoft.com/office/drawing/2014/main" id="{C09885F3-74CC-4C4E-9968-3750ABA8418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1459825" y="4218554"/>
            <a:ext cx="779503" cy="658246"/>
          </a:xfrm>
          <a:prstGeom prst="rect">
            <a:avLst/>
          </a:prstGeom>
        </p:spPr>
      </p:pic>
      <p:sp>
        <p:nvSpPr>
          <p:cNvPr id="28" name="Content Placeholder 4"/>
          <p:cNvSpPr>
            <a:spLocks noGrp="1"/>
          </p:cNvSpPr>
          <p:nvPr>
            <p:ph sz="quarter" idx="16"/>
          </p:nvPr>
        </p:nvSpPr>
        <p:spPr>
          <a:xfrm>
            <a:off x="2286004" y="43434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1" name="Group 4" descr="&quot; &quot;"/>
          <p:cNvGrpSpPr/>
          <p:nvPr/>
        </p:nvGrpSpPr>
        <p:grpSpPr>
          <a:xfrm>
            <a:off x="3780695" y="4398466"/>
            <a:ext cx="674503" cy="309317"/>
            <a:chOff x="3780692" y="4398460"/>
            <a:chExt cx="674502" cy="309317"/>
          </a:xfrm>
        </p:grpSpPr>
        <p:sp>
          <p:nvSpPr>
            <p:cNvPr id="30" name="Right Arrow 4" descr="&quot; &quot;">
              <a:extLst>
                <a:ext uri="{FF2B5EF4-FFF2-40B4-BE49-F238E27FC236}">
                  <a16:creationId xmlns:a16="http://schemas.microsoft.com/office/drawing/2014/main" id="{CB4042CC-3526-E345-A0B0-EC60879BC64D}"/>
                </a:ext>
              </a:extLst>
            </p:cNvPr>
            <p:cNvSpPr/>
            <p:nvPr/>
          </p:nvSpPr>
          <p:spPr>
            <a:xfrm>
              <a:off x="3780692" y="4398460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9" name="Straight Arrow Connector 4" descr="&quot; &quot;">
              <a:extLst>
                <a:ext uri="{FF2B5EF4-FFF2-40B4-BE49-F238E27FC236}">
                  <a16:creationId xmlns:a16="http://schemas.microsoft.com/office/drawing/2014/main" id="{8CF7B626-BFAE-4657-80B6-D8FBC78B5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6826" y="4541806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574301" y="42153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5" descr="&quot; &quot;">
            <a:extLst>
              <a:ext uri="{FF2B5EF4-FFF2-40B4-BE49-F238E27FC236}">
                <a16:creationId xmlns:a16="http://schemas.microsoft.com/office/drawing/2014/main" id="{43532CC2-D793-46EC-B5F4-56F124E6A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358454" y="5323298"/>
            <a:ext cx="9451425" cy="3000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05740" rtlCol="0" anchor="ctr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5" descr="&quot; &quot;">
            <a:extLst>
              <a:ext uri="{FF2B5EF4-FFF2-40B4-BE49-F238E27FC236}">
                <a16:creationId xmlns:a16="http://schemas.microsoft.com/office/drawing/2014/main" id="{42EEB4FA-EC18-374F-8CE6-BB5F8A87DB8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35"/>
          <a:stretch/>
        </p:blipFill>
        <p:spPr>
          <a:xfrm>
            <a:off x="1469629" y="5149334"/>
            <a:ext cx="727859" cy="618420"/>
          </a:xfrm>
          <a:prstGeom prst="rect">
            <a:avLst/>
          </a:prstGeom>
        </p:spPr>
      </p:pic>
      <p:sp>
        <p:nvSpPr>
          <p:cNvPr id="34" name="Content Placeholder 5"/>
          <p:cNvSpPr>
            <a:spLocks noGrp="1"/>
          </p:cNvSpPr>
          <p:nvPr>
            <p:ph sz="quarter" idx="17"/>
          </p:nvPr>
        </p:nvSpPr>
        <p:spPr>
          <a:xfrm>
            <a:off x="2286004" y="52578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42" name="Group 5"/>
          <p:cNvGrpSpPr/>
          <p:nvPr/>
        </p:nvGrpSpPr>
        <p:grpSpPr>
          <a:xfrm>
            <a:off x="3781863" y="5329489"/>
            <a:ext cx="674503" cy="309317"/>
            <a:chOff x="3781860" y="5329483"/>
            <a:chExt cx="674502" cy="309317"/>
          </a:xfrm>
        </p:grpSpPr>
        <p:sp>
          <p:nvSpPr>
            <p:cNvPr id="36" name="Right Arrow 5" descr="&quot; &quot;">
              <a:extLst>
                <a:ext uri="{FF2B5EF4-FFF2-40B4-BE49-F238E27FC236}">
                  <a16:creationId xmlns:a16="http://schemas.microsoft.com/office/drawing/2014/main" id="{8345FEEA-C542-9B4E-AEF3-3D5CEF9197FC}"/>
                </a:ext>
              </a:extLst>
            </p:cNvPr>
            <p:cNvSpPr/>
            <p:nvPr/>
          </p:nvSpPr>
          <p:spPr>
            <a:xfrm>
              <a:off x="3781860" y="5329483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35" name="Straight Arrow Connector 5" descr="&quot; &quot;">
              <a:extLst>
                <a:ext uri="{FF2B5EF4-FFF2-40B4-BE49-F238E27FC236}">
                  <a16:creationId xmlns:a16="http://schemas.microsoft.com/office/drawing/2014/main" id="{F06050F9-7E34-4E90-85F1-ADA3F727F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7994" y="5463258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574301" y="51297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35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057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Blue Three Capt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841248" y="1298448"/>
            <a:ext cx="5705856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41248" y="2438400"/>
            <a:ext cx="5705856" cy="2667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38201" y="5105406"/>
            <a:ext cx="5708651" cy="4540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  <a:lvl2pPr marL="342892" indent="0">
              <a:buNone/>
              <a:defRPr sz="1050"/>
            </a:lvl2pPr>
            <a:lvl3pPr marL="685783" indent="0">
              <a:buNone/>
              <a:defRPr sz="105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574536" y="1115568"/>
            <a:ext cx="5513832" cy="4464068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171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hree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518136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4294165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5210908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7981543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8919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987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1606064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2514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7008057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79248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10515600" cy="2743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841248" y="5102352"/>
            <a:ext cx="9528048" cy="1097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155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752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4753708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77489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744203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599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Two Picture Seve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1225296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3810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464905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3828661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519160" y="1114424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915265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0"/>
          </p:nvPr>
        </p:nvSpPr>
        <p:spPr>
          <a:xfrm>
            <a:off x="6172200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250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771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255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31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78786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/>
          <p:cNvSpPr>
            <a:spLocks noGrp="1"/>
          </p:cNvSpPr>
          <p:nvPr>
            <p:ph type="body" idx="1"/>
          </p:nvPr>
        </p:nvSpPr>
        <p:spPr>
          <a:xfrm>
            <a:off x="839789" y="1371600"/>
            <a:ext cx="5157787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195512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371600"/>
            <a:ext cx="518318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0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72203" y="2195512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616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5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788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8813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50">
                <a:solidFill>
                  <a:srgbClr val="0F4D7B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lnSpc>
                <a:spcPct val="100000"/>
              </a:lnSpc>
              <a:spcBef>
                <a:spcPts val="285"/>
              </a:spcBef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747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5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3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29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4752"/>
            <a:ext cx="105156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085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Wid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/>
          <p:cNvSpPr>
            <a:spLocks noGrp="1"/>
          </p:cNvSpPr>
          <p:nvPr>
            <p:ph sz="quarter" idx="14"/>
          </p:nvPr>
        </p:nvSpPr>
        <p:spPr>
          <a:xfrm>
            <a:off x="838200" y="1115568"/>
            <a:ext cx="105156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3970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5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2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2" descr="&quot; &quot;"/>
          <p:cNvCxnSpPr/>
          <p:nvPr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9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tiff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image" Target="../media/image1.tiff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40" Type="http://schemas.openxmlformats.org/officeDocument/2006/relationships/image" Target="../media/image2.png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47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3" descr="Logo:  Department of Health &amp; Human Services. USA.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69866"/>
            <a:ext cx="707136" cy="7071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4" descr="&quot; &quot;"/>
          <p:cNvCxnSpPr/>
          <p:nvPr/>
        </p:nvCxnSpPr>
        <p:spPr>
          <a:xfrm flipV="1">
            <a:off x="838200" y="6355811"/>
            <a:ext cx="9525000" cy="545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title="Ryan White &amp; Global HIV/AIDS Program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3" y="5991296"/>
            <a:ext cx="1463111" cy="3946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 descr="&quot; &quot;"/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9272016" y="6490444"/>
            <a:ext cx="274320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0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  <p:sldLayoutId id="2147483800" r:id="rId18"/>
    <p:sldLayoutId id="2147483801" r:id="rId19"/>
    <p:sldLayoutId id="2147483802" r:id="rId20"/>
    <p:sldLayoutId id="2147483803" r:id="rId21"/>
    <p:sldLayoutId id="2147483804" r:id="rId22"/>
    <p:sldLayoutId id="2147483805" r:id="rId23"/>
    <p:sldLayoutId id="2147483806" r:id="rId24"/>
    <p:sldLayoutId id="2147483807" r:id="rId25"/>
    <p:sldLayoutId id="2147483808" r:id="rId26"/>
    <p:sldLayoutId id="2147483809" r:id="rId27"/>
    <p:sldLayoutId id="2147483810" r:id="rId28"/>
    <p:sldLayoutId id="2147483811" r:id="rId29"/>
    <p:sldLayoutId id="2147483812" r:id="rId30"/>
    <p:sldLayoutId id="2147483813" r:id="rId31"/>
    <p:sldLayoutId id="2147483814" r:id="rId32"/>
    <p:sldLayoutId id="2147483815" r:id="rId33"/>
    <p:sldLayoutId id="2147483816" r:id="rId34"/>
    <p:sldLayoutId id="2147483817" r:id="rId35"/>
    <p:sldLayoutId id="2147483818" r:id="rId36"/>
    <p:sldLayoutId id="2147483819" r:id="rId37"/>
  </p:sldLayoutIdLst>
  <p:hf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rgbClr val="0F4D7B"/>
          </a:solidFill>
          <a:latin typeface="+mn-lt"/>
          <a:ea typeface="+mj-ea"/>
          <a:cs typeface="+mj-cs"/>
        </a:defRPr>
      </a:lvl1pPr>
    </p:titleStyle>
    <p:bodyStyle>
      <a:lvl1pPr marL="260597" indent="-260597" algn="l" defTabSz="685783" rtl="0" eaLnBrk="1" latinLnBrk="0" hangingPunct="1">
        <a:lnSpc>
          <a:spcPct val="100000"/>
        </a:lnSpc>
        <a:spcBef>
          <a:spcPts val="396"/>
        </a:spcBef>
        <a:buClr>
          <a:srgbClr val="0F4D7B"/>
        </a:buClr>
        <a:buSzPct val="125000"/>
        <a:buFont typeface="Arial" panose="020B0604020202020204" pitchFamily="34" charset="0"/>
        <a:buChar char="•"/>
        <a:defRPr sz="1650" kern="1200">
          <a:solidFill>
            <a:srgbClr val="0F4D7B"/>
          </a:solidFill>
          <a:latin typeface="+mn-lt"/>
          <a:ea typeface="+mn-ea"/>
          <a:cs typeface="+mn-cs"/>
        </a:defRPr>
      </a:lvl1pPr>
      <a:lvl2pPr marL="555484" indent="-212593" algn="l" defTabSz="685783" rtl="0" eaLnBrk="1" latinLnBrk="0" hangingPunct="1">
        <a:lnSpc>
          <a:spcPct val="100000"/>
        </a:lnSpc>
        <a:spcBef>
          <a:spcPts val="360"/>
        </a:spcBef>
        <a:buClr>
          <a:srgbClr val="0F4D7B"/>
        </a:buClr>
        <a:buFont typeface="Wingdings" panose="05000000000000000000" pitchFamily="2" charset="2"/>
        <a:buChar char="§"/>
        <a:defRPr sz="1500" kern="1200">
          <a:solidFill>
            <a:srgbClr val="0F4D7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324"/>
        </a:spcBef>
        <a:buClr>
          <a:srgbClr val="0F4D7B"/>
        </a:buClr>
        <a:buFont typeface="Wingdings" panose="05000000000000000000" pitchFamily="2" charset="2"/>
        <a:buChar char="ü"/>
        <a:defRPr sz="1350" kern="1200">
          <a:solidFill>
            <a:srgbClr val="0F4D7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300"/>
        </a:spcBef>
        <a:buClr>
          <a:srgbClr val="0F4D7B"/>
        </a:buClr>
        <a:buSzPct val="100000"/>
        <a:buFont typeface="Courier New" panose="02070309020205020404" pitchFamily="49" charset="0"/>
        <a:buChar char="o"/>
        <a:defRPr sz="1200" kern="1200">
          <a:solidFill>
            <a:srgbClr val="0F4D7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285"/>
        </a:spcBef>
        <a:buClr>
          <a:srgbClr val="0F4D7B"/>
        </a:buClr>
        <a:buFont typeface="Wingdings" panose="05000000000000000000" pitchFamily="2" charset="2"/>
        <a:buChar char="Ø"/>
        <a:defRPr sz="1050" kern="1200">
          <a:solidFill>
            <a:srgbClr val="0F4D7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47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3" descr="Logo:  Department of Health &amp; Human Services. USA.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69866"/>
            <a:ext cx="707136" cy="7071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4" descr="&quot; &quot;"/>
          <p:cNvCxnSpPr/>
          <p:nvPr/>
        </p:nvCxnSpPr>
        <p:spPr>
          <a:xfrm flipV="1">
            <a:off x="838200" y="6355811"/>
            <a:ext cx="9525000" cy="545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title="Ryan White &amp; Global HIV/AIDS Program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3" y="5991296"/>
            <a:ext cx="1463111" cy="3946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 descr="&quot; &quot;"/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9272016" y="6490444"/>
            <a:ext cx="274320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AC38D48C-20BE-40D5-BBF2-392FF9026E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8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  <p:sldLayoutId id="2147483765" r:id="rId21"/>
    <p:sldLayoutId id="2147483766" r:id="rId22"/>
    <p:sldLayoutId id="2147483767" r:id="rId23"/>
    <p:sldLayoutId id="2147483768" r:id="rId24"/>
    <p:sldLayoutId id="2147483769" r:id="rId25"/>
    <p:sldLayoutId id="2147483770" r:id="rId26"/>
    <p:sldLayoutId id="2147483771" r:id="rId27"/>
    <p:sldLayoutId id="2147483772" r:id="rId28"/>
    <p:sldLayoutId id="2147483773" r:id="rId29"/>
    <p:sldLayoutId id="2147483774" r:id="rId30"/>
    <p:sldLayoutId id="2147483775" r:id="rId31"/>
    <p:sldLayoutId id="2147483776" r:id="rId32"/>
    <p:sldLayoutId id="2147483777" r:id="rId33"/>
    <p:sldLayoutId id="2147483778" r:id="rId34"/>
    <p:sldLayoutId id="2147483779" r:id="rId35"/>
    <p:sldLayoutId id="2147483780" r:id="rId36"/>
    <p:sldLayoutId id="2147483781" r:id="rId37"/>
  </p:sldLayoutIdLst>
  <p:hf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rgbClr val="0F4D7B"/>
          </a:solidFill>
          <a:latin typeface="+mn-lt"/>
          <a:ea typeface="+mj-ea"/>
          <a:cs typeface="+mj-cs"/>
        </a:defRPr>
      </a:lvl1pPr>
    </p:titleStyle>
    <p:bodyStyle>
      <a:lvl1pPr marL="260597" indent="-260597" algn="l" defTabSz="685783" rtl="0" eaLnBrk="1" latinLnBrk="0" hangingPunct="1">
        <a:lnSpc>
          <a:spcPct val="100000"/>
        </a:lnSpc>
        <a:spcBef>
          <a:spcPts val="396"/>
        </a:spcBef>
        <a:buClr>
          <a:srgbClr val="0F4D7B"/>
        </a:buClr>
        <a:buSzPct val="125000"/>
        <a:buFont typeface="Arial" panose="020B0604020202020204" pitchFamily="34" charset="0"/>
        <a:buChar char="•"/>
        <a:defRPr sz="1650" kern="1200">
          <a:solidFill>
            <a:srgbClr val="0F4D7B"/>
          </a:solidFill>
          <a:latin typeface="+mn-lt"/>
          <a:ea typeface="+mn-ea"/>
          <a:cs typeface="+mn-cs"/>
        </a:defRPr>
      </a:lvl1pPr>
      <a:lvl2pPr marL="555484" indent="-212593" algn="l" defTabSz="685783" rtl="0" eaLnBrk="1" latinLnBrk="0" hangingPunct="1">
        <a:lnSpc>
          <a:spcPct val="100000"/>
        </a:lnSpc>
        <a:spcBef>
          <a:spcPts val="360"/>
        </a:spcBef>
        <a:buClr>
          <a:srgbClr val="0F4D7B"/>
        </a:buClr>
        <a:buFont typeface="Wingdings" panose="05000000000000000000" pitchFamily="2" charset="2"/>
        <a:buChar char="§"/>
        <a:defRPr sz="1500" kern="1200">
          <a:solidFill>
            <a:srgbClr val="0F4D7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324"/>
        </a:spcBef>
        <a:buClr>
          <a:srgbClr val="0F4D7B"/>
        </a:buClr>
        <a:buFont typeface="Wingdings" panose="05000000000000000000" pitchFamily="2" charset="2"/>
        <a:buChar char="ü"/>
        <a:defRPr sz="1350" kern="1200">
          <a:solidFill>
            <a:srgbClr val="0F4D7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300"/>
        </a:spcBef>
        <a:buClr>
          <a:srgbClr val="0F4D7B"/>
        </a:buClr>
        <a:buSzPct val="100000"/>
        <a:buFont typeface="Courier New" panose="02070309020205020404" pitchFamily="49" charset="0"/>
        <a:buChar char="o"/>
        <a:defRPr sz="1200" kern="1200">
          <a:solidFill>
            <a:srgbClr val="0F4D7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285"/>
        </a:spcBef>
        <a:buClr>
          <a:srgbClr val="0F4D7B"/>
        </a:buClr>
        <a:buFont typeface="Wingdings" panose="05000000000000000000" pitchFamily="2" charset="2"/>
        <a:buChar char="Ø"/>
        <a:defRPr sz="1050" kern="1200">
          <a:solidFill>
            <a:srgbClr val="0F4D7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Clients Served by the </a:t>
            </a:r>
            <a:br>
              <a:rPr lang="en-US" sz="4400" dirty="0"/>
            </a:br>
            <a:r>
              <a:rPr lang="en-US" sz="4400" dirty="0"/>
              <a:t>Ryan White HIV/AIDS Program, 2020</a:t>
            </a:r>
            <a:br>
              <a:rPr lang="en-US" sz="4400" dirty="0"/>
            </a:br>
            <a:r>
              <a:rPr lang="en-US" sz="3600" dirty="0">
                <a:solidFill>
                  <a:srgbClr val="800000"/>
                </a:solidFill>
                <a:ea typeface="+mn-ea"/>
                <a:cs typeface="+mn-cs"/>
              </a:rPr>
              <a:t>Youth and Young Adults</a:t>
            </a:r>
            <a:br>
              <a:rPr lang="en-US" sz="3600" dirty="0">
                <a:solidFill>
                  <a:srgbClr val="800000"/>
                </a:solidFill>
                <a:ea typeface="+mn-ea"/>
                <a:cs typeface="+mn-cs"/>
              </a:rPr>
            </a:br>
            <a:endParaRPr lang="en-US" sz="3600" dirty="0">
              <a:solidFill>
                <a:srgbClr val="800000"/>
              </a:solidFill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A9FAE-66DC-4B3B-B057-369523721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286500"/>
            <a:ext cx="4038600" cy="533400"/>
          </a:xfrm>
        </p:spPr>
        <p:txBody>
          <a:bodyPr>
            <a:normAutofit/>
          </a:bodyPr>
          <a:lstStyle/>
          <a:p>
            <a:r>
              <a:rPr lang="en-US" sz="1800" b="0">
                <a:solidFill>
                  <a:schemeClr val="tx1"/>
                </a:solidFill>
              </a:rPr>
              <a:t>Released October </a:t>
            </a:r>
            <a:r>
              <a:rPr lang="en-US" sz="1800" b="0" dirty="0">
                <a:solidFill>
                  <a:schemeClr val="tx1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073919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6800"/>
          </a:xfrm>
        </p:spPr>
        <p:txBody>
          <a:bodyPr>
            <a:normAutofit fontScale="90000"/>
          </a:bodyPr>
          <a:lstStyle/>
          <a:p>
            <a:r>
              <a:rPr lang="en-US" sz="2900" dirty="0">
                <a:ea typeface="Calibri"/>
                <a:cs typeface="Calibri"/>
              </a:rPr>
              <a:t>Youth and Young Adults Aged 13–24 Years Served by the Ryan White HIV/AIDS Program, by Federal Poverty Level, 2020—United States and 3 </a:t>
            </a:r>
            <a:r>
              <a:rPr lang="en-US" sz="2900" dirty="0" err="1">
                <a:ea typeface="Calibri"/>
                <a:cs typeface="Calibri"/>
              </a:rPr>
              <a:t>Territories</a:t>
            </a:r>
            <a:r>
              <a:rPr lang="en-US" sz="2900" baseline="30000" dirty="0" err="1"/>
              <a:t>a</a:t>
            </a:r>
            <a:endParaRPr lang="en-US" dirty="0"/>
          </a:p>
        </p:txBody>
      </p:sp>
      <p:pic>
        <p:nvPicPr>
          <p:cNvPr id="3" name="Content Placeholder 2" descr="In 2020, 69.5% of the 17,735 youth and young adults served by the RWHAP with income information were living at or below 100% of the federal poverty level (FPL).  &#10; &#10;FPL is federal poverty level.&#10; &#10;The three territories include Guam, Puerto Rico, and the U.S. Virgin Islands.&#10;&#10;" title="Youth and Young Adults Aged 13–24 Years Served by the Ryan White HIV/AIDS Program, by Federal Poverty Level, 2020—United States and 3 Territoriesa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6272" y="1447800"/>
            <a:ext cx="8359455" cy="4351338"/>
          </a:xfr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C60D65-B1F1-43E1-8598-48E17B261A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None/>
            </a:pPr>
            <a:r>
              <a:rPr lang="en-US" sz="1050" dirty="0">
                <a:solidFill>
                  <a:prstClr val="black"/>
                </a:solidFill>
                <a:latin typeface="+mn-lt"/>
              </a:rPr>
              <a:t>FPL: federal poverty level</a:t>
            </a:r>
            <a:r>
              <a:rPr lang="en-US" altLang="en-US" sz="105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+mn-lt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+mn-lt"/>
              </a:rPr>
              <a:t>Guam, Puerto Rico, and the U.S. Virgin Islands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2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Viral Suppression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Youth and Young Adults, Aged 13–24 Years </a:t>
            </a:r>
          </a:p>
        </p:txBody>
      </p:sp>
    </p:spTree>
    <p:extLst>
      <p:ext uri="{BB962C8B-B14F-4D97-AF65-F5344CB8AC3E}">
        <p14:creationId xmlns:p14="http://schemas.microsoft.com/office/powerpoint/2010/main" val="89647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The Ryan White HIV/AIDS Program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Viral Suppression among Youth Aged 13–24 Years Served by the Ryan White HIV/AIDS Program, 2020—United States and 3 Territories</a:t>
            </a:r>
            <a:r>
              <a:rPr lang="en-US" sz="2800" baseline="30000" dirty="0"/>
              <a:t>a</a:t>
            </a:r>
            <a:endParaRPr lang="en-US" sz="2800" dirty="0"/>
          </a:p>
        </p:txBody>
      </p:sp>
      <p:pic>
        <p:nvPicPr>
          <p:cNvPr id="2" name="Picture 1" descr="In 2020, among youth aged 13–24 years, viral suppression (81.5%) was lower than the RWHAP average (89.4%) – indicated by the dashed grey line.&#10; &#10;Viral suppression was lowest among transgender youth (74.2%), youth with temporary housing (76.3%) and youth with unstable housing (69.6%). &#10; &#10;N represents the total number of clients in the specific subpopulation.&#10; &#10;Viral suppression is defined as ≥1 outpatient/ambulatory health services visit  during the calendar year and ≥1 viral load reported, with the last viral load result &lt;200 copies/mL.&#10; &#10;The three territories include Guam, Puerto Rico, and the U.S. Virgin Islands.&#10;&#10;" title="Viral Suppression among Youth Aged 13–24 Years Served by the Ryan White HIV/AIDS Program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293" y="1139729"/>
            <a:ext cx="8931414" cy="470652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ECFB2-14FD-4BD4-8294-01803A3181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846249"/>
            <a:ext cx="9528048" cy="548640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 represents the total number of clients in the specific population.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Viral suppression: </a:t>
            </a:r>
            <a:r>
              <a:rPr kumimoji="0" lang="en-US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≥1 OAHS visit during the calendar year and ≥1 viral load reported, with the last viral load result &lt;200 copies/</a:t>
            </a:r>
            <a:r>
              <a:rPr kumimoji="0" lang="en-US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mL.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Guam, Puerto Rico, and the U.S. Virgin Islands.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The Ryan White HIV/AIDS Program"/>
          <p:cNvSpPr>
            <a:spLocks noGrp="1"/>
          </p:cNvSpPr>
          <p:nvPr>
            <p:ph type="title"/>
          </p:nvPr>
        </p:nvSpPr>
        <p:spPr>
          <a:xfrm>
            <a:off x="70924" y="-77356"/>
            <a:ext cx="12121075" cy="1066800"/>
          </a:xfrm>
        </p:spPr>
        <p:txBody>
          <a:bodyPr>
            <a:noAutofit/>
          </a:bodyPr>
          <a:lstStyle/>
          <a:p>
            <a:r>
              <a:rPr lang="en-US" sz="2600" dirty="0"/>
              <a:t>Viral Suppression among Young, Black/African American Women Aged 13–24 Years Served by the Ryan White HIV/AIDS Program, 2020—United States and 3 Territories</a:t>
            </a:r>
            <a:r>
              <a:rPr lang="en-US" sz="2600" baseline="30000" dirty="0"/>
              <a:t>a</a:t>
            </a:r>
            <a:endParaRPr lang="en-US" sz="2600" dirty="0"/>
          </a:p>
        </p:txBody>
      </p:sp>
      <p:pic>
        <p:nvPicPr>
          <p:cNvPr id="4" name="Picture 3" descr="In 2020, viral suppression for young, Black/African American women aged 13–24 years (77.4%) was lower than the national RWHAP average (89.4%) – indicated by the dashed grey line – lower than youth overall (81.5%), and slightly lower than young women overall (79.7%).&#10; &#10;Viral suppression for young, Black/African American women was lowest among those receiving care in HHS Region 6 (73.2%), those with Medicaid coverage (74.1%), and those with temporary (70.2%) and unstable (70.0%) housing.  Use caution when interpreting data on housing due to variability from small numbers.&#10; &#10;N represents the total number of clients in the specific subpopulation.&#10; &#10;Viral suppression is defined as ≥1 outpatient/ambulatory health services visit  during the calendar year and ≥1 viral load reported, with the last viral load result &lt;200 copies/mL.&#10; &#10;The three territories include Guam, Puerto Rico, and the U.S. Virgin Islands.&#10;&#10;" title="Viral Suppression among Young, Black/African American Women Aged 13–24 Years Served by the Ryan White HIV/AIDS Program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42" y="1161091"/>
            <a:ext cx="9399166" cy="477336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B4688-7E4E-429D-9534-95F1DEE72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5831783"/>
            <a:ext cx="9528048" cy="548640"/>
          </a:xfrm>
        </p:spPr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 represents the total number of clients in the specific population.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Viral suppression: </a:t>
            </a:r>
            <a:r>
              <a:rPr kumimoji="0" lang="en-US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≥1 OAHS visit during the calendar year and ≥1 viral load reported, with the last viral load result &lt;200 copies/</a:t>
            </a:r>
            <a:r>
              <a:rPr kumimoji="0" lang="en-US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mL.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* Use caution when interpreting results based on small numbers.</a:t>
            </a:r>
            <a:endParaRPr kumimoji="0" lang="en-US" sz="10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Guam, Puerto Rico, and the U.S. Virgin Islands.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04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The Ryan White HIV/AIDS Program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Viral Suppression among Young, Black/African American MSM (YBMSM) Aged 13–24 Years Served by the Ryan White HIV/AIDS Program, 2020—United States and 3 Territories</a:t>
            </a:r>
            <a:r>
              <a:rPr lang="en-US" sz="2500" baseline="30000" dirty="0"/>
              <a:t>a</a:t>
            </a:r>
            <a:endParaRPr lang="en-US" sz="2500" dirty="0"/>
          </a:p>
        </p:txBody>
      </p:sp>
      <p:pic>
        <p:nvPicPr>
          <p:cNvPr id="2" name="Picture 1" descr="In 2020, viral suppression for young Black/African American MSM aged 13-24 years (YBMSM; 80.4%) was lower than the national RWHAP average (89.4%) – indicated by the dashed grey line – and slightly lower than the averages for young MSM overall (83.3%) and youth overall (81.5%).&#10; &#10;Viral suppression for YBMSM was lowest among those with no health care coverage (76.0%); those in HHS region 6 (78.2%); and those with temporary (73.9%) and unstable (75.1%) housing.&#10; &#10;N represents the total number of clients in the specific subpopulation.&#10; &#10;Data for MSM include MSM who also reported injection drug use as a transmission risk category; data may not reflect current injection drug use behavior. &#10; &#10;Viral suppression is defined as ≥1 outpatient/ambulatory health services visit  during the calendar year and ≥1 viral load reported, with the last viral load result &lt;200 copies/mL.&#10;&#10;See Technical Notes of the Source document for the states/territories included in each HHS Region.&#10; &#10;The three territories include Guam, Puerto Rico, and the U.S. Virgin Islands.&#10;&#10;" title="Viral Suppression among Young, Black/African American MSM (YBMSM) Aged 13–24 Years Served by the Ryan White HIV/AIDS Program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74114"/>
            <a:ext cx="9506312" cy="4781281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FCFA72-E3F4-4582-B210-52FFE53E2D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781075"/>
            <a:ext cx="9528048" cy="548640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 represents the total number of clients in the specific population.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Viral suppression: </a:t>
            </a:r>
            <a:r>
              <a:rPr kumimoji="0" lang="en-US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≥1 OAHS visit during the calendar year and ≥1 viral load reported, with the last viral load result &lt;200 copies/</a:t>
            </a:r>
            <a:r>
              <a:rPr kumimoji="0" lang="en-US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mL.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Guam, Puerto Rico, and the U.S. Virgin Islands.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1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4050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+mn-lt"/>
              </a:rPr>
              <a:t>Demographic Characteristics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1850" y="4130843"/>
            <a:ext cx="10515600" cy="150018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Youth and Young Adults, Aged 13–24 Years </a:t>
            </a:r>
          </a:p>
        </p:txBody>
      </p:sp>
    </p:spTree>
    <p:extLst>
      <p:ext uri="{BB962C8B-B14F-4D97-AF65-F5344CB8AC3E}">
        <p14:creationId xmlns:p14="http://schemas.microsoft.com/office/powerpoint/2010/main" val="219632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6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+mn-lt"/>
                <a:ea typeface="Calibri"/>
                <a:cs typeface="Calibri"/>
              </a:rPr>
              <a:t>Clients Aged ≥13 Years Served by the Ryan White HIV/AIDS Program, by Age Group, 2020—United States and 3 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Territories</a:t>
            </a:r>
            <a:r>
              <a:rPr lang="en-US" sz="3200" b="1" baseline="30000" dirty="0">
                <a:solidFill>
                  <a:srgbClr val="002060"/>
                </a:solidFill>
                <a:latin typeface="+mn-lt"/>
              </a:rPr>
              <a:t>a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" name="Picture 2" descr="In 2020, of the 557,993 clients aged 13 years and older served by the RWHAP, 3.5% (19,700 clients) were youth and young adults aged 13 to 24 years. &#10;&#10;The three territories include Guam, Puerto Rico, and the U.S. Virgin Islands.&#10; &#10;" title="Clients Aged ≥13 Years Served by the Ryan White HIV/AIDS Program, by Age Group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597373"/>
            <a:ext cx="7498730" cy="406638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1A3BC-0005-4FBC-9FA8-FAFC06A608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2876" y="6004560"/>
            <a:ext cx="9528048" cy="548640"/>
          </a:xfrm>
        </p:spPr>
        <p:txBody>
          <a:bodyPr/>
          <a:lstStyle/>
          <a:p>
            <a:r>
              <a:rPr lang="en-US" sz="1050" baseline="30000" dirty="0">
                <a:solidFill>
                  <a:prstClr val="black"/>
                </a:solidFill>
              </a:rPr>
              <a:t>a </a:t>
            </a:r>
            <a:r>
              <a:rPr lang="en-US" sz="1050" dirty="0">
                <a:solidFill>
                  <a:prstClr val="black"/>
                </a:solidFill>
              </a:rPr>
              <a:t>Guam, Puerto Rico, and the U.S. Virgin Islands.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5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>
            <a:noAutofit/>
          </a:bodyPr>
          <a:lstStyle/>
          <a:p>
            <a:r>
              <a:rPr lang="en-US" sz="3200" dirty="0">
                <a:ea typeface="Calibri"/>
                <a:cs typeface="Calibri"/>
              </a:rPr>
              <a:t>Youth and Young Adults Aged 13–24 Years Served by the Ryan White HIV/AIDS Program, by Gender, 2020—United States and 3 </a:t>
            </a:r>
            <a:r>
              <a:rPr lang="en-US" sz="3200" dirty="0"/>
              <a:t>Territories</a:t>
            </a:r>
            <a:r>
              <a:rPr lang="en-US" sz="3200" baseline="30000" dirty="0"/>
              <a:t>a</a:t>
            </a:r>
            <a:endParaRPr lang="en-US" sz="3200" dirty="0"/>
          </a:p>
        </p:txBody>
      </p:sp>
      <p:pic>
        <p:nvPicPr>
          <p:cNvPr id="3" name="Picture 2" descr="In 2020, of the 19,677 youth and young adults served by the RWHAP with a reported gender, 74.8% were male, 21.4% were female, and 3.7% were transgender. &#10; &#10;The three territories include Guam, Puerto Rico, and the U.S. Virgin Islands.&#10; &#10;&#10;" title="Youth and Young Adults Aged 13–24 Years Served by the Ryan White HIV/AIDS Program, by Gender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1295400"/>
            <a:ext cx="6352583" cy="459678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5615F-687B-4FB7-843E-97C3FAD220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248" y="5943600"/>
            <a:ext cx="9528048" cy="548640"/>
          </a:xfrm>
        </p:spPr>
        <p:txBody>
          <a:bodyPr/>
          <a:lstStyle/>
          <a:p>
            <a:pPr defTabSz="457200"/>
            <a:r>
              <a:rPr lang="en-US" sz="1050" dirty="0">
                <a:solidFill>
                  <a:prstClr val="black"/>
                </a:solidFill>
              </a:rPr>
              <a:t>To ensure confidentiality, data for transgender youth aged 13-14 years are not included.</a:t>
            </a:r>
          </a:p>
          <a:p>
            <a:pPr defTabSz="457200"/>
            <a:r>
              <a:rPr lang="en-US" sz="1050" baseline="30000" dirty="0">
                <a:solidFill>
                  <a:prstClr val="black"/>
                </a:solidFill>
              </a:rPr>
              <a:t>a </a:t>
            </a:r>
            <a:r>
              <a:rPr lang="en-US" sz="1050" dirty="0">
                <a:solidFill>
                  <a:prstClr val="black"/>
                </a:solidFill>
              </a:rPr>
              <a:t>Guam, Puerto Rico, and the U.S. Virgin Islands.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" y="73152"/>
            <a:ext cx="11506200" cy="1066800"/>
          </a:xfrm>
        </p:spPr>
        <p:txBody>
          <a:bodyPr>
            <a:noAutofit/>
          </a:bodyPr>
          <a:lstStyle/>
          <a:p>
            <a:r>
              <a:rPr lang="en-US" sz="2800" dirty="0">
                <a:ea typeface="Calibri"/>
                <a:cs typeface="Calibri"/>
              </a:rPr>
              <a:t>Youth and Young Adults Aged 13–24 Years Served by the Ryan White HIV/AIDS Program, by Race/Ethnicity, 2020—United States and 3 </a:t>
            </a:r>
            <a:r>
              <a:rPr lang="en-US" sz="2800" dirty="0"/>
              <a:t>Territories</a:t>
            </a:r>
            <a:r>
              <a:rPr lang="en-US" sz="2800" baseline="30000" dirty="0"/>
              <a:t>a</a:t>
            </a:r>
            <a:endParaRPr lang="en-US" sz="2800" dirty="0"/>
          </a:p>
        </p:txBody>
      </p:sp>
      <p:pic>
        <p:nvPicPr>
          <p:cNvPr id="3" name="Picture 2" descr="In 2020, 87.2% of youth and young adults served by the RWHAP were racial/ethnic minorities.  Of the 19,388 clients with reported race/ethnicity information, 60.1% identified as Black/African American and 22.9% identified as Hispanic/Latino.  For reference, White clients appear in the pie chart in orange shading.&#10; &#10;Hispanics/Latino clients can be of any race.&#10;" title="Youth and Young Adults Aged 13–24 Years Served by the Ryan White HIV/AIDS Program, by Race/Ethnicity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529485"/>
            <a:ext cx="8907028" cy="4419983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9A5F2-9161-4D8F-B228-E33D2687D9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248" y="5943600"/>
            <a:ext cx="9528048" cy="548640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Guam, Puerto Rico, and the U.S. Virgin Islands.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altLang="en-US" sz="1050" baseline="30000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lang="en-US" altLang="en-US" sz="105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Hispanics/Latinos can be of any race.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0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039600" cy="10668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+mn-lt"/>
                <a:ea typeface="Calibri"/>
                <a:cs typeface="Calibri"/>
              </a:rPr>
              <a:t>Youth and Young Adults Aged 13–24 Years Served by the Ryan White HIV/AIDS Program, by Gender and Race/Ethnicity, 2020—United States and 3 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Territories</a:t>
            </a:r>
            <a:r>
              <a:rPr lang="en-US" sz="2800" b="1" baseline="30000" dirty="0">
                <a:solidFill>
                  <a:srgbClr val="002060"/>
                </a:solidFill>
                <a:latin typeface="+mn-lt"/>
              </a:rPr>
              <a:t>a</a:t>
            </a:r>
            <a:endParaRPr lang="en-US" sz="28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" name="Picture 2" descr="In 2020, 87.2% of male clients, 87.1% of female clients, and 89.4% of transgender clients were racial/ethnic minorities. For reference, White clients appear in each pie chart in orange shading.&#10; &#10;Hispanics/Latinos can be of any race.&#10;" title="Youth and Young Adults Aged 13–24 Years Served by the Ryan White HIV/AIDS Program, by Gender and Race/Ethnicity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37428"/>
            <a:ext cx="10711600" cy="4718713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8279B9-EC50-4AD0-9BCF-6033FF0C59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956141"/>
            <a:ext cx="9528048" cy="548640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Guam, Puerto Rico, and the U.S. Virgin Islands.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altLang="en-US" sz="1050" baseline="30000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lang="en-US" altLang="en-US" sz="105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Hispanics/Latinos can be of any race.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6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6800"/>
          </a:xfrm>
        </p:spPr>
        <p:txBody>
          <a:bodyPr>
            <a:noAutofit/>
          </a:bodyPr>
          <a:lstStyle/>
          <a:p>
            <a:r>
              <a:rPr lang="en-US" sz="2500" dirty="0">
                <a:ea typeface="Calibri"/>
                <a:cs typeface="Calibri"/>
              </a:rPr>
              <a:t>Youth and Young Adults Aged 13–24 Years Served by the Ryan White HIV/AIDS Program, by Gender and Transmission Category, 2020—United States and 3 </a:t>
            </a:r>
            <a:r>
              <a:rPr lang="en-US" sz="2500" dirty="0"/>
              <a:t>Territories</a:t>
            </a:r>
            <a:r>
              <a:rPr lang="en-US" sz="2500" baseline="30000" dirty="0"/>
              <a:t>a</a:t>
            </a:r>
            <a:endParaRPr lang="en-US" sz="2500" dirty="0"/>
          </a:p>
        </p:txBody>
      </p:sp>
      <p:pic>
        <p:nvPicPr>
          <p:cNvPr id="3" name="Picture 2" descr="Among young male RWHAP clients in 2020, 80.1% had HIV attributed to male-to-male sexual contact, 10.3% to perinatal HIV, and 7.5% to heterosexual contact. &#10;&#10;Among young female RWHAP clients, 50.3% had HIV attributed to heterosexual contact and 47.4% to perinatal infection.&#10;" title="Youth and Young Adults Aged 13–24 Years Served by the Ryan White HIV/AIDS Program, by Gender and Transmission Category, 2020—United States and 3 Territories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886" y="1066801"/>
            <a:ext cx="11095682" cy="486503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0FD5D-E535-4C1E-9D47-8ACBF1434F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0" y="5802971"/>
            <a:ext cx="9528048" cy="54864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Guam, Puerto Rico, and the U.S. Virgin Islands.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Heterosexual contact with a person know to have, or be at high risk for, HIV infection.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c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Includes hemophilia and blood transfusion.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050" baseline="30000" dirty="0">
                <a:solidFill>
                  <a:prstClr val="black"/>
                </a:solidFill>
                <a:latin typeface="Calibri" panose="020F0502020204030204"/>
              </a:rPr>
              <a:t>d</a:t>
            </a:r>
            <a:r>
              <a:rPr lang="en-US" sz="1050" dirty="0">
                <a:solidFill>
                  <a:prstClr val="black"/>
                </a:solidFill>
                <a:latin typeface="Calibri" panose="020F0502020204030204"/>
              </a:rPr>
              <a:t> Includes any reported sexual transmission category among transgender clients.</a:t>
            </a:r>
            <a:endParaRPr lang="en-US" altLang="en-US" sz="105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5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" y="272193"/>
            <a:ext cx="11963400" cy="10668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ea typeface="Calibri"/>
                <a:cs typeface="Calibri"/>
              </a:rPr>
              <a:t>Youth and Young Adults Aged 13–24 Years Served by the Ryan White HIV/AIDS Program, by Housing Status, 2020—United States and 3 </a:t>
            </a:r>
            <a:r>
              <a:rPr lang="en-US" sz="3100" dirty="0" err="1"/>
              <a:t>Territories</a:t>
            </a:r>
            <a:r>
              <a:rPr lang="en-US" sz="3100" baseline="30000" dirty="0" err="1"/>
              <a:t>a</a:t>
            </a:r>
            <a:br>
              <a:rPr lang="en-US" sz="3200" dirty="0"/>
            </a:br>
            <a:endParaRPr lang="en-US" dirty="0"/>
          </a:p>
        </p:txBody>
      </p:sp>
      <p:pic>
        <p:nvPicPr>
          <p:cNvPr id="3" name="Content Placeholder 2" descr="In 2020, among youth and young adults served by the RWHAP with reported housing status, 9.3% had temporary housing and 5.1% had unstable housing. &#10; &#10;The three territories include Guam, Puerto Rico, and the U.S. Virgin Islands.&#10;" title="Youth and Young Adults Aged 13–24 Years Served by the Ryan White HIV/AIDS Program, by Housing Status, 2020—United States and 3 Territoriesa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2437" y="1447800"/>
            <a:ext cx="7647126" cy="4351338"/>
          </a:xfr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254467-99EE-4B0C-A05F-0CBF13C7EB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50" baseline="30000" dirty="0">
                <a:solidFill>
                  <a:prstClr val="black"/>
                </a:solidFill>
                <a:latin typeface="+mn-lt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+mn-lt"/>
              </a:rPr>
              <a:t>Guam, Puerto Rico, and the U.S. Virgin Islands.</a:t>
            </a:r>
            <a:endParaRPr lang="en-US" altLang="en-US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77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9100" y="236538"/>
            <a:ext cx="11353800" cy="1066800"/>
          </a:xfrm>
        </p:spPr>
        <p:txBody>
          <a:bodyPr>
            <a:noAutofit/>
          </a:bodyPr>
          <a:lstStyle/>
          <a:p>
            <a:r>
              <a:rPr lang="en-US" sz="2600" dirty="0">
                <a:ea typeface="Calibri"/>
                <a:cs typeface="Calibri"/>
              </a:rPr>
              <a:t>Youth and Young Adults Aged 13–24 Years Served by the Ryan White HIV/AIDS Program, by Gender and Housing Status, 2020—United States and 3 </a:t>
            </a:r>
            <a:r>
              <a:rPr lang="en-US" sz="2600" dirty="0" err="1"/>
              <a:t>Territories</a:t>
            </a:r>
            <a:r>
              <a:rPr lang="en-US" sz="2600" baseline="30000" dirty="0" err="1"/>
              <a:t>a</a:t>
            </a:r>
            <a:br>
              <a:rPr lang="en-US" sz="2600" dirty="0"/>
            </a:br>
            <a:endParaRPr lang="en-US" sz="2600" dirty="0"/>
          </a:p>
        </p:txBody>
      </p:sp>
      <p:pic>
        <p:nvPicPr>
          <p:cNvPr id="3" name="Content Placeholder 2" descr="In 2020, a lower proportion of young transgender clients served by the RWHAP had stable housing compared to young male and female clients. Among young male clients, 9.1% had temporary housing and 4.9% had unstable housing. Among young female clients, 9.1% had temporary housing and 4.2% had unstable housing. Among young transgender clients, 13.2% had temporary housing and 12.7% had unstable housing. " title="Youth and Young Adults Aged 13–24 Years Served by the Ryan White HIV/AIDS Program, by Gender and Housing Status, 2020—United States and 3 Territoriesa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5927" y="1447800"/>
            <a:ext cx="9040146" cy="4351338"/>
          </a:xfr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9B853E-BB38-4BC2-9072-D300518CC5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50" baseline="30000" dirty="0">
                <a:solidFill>
                  <a:prstClr val="black"/>
                </a:solidFill>
                <a:latin typeface="+mn-lt"/>
              </a:rPr>
              <a:t>a </a:t>
            </a:r>
            <a:r>
              <a:rPr lang="en-US" sz="1050" dirty="0">
                <a:solidFill>
                  <a:prstClr val="black"/>
                </a:solidFill>
                <a:latin typeface="+mn-lt"/>
              </a:rPr>
              <a:t>Guam, Puerto Rico, and the U.S. Virgin Islands.</a:t>
            </a:r>
            <a:endParaRPr lang="en-US" altLang="en-US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444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itl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Content&amp;quot;&quot;/&gt;&lt;property id=&quot;20307&quot; value=&quot;262&quot;/&gt;&lt;/object&gt;&lt;/object&gt;&lt;object type=&quot;8&quot; unique_id=&quot;1001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4_Office Theme">
  <a:themeElements>
    <a:clrScheme name="HRSA color pall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99"/>
      </a:accent1>
      <a:accent2>
        <a:srgbClr val="990000"/>
      </a:accent2>
      <a:accent3>
        <a:srgbClr val="003366"/>
      </a:accent3>
      <a:accent4>
        <a:srgbClr val="ECA421"/>
      </a:accent4>
      <a:accent5>
        <a:srgbClr val="CCDDF1"/>
      </a:accent5>
      <a:accent6>
        <a:srgbClr val="C0BF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3_Office Theme">
  <a:themeElements>
    <a:clrScheme name="HRSA color pall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99"/>
      </a:accent1>
      <a:accent2>
        <a:srgbClr val="990000"/>
      </a:accent2>
      <a:accent3>
        <a:srgbClr val="003366"/>
      </a:accent3>
      <a:accent4>
        <a:srgbClr val="ECA421"/>
      </a:accent4>
      <a:accent5>
        <a:srgbClr val="CCDDF1"/>
      </a:accent5>
      <a:accent6>
        <a:srgbClr val="C0BF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5CE07743EDB448BA4F263C509E2B22" ma:contentTypeVersion="11" ma:contentTypeDescription="Create a new document." ma:contentTypeScope="" ma:versionID="6d815b722f0a21e7a317455ecc71a3f9">
  <xsd:schema xmlns:xsd="http://www.w3.org/2001/XMLSchema" xmlns:xs="http://www.w3.org/2001/XMLSchema" xmlns:p="http://schemas.microsoft.com/office/2006/metadata/properties" xmlns:ns3="525bc91f-408c-4066-9d06-51a5ff3d204b" xmlns:ns4="83431bdb-9a25-4284-8bc2-a71eb38198d0" targetNamespace="http://schemas.microsoft.com/office/2006/metadata/properties" ma:root="true" ma:fieldsID="caac2025bba77c851af0867d32d0641e" ns3:_="" ns4:_="">
    <xsd:import namespace="525bc91f-408c-4066-9d06-51a5ff3d204b"/>
    <xsd:import namespace="83431bdb-9a25-4284-8bc2-a71eb38198d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bc91f-408c-4066-9d06-51a5ff3d20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31bdb-9a25-4284-8bc2-a71eb38198d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B0A7E6-8987-4DBE-ADF3-80F5A3A97616}">
  <ds:schemaRefs>
    <ds:schemaRef ds:uri="http://purl.org/dc/dcmitype/"/>
    <ds:schemaRef ds:uri="83431bdb-9a25-4284-8bc2-a71eb38198d0"/>
    <ds:schemaRef ds:uri="http://schemas.microsoft.com/office/infopath/2007/PartnerControls"/>
    <ds:schemaRef ds:uri="http://purl.org/dc/terms/"/>
    <ds:schemaRef ds:uri="http://schemas.microsoft.com/office/2006/documentManagement/types"/>
    <ds:schemaRef ds:uri="525bc91f-408c-4066-9d06-51a5ff3d204b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71C4C1-410E-4151-B088-524ED3AEC3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6805F7-9DA5-4125-A04D-74433B2E7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5bc91f-408c-4066-9d06-51a5ff3d204b"/>
    <ds:schemaRef ds:uri="83431bdb-9a25-4284-8bc2-a71eb38198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29411</TotalTime>
  <Words>2014</Words>
  <Application>Microsoft Office PowerPoint</Application>
  <PresentationFormat>Widescreen</PresentationFormat>
  <Paragraphs>135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4_Office Theme</vt:lpstr>
      <vt:lpstr>3_Office Theme</vt:lpstr>
      <vt:lpstr>Clients Served by the  Ryan White HIV/AIDS Program, 2020 Youth and Young Adults </vt:lpstr>
      <vt:lpstr>Demographic Characteristics</vt:lpstr>
      <vt:lpstr>Clients Aged ≥13 Years Served by the Ryan White HIV/AIDS Program, by Age Group, 2020—United States and 3 Territoriesa</vt:lpstr>
      <vt:lpstr>Youth and Young Adults Aged 13–24 Years Served by the Ryan White HIV/AIDS Program, by Gender, 2020—United States and 3 Territoriesa</vt:lpstr>
      <vt:lpstr>Youth and Young Adults Aged 13–24 Years Served by the Ryan White HIV/AIDS Program, by Race/Ethnicity, 2020—United States and 3 Territoriesa</vt:lpstr>
      <vt:lpstr>Youth and Young Adults Aged 13–24 Years Served by the Ryan White HIV/AIDS Program, by Gender and Race/Ethnicity, 2020—United States and 3 Territoriesa</vt:lpstr>
      <vt:lpstr>Youth and Young Adults Aged 13–24 Years Served by the Ryan White HIV/AIDS Program, by Gender and Transmission Category, 2020—United States and 3 Territoriesa</vt:lpstr>
      <vt:lpstr>Youth and Young Adults Aged 13–24 Years Served by the Ryan White HIV/AIDS Program, by Housing Status, 2020—United States and 3 Territoriesa </vt:lpstr>
      <vt:lpstr>Youth and Young Adults Aged 13–24 Years Served by the Ryan White HIV/AIDS Program, by Gender and Housing Status, 2020—United States and 3 Territoriesa </vt:lpstr>
      <vt:lpstr>Youth and Young Adults Aged 13–24 Years Served by the Ryan White HIV/AIDS Program, by Federal Poverty Level, 2020—United States and 3 Territoriesa</vt:lpstr>
      <vt:lpstr>Viral Suppression</vt:lpstr>
      <vt:lpstr>Viral Suppression among Youth Aged 13–24 Years Served by the Ryan White HIV/AIDS Program, 2020—United States and 3 Territoriesa</vt:lpstr>
      <vt:lpstr>Viral Suppression among Young, Black/African American Women Aged 13–24 Years Served by the Ryan White HIV/AIDS Program, 2020—United States and 3 Territoriesa</vt:lpstr>
      <vt:lpstr>Viral Suppression among Young, Black/African American MSM (YBMSM) Aged 13–24 Years Served by the Ryan White HIV/AIDS Program, 2020—United States and 3 Territoriesa</vt:lpstr>
    </vt:vector>
  </TitlesOfParts>
  <Company>HRSA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HRSA Strategic Planning &amp; Performance</dc:title>
  <dc:creator>HRSA</dc:creator>
  <cp:lastModifiedBy>Schachner, Amy (HRSA)</cp:lastModifiedBy>
  <cp:revision>490</cp:revision>
  <cp:lastPrinted>2021-03-17T18:45:40Z</cp:lastPrinted>
  <dcterms:created xsi:type="dcterms:W3CDTF">2015-04-01T01:31:28Z</dcterms:created>
  <dcterms:modified xsi:type="dcterms:W3CDTF">2022-10-18T20:38:46Z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0x010100BB5CE07743EDB448BA4F263C509E2B22</vt:lpwstr>
  </property>
</Properties>
</file>