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  <p:sldMasterId id="2147483780" r:id="rId5"/>
  </p:sldMasterIdLst>
  <p:notesMasterIdLst>
    <p:notesMasterId r:id="rId16"/>
  </p:notesMasterIdLst>
  <p:sldIdLst>
    <p:sldId id="288" r:id="rId6"/>
    <p:sldId id="262" r:id="rId7"/>
    <p:sldId id="281" r:id="rId8"/>
    <p:sldId id="276" r:id="rId9"/>
    <p:sldId id="277" r:id="rId10"/>
    <p:sldId id="283" r:id="rId11"/>
    <p:sldId id="279" r:id="rId12"/>
    <p:sldId id="280" r:id="rId13"/>
    <p:sldId id="269" r:id="rId14"/>
    <p:sldId id="289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 userDrawn="1">
          <p15:clr>
            <a:srgbClr val="A4A3A4"/>
          </p15:clr>
        </p15:guide>
        <p15:guide id="2" pos="65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ela Klein" initials="PK" lastIdx="8" clrIdx="0"/>
  <p:cmAuthor id="1" name="Windows User" initials="WU" lastIdx="1" clrIdx="1"/>
  <p:cmAuthor id="2" name="Meredith Brantley" initials="MB" lastIdx="6" clrIdx="2"/>
  <p:cmAuthor id="3" name="Carney, Jhetari (HRSA)" initials="CJ(" lastIdx="22" clrIdx="3">
    <p:extLst>
      <p:ext uri="{19B8F6BF-5375-455C-9EA6-DF929625EA0E}">
        <p15:presenceInfo xmlns:p15="http://schemas.microsoft.com/office/powerpoint/2012/main" userId="S-1-5-21-1575576018-681398725-1848903544-54837" providerId="AD"/>
      </p:ext>
    </p:extLst>
  </p:cmAuthor>
  <p:cmAuthor id="4" name="Brantley, Meredith (HRSA)" initials="BM(" lastIdx="28" clrIdx="4">
    <p:extLst>
      <p:ext uri="{19B8F6BF-5375-455C-9EA6-DF929625EA0E}">
        <p15:presenceInfo xmlns:p15="http://schemas.microsoft.com/office/powerpoint/2012/main" userId="S-1-5-21-1575576018-681398725-1848903544-54839" providerId="AD"/>
      </p:ext>
    </p:extLst>
  </p:cmAuthor>
  <p:cmAuthor id="5" name="Cohen Gagne, Stacy (HRSA)" initials="CGS(" lastIdx="45" clrIdx="5">
    <p:extLst>
      <p:ext uri="{19B8F6BF-5375-455C-9EA6-DF929625EA0E}">
        <p15:presenceInfo xmlns:p15="http://schemas.microsoft.com/office/powerpoint/2012/main" userId="S-1-5-21-1575576018-681398725-1848903544-46261" providerId="AD"/>
      </p:ext>
    </p:extLst>
  </p:cmAuthor>
  <p:cmAuthor id="6" name="Mills, Robert (HRSA)" initials="MR(" lastIdx="7" clrIdx="6">
    <p:extLst>
      <p:ext uri="{19B8F6BF-5375-455C-9EA6-DF929625EA0E}">
        <p15:presenceInfo xmlns:p15="http://schemas.microsoft.com/office/powerpoint/2012/main" userId="S-1-5-21-1575576018-681398725-1848903544-129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97B0"/>
    <a:srgbClr val="333F50"/>
    <a:srgbClr val="21409A"/>
    <a:srgbClr val="96649B"/>
    <a:srgbClr val="47C3D3"/>
    <a:srgbClr val="F18C22"/>
    <a:srgbClr val="ADD136"/>
    <a:srgbClr val="F2F2F2"/>
    <a:srgbClr val="0F4D7B"/>
    <a:srgbClr val="FFD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9" autoAdjust="0"/>
    <p:restoredTop sz="66606" autoAdjust="0"/>
  </p:normalViewPr>
  <p:slideViewPr>
    <p:cSldViewPr>
      <p:cViewPr varScale="1">
        <p:scale>
          <a:sx n="77" d="100"/>
          <a:sy n="77" d="100"/>
        </p:scale>
        <p:origin x="1986" y="78"/>
      </p:cViewPr>
      <p:guideLst>
        <p:guide orient="horz" pos="960"/>
        <p:guide pos="6528"/>
      </p:guideLst>
    </p:cSldViewPr>
  </p:slideViewPr>
  <p:outlineViewPr>
    <p:cViewPr>
      <p:scale>
        <a:sx n="33" d="100"/>
        <a:sy n="33" d="100"/>
      </p:scale>
      <p:origin x="0" y="-7398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8BD65-4320-4897-A5BA-5661D68D463E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30203-FE5C-477C-BB6F-C1D48A001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9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a.go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HRSA is on four social media platforms. We encourage you to follow along and share our content on Twitter, Facebook, LinkedIn and Instagram to stay up-to-date on the latest HRSA news.  Our account/handle on each platform is @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HRSAgov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Additionally, we also encourage you to sign up for HRSA’s e-News, a biweekly email of comprehensive HRSA news, and to sign up for HRSA press releases.  You can also  visit our website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www.HRSA.gov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more detailed information about all of our programs.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40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2020, for clients with HIV attributed to injection drug use (IDU), viral suppression (88.2%) was close but lower than the national RWHAP average (89.4%) – indicated by the dashed grey line.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dirty="0">
                <a:effectLst/>
              </a:rPr>
              <a:t>Viral suppression was lowest among clients</a:t>
            </a:r>
            <a:r>
              <a:rPr lang="en-US" baseline="0" dirty="0">
                <a:effectLst/>
              </a:rPr>
              <a:t> in 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ach 5-year age group from 25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 years (range: 78.7%-81.7%);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 those with no health care coverage (81.2%); and among those with unstable (73.8%) housing.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represent clients who reported injection drug use as their transmission category; data may not reflect current behavior. Data do not include people with HIV attributed to male-to-male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injection drug use nor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injection drug use among transgender clients.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represents the total number of clients in the specific subpopulation.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Viral suppression is defined as ≥1 outpatient ambulatory health services visit during the calendar year and ≥1 viral load reported, with the last viral load result &lt;200 copies/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mL.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three territories include Guam, Puerto Rico, and the U.S. Virgin Islands.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91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30203-FE5C-477C-BB6F-C1D48A0014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2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2020, among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487,244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RWHAP clients aged 13 years and older with reported age and transmission information, 6.0% had HIV attributed to injection drug use.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represent clients who reported injection drug use as their transmission category; data may not reflect current behavior.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three territories are Guam, Puerto Rico, and the U.S. Virgin Islands.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includes male-to-male sexual contact, heterosexual contact, perinatal HIV, hemophilia, blood transfusion, male-male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injection drug use, and any sexual contact among transgender clients including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injection drug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714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2020, 62.5% of clients with HIV attributed to injection drug use served by the RWHAP were aged 45–64 years (21.6% aged 45–54 and 40.9% aged 55–64). Another 18.1% were aged 65 years and older, 12.4% were aged 35–44 years, and 6.4% were aged 25–34 years.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represent clients who reported injection drug use as their transmission category; data may not reflect current behavior. Data do not include male-to-male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injection drug use nor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injection drug use among transgender clients.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three territories are Guam, Puerto Rico, and the U.S. Virgin Islands.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0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2020, among 29,237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clients served by the RWHAP with HIV attributed to injection drug use, 65.9% were racial/ethnic minority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clients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including 38.8% Black/African American clients and 24.2% Hispanic/Latino clients.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represent clients who reported injection drug use as their transmission risk category; data may not reflect current behavior. Data do not include male-to-male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injection drug use nor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injection drug use among transgender clients.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Hispanics/Latinos can be of any race.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three territories are Guam, Puerto Rico, and the U.S. Virgin Islands.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494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2020, among clients served by the RWHAP with HIV attributed to injection drug use, 68.0% of male clients, 61.8% of female clients, and 78% of transgender clients were racial/ethnic minorities.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Data represent clients who reported injection drug use as their transmission risk category; data may not reflect current behavior. Data do not include male-to-male sexual contact and injection drug use nor sexual contact and injection drug use among transgender clients.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Hispanics/Latinos can be of any race.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are Guam, Puerto Rico, and the U.S. Virgin Islands.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07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2020, among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28,106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clients served by the RWHAP with HIV attributed to injection drug use and reported housing status, 10.1% had temporary housing and 8.9% had unstable housing.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represent clients who reported injection drug use as their transmission risk category; data may not reflect current behavior. Data do not include male-to-male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injection drug use nor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injection drug use among transgender clients.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three territories are Guam, Puerto Rico, and the U.S. Virgin Islands.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990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2020, among 27,976 clients served by the RWHAP with HIV attributed to injection drug use and income information, 78.4% were living at or below 100% of the federal poverty level (FPL).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represent clients who reported injection drug use as their transmission risk category; data may not reflect current behavior. Data do not include male-to-male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injection drug use nor sexual contact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injection drug use among transgender clients.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FPL is federal poverty level.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three territories are Guam, Puerto Rico, and the U.S. Virgin Islands.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941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30203-FE5C-477C-BB6F-C1D48A0014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53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3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3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37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600200"/>
            <a:ext cx="10515600" cy="2706624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841248" y="4544568"/>
            <a:ext cx="10515600" cy="139903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9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wo Ba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899138"/>
            <a:ext cx="10515600" cy="25603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914400" y="4498848"/>
            <a:ext cx="105156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74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24712"/>
            <a:ext cx="10515600" cy="238658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3602736"/>
            <a:ext cx="10515600" cy="165506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23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 rot="-5400000">
            <a:off x="-579120" y="2819399"/>
            <a:ext cx="4206240" cy="1828800"/>
          </a:xfrm>
        </p:spPr>
        <p:txBody>
          <a:bodyPr>
            <a:normAutofit/>
          </a:bodyPr>
          <a:lstStyle>
            <a:lvl1pPr marL="0" indent="0">
              <a:buNone/>
              <a:defRPr sz="8800"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sz="8800" b="1" dirty="0"/>
              <a:t>AGENDA</a:t>
            </a:r>
            <a:endParaRPr lang="en-US" dirty="0"/>
          </a:p>
        </p:txBody>
      </p:sp>
      <p:cxnSp>
        <p:nvCxnSpPr>
          <p:cNvPr id="9" name="Straight Connector 3" descr="&quot; &quot;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2080846" y="1409699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2502408" y="1447800"/>
            <a:ext cx="86868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14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488668"/>
            <a:ext cx="1066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2062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RSA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 descr="&quot; &quot;">
            <a:extLst>
              <a:ext uri="{FF2B5EF4-FFF2-40B4-BE49-F238E27FC236}">
                <a16:creationId xmlns:a16="http://schemas.microsoft.com/office/drawing/2014/main" id="{C6402E67-A38A-48B6-9551-9DFB20412E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1358449" y="147067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 descr="&quot; &quot;">
            <a:extLst>
              <a:ext uri="{FF2B5EF4-FFF2-40B4-BE49-F238E27FC236}">
                <a16:creationId xmlns:a16="http://schemas.microsoft.com/office/drawing/2014/main" id="{D867B8F6-DAA1-714D-9DDF-440B2E7C49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b="14540"/>
          <a:stretch/>
        </p:blipFill>
        <p:spPr>
          <a:xfrm>
            <a:off x="1504437" y="1535598"/>
            <a:ext cx="665743" cy="598621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sz="quarter" idx="13"/>
          </p:nvPr>
        </p:nvSpPr>
        <p:spPr>
          <a:xfrm>
            <a:off x="2281218" y="16002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" name="Group 1" descr="&quot; &quot;"/>
          <p:cNvGrpSpPr/>
          <p:nvPr/>
        </p:nvGrpSpPr>
        <p:grpSpPr>
          <a:xfrm>
            <a:off x="3782988" y="1672425"/>
            <a:ext cx="672206" cy="309317"/>
            <a:chOff x="3782988" y="1672425"/>
            <a:chExt cx="672206" cy="309317"/>
          </a:xfrm>
        </p:grpSpPr>
        <p:sp>
          <p:nvSpPr>
            <p:cNvPr id="12" name="Right Arrow 1" descr="&quot; &quot;">
              <a:extLst>
                <a:ext uri="{FF2B5EF4-FFF2-40B4-BE49-F238E27FC236}">
                  <a16:creationId xmlns:a16="http://schemas.microsoft.com/office/drawing/2014/main" id="{78375FE7-DB1C-E944-85D7-C0D27FB65F51}"/>
                </a:ext>
              </a:extLst>
            </p:cNvPr>
            <p:cNvSpPr/>
            <p:nvPr/>
          </p:nvSpPr>
          <p:spPr>
            <a:xfrm>
              <a:off x="3782988" y="1672425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" descr="&quot; &quot;">
              <a:extLst>
                <a:ext uri="{FF2B5EF4-FFF2-40B4-BE49-F238E27FC236}">
                  <a16:creationId xmlns:a16="http://schemas.microsoft.com/office/drawing/2014/main" id="{E374D2A4-8AF2-4EF3-9230-FEA6CAF5C5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/>
          </p:nvCxnSpPr>
          <p:spPr>
            <a:xfrm>
              <a:off x="3796826" y="1801632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4574301" y="14721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Box 2" descr="&quot; &quot;">
            <a:extLst>
              <a:ext uri="{FF2B5EF4-FFF2-40B4-BE49-F238E27FC236}">
                <a16:creationId xmlns:a16="http://schemas.microsoft.com/office/drawing/2014/main" id="{4B4CD2B3-0C35-4CA5-9C22-D20E1D1848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1358447" y="23865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&quot; &quot;">
            <a:extLst>
              <a:ext uri="{FF2B5EF4-FFF2-40B4-BE49-F238E27FC236}">
                <a16:creationId xmlns:a16="http://schemas.microsoft.com/office/drawing/2014/main" id="{251983AE-FDD8-D54B-895D-78E3810E9A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7" b="16215"/>
          <a:stretch/>
        </p:blipFill>
        <p:spPr>
          <a:xfrm>
            <a:off x="1410302" y="2421393"/>
            <a:ext cx="848701" cy="66842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2286000" y="25146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2" descr="&quot; &quot;"/>
          <p:cNvGrpSpPr/>
          <p:nvPr/>
        </p:nvGrpSpPr>
        <p:grpSpPr>
          <a:xfrm>
            <a:off x="3781816" y="2580898"/>
            <a:ext cx="668737" cy="309317"/>
            <a:chOff x="3781816" y="2580898"/>
            <a:chExt cx="668737" cy="309317"/>
          </a:xfrm>
        </p:grpSpPr>
        <p:sp>
          <p:nvSpPr>
            <p:cNvPr id="18" name="Right Arrow 2" descr="&quot; &quot;">
              <a:extLst>
                <a:ext uri="{FF2B5EF4-FFF2-40B4-BE49-F238E27FC236}">
                  <a16:creationId xmlns:a16="http://schemas.microsoft.com/office/drawing/2014/main" id="{FB22A8FF-B6D6-EF48-957E-1C6C265C0E6A}"/>
                </a:ext>
              </a:extLst>
            </p:cNvPr>
            <p:cNvSpPr/>
            <p:nvPr/>
          </p:nvSpPr>
          <p:spPr>
            <a:xfrm>
              <a:off x="3781816" y="2580898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2" descr="&quot; &quot;">
              <a:extLst>
                <a:ext uri="{FF2B5EF4-FFF2-40B4-BE49-F238E27FC236}">
                  <a16:creationId xmlns:a16="http://schemas.microsoft.com/office/drawing/2014/main" id="{06DDA596-35B1-4B19-8917-80773EB6E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/>
          </p:nvCxnSpPr>
          <p:spPr>
            <a:xfrm>
              <a:off x="3794760" y="2730619"/>
              <a:ext cx="65579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574301" y="23865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Box 3" descr="&quot; &quot;">
            <a:extLst>
              <a:ext uri="{FF2B5EF4-FFF2-40B4-BE49-F238E27FC236}">
                <a16:creationId xmlns:a16="http://schemas.microsoft.com/office/drawing/2014/main" id="{60B3EAF8-E8EC-4858-8A8B-E56502F720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1358449" y="3300984"/>
            <a:ext cx="945142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3" descr="&quot; &quot;">
            <a:extLst>
              <a:ext uri="{FF2B5EF4-FFF2-40B4-BE49-F238E27FC236}">
                <a16:creationId xmlns:a16="http://schemas.microsoft.com/office/drawing/2014/main" id="{0C1C26A6-6D39-AA4C-91F2-A6B15313B4D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7"/>
          <a:stretch/>
        </p:blipFill>
        <p:spPr>
          <a:xfrm>
            <a:off x="1373852" y="3224268"/>
            <a:ext cx="948727" cy="717739"/>
          </a:xfrm>
          <a:prstGeom prst="rect">
            <a:avLst/>
          </a:prstGeom>
        </p:spPr>
      </p:pic>
      <p:sp>
        <p:nvSpPr>
          <p:cNvPr id="22" name="Content Placeholder 3"/>
          <p:cNvSpPr>
            <a:spLocks noGrp="1"/>
          </p:cNvSpPr>
          <p:nvPr>
            <p:ph sz="quarter" idx="15"/>
          </p:nvPr>
        </p:nvSpPr>
        <p:spPr>
          <a:xfrm>
            <a:off x="2286000" y="34290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0" name="Group 3" descr="&quot; &quot;"/>
          <p:cNvGrpSpPr/>
          <p:nvPr/>
        </p:nvGrpSpPr>
        <p:grpSpPr>
          <a:xfrm>
            <a:off x="3782988" y="3481001"/>
            <a:ext cx="672206" cy="309317"/>
            <a:chOff x="3782988" y="3481001"/>
            <a:chExt cx="672206" cy="309317"/>
          </a:xfrm>
        </p:grpSpPr>
        <p:sp>
          <p:nvSpPr>
            <p:cNvPr id="24" name="Right Arrow 3" descr="&quot; &quot;">
              <a:extLst>
                <a:ext uri="{FF2B5EF4-FFF2-40B4-BE49-F238E27FC236}">
                  <a16:creationId xmlns:a16="http://schemas.microsoft.com/office/drawing/2014/main" id="{1913B0D4-773F-E345-9779-302C302A9DB4}"/>
                </a:ext>
              </a:extLst>
            </p:cNvPr>
            <p:cNvSpPr/>
            <p:nvPr/>
          </p:nvSpPr>
          <p:spPr>
            <a:xfrm>
              <a:off x="3782988" y="3481001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3" descr="&quot; &quot;">
              <a:extLst>
                <a:ext uri="{FF2B5EF4-FFF2-40B4-BE49-F238E27FC236}">
                  <a16:creationId xmlns:a16="http://schemas.microsoft.com/office/drawing/2014/main" id="{E0C063F0-B581-43F0-B7A2-53C3ECA977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/>
          </p:nvCxnSpPr>
          <p:spPr>
            <a:xfrm>
              <a:off x="3796826" y="3619035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4301" y="329882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Box 4" descr="&quot; &quot;">
            <a:extLst>
              <a:ext uri="{FF2B5EF4-FFF2-40B4-BE49-F238E27FC236}">
                <a16:creationId xmlns:a16="http://schemas.microsoft.com/office/drawing/2014/main" id="{85EF0527-BE10-49F7-A277-F3642E27F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1358447" y="42153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4" descr="&quot; &quot;">
            <a:extLst>
              <a:ext uri="{FF2B5EF4-FFF2-40B4-BE49-F238E27FC236}">
                <a16:creationId xmlns:a16="http://schemas.microsoft.com/office/drawing/2014/main" id="{C09885F3-74CC-4C4E-9968-3750ABA841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1459821" y="4218554"/>
            <a:ext cx="779503" cy="658246"/>
          </a:xfrm>
          <a:prstGeom prst="rect">
            <a:avLst/>
          </a:prstGeom>
        </p:spPr>
      </p:pic>
      <p:sp>
        <p:nvSpPr>
          <p:cNvPr id="28" name="Content Placeholder 4"/>
          <p:cNvSpPr>
            <a:spLocks noGrp="1"/>
          </p:cNvSpPr>
          <p:nvPr>
            <p:ph sz="quarter" idx="16"/>
          </p:nvPr>
        </p:nvSpPr>
        <p:spPr>
          <a:xfrm>
            <a:off x="2286000" y="43434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1" name="Group 4" descr="&quot; &quot;"/>
          <p:cNvGrpSpPr/>
          <p:nvPr/>
        </p:nvGrpSpPr>
        <p:grpSpPr>
          <a:xfrm>
            <a:off x="3780692" y="4398460"/>
            <a:ext cx="674502" cy="309317"/>
            <a:chOff x="3780692" y="4398460"/>
            <a:chExt cx="674502" cy="309317"/>
          </a:xfrm>
        </p:grpSpPr>
        <p:sp>
          <p:nvSpPr>
            <p:cNvPr id="30" name="Right Arrow 4" descr="&quot; &quot;">
              <a:extLst>
                <a:ext uri="{FF2B5EF4-FFF2-40B4-BE49-F238E27FC236}">
                  <a16:creationId xmlns:a16="http://schemas.microsoft.com/office/drawing/2014/main" id="{CB4042CC-3526-E345-A0B0-EC60879BC64D}"/>
                </a:ext>
              </a:extLst>
            </p:cNvPr>
            <p:cNvSpPr/>
            <p:nvPr/>
          </p:nvSpPr>
          <p:spPr>
            <a:xfrm>
              <a:off x="3780692" y="4398460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4" descr="&quot; &quot;">
              <a:extLst>
                <a:ext uri="{FF2B5EF4-FFF2-40B4-BE49-F238E27FC236}">
                  <a16:creationId xmlns:a16="http://schemas.microsoft.com/office/drawing/2014/main" id="{8CF7B626-BFAE-4657-80B6-D8FBC78B5C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/>
          </p:nvCxnSpPr>
          <p:spPr>
            <a:xfrm>
              <a:off x="3796826" y="4541806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574301" y="42153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Box 5" descr="&quot; &quot;">
            <a:extLst>
              <a:ext uri="{FF2B5EF4-FFF2-40B4-BE49-F238E27FC236}">
                <a16:creationId xmlns:a16="http://schemas.microsoft.com/office/drawing/2014/main" id="{43532CC2-D793-46EC-B5F4-56F124E6A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1358450" y="5129784"/>
            <a:ext cx="9451425" cy="6871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5" descr="&quot; &quot;">
            <a:extLst>
              <a:ext uri="{FF2B5EF4-FFF2-40B4-BE49-F238E27FC236}">
                <a16:creationId xmlns:a16="http://schemas.microsoft.com/office/drawing/2014/main" id="{42EEB4FA-EC18-374F-8CE6-BB5F8A87DB8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35"/>
          <a:stretch/>
        </p:blipFill>
        <p:spPr>
          <a:xfrm>
            <a:off x="1469629" y="5149334"/>
            <a:ext cx="727859" cy="618420"/>
          </a:xfrm>
          <a:prstGeom prst="rect">
            <a:avLst/>
          </a:prstGeom>
        </p:spPr>
      </p:pic>
      <p:sp>
        <p:nvSpPr>
          <p:cNvPr id="34" name="Content Placeholder 5"/>
          <p:cNvSpPr>
            <a:spLocks noGrp="1"/>
          </p:cNvSpPr>
          <p:nvPr>
            <p:ph sz="quarter" idx="17"/>
          </p:nvPr>
        </p:nvSpPr>
        <p:spPr>
          <a:xfrm>
            <a:off x="2286000" y="52578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2" name="Group 5"/>
          <p:cNvGrpSpPr/>
          <p:nvPr/>
        </p:nvGrpSpPr>
        <p:grpSpPr>
          <a:xfrm>
            <a:off x="3781860" y="5329483"/>
            <a:ext cx="674502" cy="309317"/>
            <a:chOff x="3781860" y="5329483"/>
            <a:chExt cx="674502" cy="309317"/>
          </a:xfrm>
        </p:grpSpPr>
        <p:sp>
          <p:nvSpPr>
            <p:cNvPr id="36" name="Right Arrow 5" descr="&quot; &quot;">
              <a:extLst>
                <a:ext uri="{FF2B5EF4-FFF2-40B4-BE49-F238E27FC236}">
                  <a16:creationId xmlns:a16="http://schemas.microsoft.com/office/drawing/2014/main" id="{8345FEEA-C542-9B4E-AEF3-3D5CEF9197FC}"/>
                </a:ext>
              </a:extLst>
            </p:cNvPr>
            <p:cNvSpPr/>
            <p:nvPr/>
          </p:nvSpPr>
          <p:spPr>
            <a:xfrm>
              <a:off x="3781860" y="5329483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5" descr="&quot; &quot;">
              <a:extLst>
                <a:ext uri="{FF2B5EF4-FFF2-40B4-BE49-F238E27FC236}">
                  <a16:creationId xmlns:a16="http://schemas.microsoft.com/office/drawing/2014/main" id="{F06050F9-7E34-4E90-85F1-ADA3F727F5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/>
          </p:nvCxnSpPr>
          <p:spPr>
            <a:xfrm>
              <a:off x="3797994" y="5463258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574301" y="51297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64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84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Wid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838200" y="1115568"/>
            <a:ext cx="105156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397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1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80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spcBef>
                <a:spcPts val="0"/>
              </a:spcBef>
              <a:buNone/>
              <a:defRPr sz="1400"/>
            </a:lvl2pPr>
            <a:lvl3pPr marL="914400" indent="0">
              <a:spcBef>
                <a:spcPts val="0"/>
              </a:spcBef>
              <a:buNone/>
              <a:defRPr sz="1400"/>
            </a:lvl3pPr>
            <a:lvl4pPr marL="1371600" indent="0">
              <a:spcBef>
                <a:spcPts val="0"/>
              </a:spcBef>
              <a:buNone/>
              <a:defRPr sz="1400"/>
            </a:lvl4pPr>
            <a:lvl5pPr marL="1828800" indent="0"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04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10515600" cy="32552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38200" y="4700016"/>
            <a:ext cx="1051560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25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nd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34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402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itled Content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726948" y="1252537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a"/>
          <p:cNvSpPr>
            <a:spLocks noGrp="1"/>
          </p:cNvSpPr>
          <p:nvPr>
            <p:ph sz="quarter" idx="17"/>
          </p:nvPr>
        </p:nvSpPr>
        <p:spPr>
          <a:xfrm>
            <a:off x="841248" y="1895474"/>
            <a:ext cx="4343400" cy="4352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705600" y="1262428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a"/>
          <p:cNvSpPr>
            <a:spLocks noGrp="1"/>
          </p:cNvSpPr>
          <p:nvPr>
            <p:ph sz="half" idx="2"/>
          </p:nvPr>
        </p:nvSpPr>
        <p:spPr>
          <a:xfrm>
            <a:off x="7616952" y="1895854"/>
            <a:ext cx="3660648" cy="39514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4b.1" descr="&quot; &quot;"/>
          <p:cNvSpPr>
            <a:spLocks noGrp="1"/>
          </p:cNvSpPr>
          <p:nvPr>
            <p:ph type="pic" sz="quarter" idx="14"/>
          </p:nvPr>
        </p:nvSpPr>
        <p:spPr>
          <a:xfrm>
            <a:off x="6705600" y="2157984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4b.2" descr="&quot; &quot;"/>
          <p:cNvSpPr>
            <a:spLocks noGrp="1"/>
          </p:cNvSpPr>
          <p:nvPr>
            <p:ph type="pic" sz="quarter" idx="15"/>
          </p:nvPr>
        </p:nvSpPr>
        <p:spPr>
          <a:xfrm>
            <a:off x="6705600" y="3364992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4b.3" descr="&quot; &quot;"/>
          <p:cNvSpPr>
            <a:spLocks noGrp="1"/>
          </p:cNvSpPr>
          <p:nvPr>
            <p:ph type="pic" sz="quarter" idx="16"/>
          </p:nvPr>
        </p:nvSpPr>
        <p:spPr>
          <a:xfrm>
            <a:off x="6720254" y="4572000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07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2746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350748"/>
            <a:ext cx="5184648" cy="21396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90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79576"/>
            <a:ext cx="10515600" cy="1828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118103"/>
            <a:ext cx="11704320" cy="25968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59352" y="5212080"/>
            <a:ext cx="4645152" cy="101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72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32816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4331208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229600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163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828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15"/>
          </p:nvPr>
        </p:nvSpPr>
        <p:spPr>
          <a:xfrm>
            <a:off x="2057400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096512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half" idx="16"/>
          </p:nvPr>
        </p:nvSpPr>
        <p:spPr>
          <a:xfrm>
            <a:off x="6135624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8174736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7"/>
          </p:nvPr>
        </p:nvSpPr>
        <p:spPr>
          <a:xfrm>
            <a:off x="1021384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0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83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gline Three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841248" y="1066800"/>
            <a:ext cx="105156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432816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331208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8229600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3151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Blue Source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41248" y="1371600"/>
            <a:ext cx="7607808" cy="4443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796528" y="1371600"/>
            <a:ext cx="3026664" cy="444398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18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Banner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838200" y="1133856"/>
            <a:ext cx="1033272" cy="103327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1981200" y="1115568"/>
            <a:ext cx="9375648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334768"/>
            <a:ext cx="4392168" cy="39136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5376672" y="2334769"/>
            <a:ext cx="6812280" cy="3037060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5376863" y="5521182"/>
            <a:ext cx="4986337" cy="727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35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652016" y="1307592"/>
            <a:ext cx="4901184" cy="3127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7434072" y="1344168"/>
            <a:ext cx="4343400" cy="430682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486656"/>
            <a:ext cx="6501384" cy="923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486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Three Capt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841248" y="1298448"/>
            <a:ext cx="5705856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41248" y="2438400"/>
            <a:ext cx="5705856" cy="2667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8200" y="5105400"/>
            <a:ext cx="5708650" cy="4540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574536" y="1115568"/>
            <a:ext cx="5513832" cy="4464068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571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hree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518136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4294162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5210908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798154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8919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32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1606063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2514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7008054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79248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10515600" cy="2743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841248" y="5102352"/>
            <a:ext cx="9528048" cy="1097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742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752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4753708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77489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74420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427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eve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1225296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3810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464905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3828661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519160" y="1114424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915261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0"/>
          </p:nvPr>
        </p:nvSpPr>
        <p:spPr>
          <a:xfrm>
            <a:off x="6172200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310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8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605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500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631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95512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195512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396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57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9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lnSpc>
                <a:spcPct val="100000"/>
              </a:lnSpc>
              <a:spcBef>
                <a:spcPts val="380"/>
              </a:spcBef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047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3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120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4752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260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7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5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0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8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5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image" Target="../media/image1.tiff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image" Target="../media/image2.jp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6411-4315-410B-A8CB-C653F0AE417F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9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3" descr="Logo:  Department of Health &amp; Human Services. USA.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4" descr="&quot; &quot;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3" y="5991296"/>
            <a:ext cx="1360965" cy="3946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 descr="&quot; &quot;"/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9272016" y="6490444"/>
            <a:ext cx="274320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6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  <p:sldLayoutId id="2147483810" r:id="rId30"/>
    <p:sldLayoutId id="2147483811" r:id="rId31"/>
    <p:sldLayoutId id="2147483812" r:id="rId32"/>
    <p:sldLayoutId id="2147483813" r:id="rId33"/>
    <p:sldLayoutId id="2147483814" r:id="rId34"/>
    <p:sldLayoutId id="2147483815" r:id="rId35"/>
    <p:sldLayoutId id="2147483816" r:id="rId36"/>
    <p:sldLayoutId id="2147483817" r:id="rId3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528"/>
        </a:spcBef>
        <a:buClr>
          <a:srgbClr val="0F4D7B"/>
        </a:buClr>
        <a:buSzPct val="125000"/>
        <a:buFont typeface="Arial" panose="020B0604020202020204" pitchFamily="34" charset="0"/>
        <a:buChar char="•"/>
        <a:defRPr sz="2200" kern="1200">
          <a:solidFill>
            <a:srgbClr val="0F4D7B"/>
          </a:solidFill>
          <a:latin typeface="+mn-lt"/>
          <a:ea typeface="+mn-ea"/>
          <a:cs typeface="+mn-cs"/>
        </a:defRPr>
      </a:lvl1pPr>
      <a:lvl2pPr marL="740664" indent="-283464" algn="l" defTabSz="914400" rtl="0" eaLnBrk="1" latinLnBrk="0" hangingPunct="1">
        <a:lnSpc>
          <a:spcPct val="100000"/>
        </a:lnSpc>
        <a:spcBef>
          <a:spcPts val="480"/>
        </a:spcBef>
        <a:buClr>
          <a:srgbClr val="0F4D7B"/>
        </a:buClr>
        <a:buFont typeface="Wingdings" panose="05000000000000000000" pitchFamily="2" charset="2"/>
        <a:buChar char="§"/>
        <a:defRPr sz="2000" kern="1200">
          <a:solidFill>
            <a:srgbClr val="0F4D7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32"/>
        </a:spcBef>
        <a:buClr>
          <a:srgbClr val="0F4D7B"/>
        </a:buClr>
        <a:buFont typeface="Wingdings" panose="05000000000000000000" pitchFamily="2" charset="2"/>
        <a:buChar char="ü"/>
        <a:defRPr sz="1800" kern="1200">
          <a:solidFill>
            <a:srgbClr val="0F4D7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rgbClr val="0F4D7B"/>
        </a:buClr>
        <a:buSzPct val="100000"/>
        <a:buFont typeface="Courier New" panose="02070309020205020404" pitchFamily="49" charset="0"/>
        <a:buChar char="o"/>
        <a:defRPr sz="1600" kern="1200">
          <a:solidFill>
            <a:srgbClr val="0F4D7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80"/>
        </a:spcBef>
        <a:buClr>
          <a:srgbClr val="0F4D7B"/>
        </a:buClr>
        <a:buFont typeface="Wingdings" panose="05000000000000000000" pitchFamily="2" charset="2"/>
        <a:buChar char="Ø"/>
        <a:defRPr sz="1400" kern="1200">
          <a:solidFill>
            <a:srgbClr val="0F4D7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667000"/>
            <a:ext cx="10515600" cy="256032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Clients Served by the </a:t>
            </a:r>
            <a:br>
              <a:rPr lang="en-US" sz="4400" dirty="0"/>
            </a:br>
            <a:r>
              <a:rPr lang="en-US" sz="4400" dirty="0"/>
              <a:t>Ryan White HIV/AIDS Program, 2020</a:t>
            </a:r>
            <a:br>
              <a:rPr lang="en-US" sz="4400" dirty="0"/>
            </a:br>
            <a:r>
              <a:rPr lang="en-US" sz="3300" dirty="0">
                <a:solidFill>
                  <a:srgbClr val="800000"/>
                </a:solidFill>
                <a:ea typeface="+mn-ea"/>
                <a:cs typeface="+mn-cs"/>
              </a:rPr>
              <a:t>Clients with HIV Attributed to </a:t>
            </a:r>
            <a:br>
              <a:rPr lang="en-US" sz="3300" dirty="0">
                <a:solidFill>
                  <a:srgbClr val="800000"/>
                </a:solidFill>
                <a:ea typeface="+mn-ea"/>
                <a:cs typeface="+mn-cs"/>
              </a:rPr>
            </a:br>
            <a:r>
              <a:rPr lang="en-US" sz="3300" dirty="0">
                <a:solidFill>
                  <a:srgbClr val="800000"/>
                </a:solidFill>
                <a:ea typeface="+mn-ea"/>
                <a:cs typeface="+mn-cs"/>
              </a:rPr>
              <a:t>Injection Drug Use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271325"/>
            <a:ext cx="10515600" cy="586675"/>
          </a:xfrm>
        </p:spPr>
        <p:txBody>
          <a:bodyPr/>
          <a:lstStyle/>
          <a:p>
            <a:pPr algn="l"/>
            <a:r>
              <a:rPr lang="en-US" sz="1800" b="0" dirty="0">
                <a:solidFill>
                  <a:schemeClr val="tx1"/>
                </a:solidFill>
              </a:rPr>
              <a:t>Released MONTH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48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he Ryan White HIV/AIDS Program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Viral Suppression among </a:t>
            </a:r>
            <a:r>
              <a:rPr lang="en-US" sz="2400" dirty="0">
                <a:ea typeface="Calibri"/>
                <a:cs typeface="Calibri"/>
              </a:rPr>
              <a:t>Clients with </a:t>
            </a:r>
            <a:r>
              <a:rPr lang="en-US" sz="2400" dirty="0"/>
              <a:t>HIV Attributed to Injection Drug Use </a:t>
            </a:r>
            <a:r>
              <a:rPr lang="en-US" sz="2400" dirty="0">
                <a:ea typeface="Calibri"/>
                <a:cs typeface="Calibri"/>
              </a:rPr>
              <a:t>Aged ≥13 Years </a:t>
            </a:r>
            <a:r>
              <a:rPr lang="en-US" sz="2400" dirty="0"/>
              <a:t>Served by the Ryan White HIV/AIDS Program, 2020—United States and 3 Territories</a:t>
            </a:r>
            <a:r>
              <a:rPr lang="en-US" sz="2400" baseline="30000" dirty="0"/>
              <a:t>a</a:t>
            </a:r>
            <a:endParaRPr lang="en-US" sz="2400" dirty="0"/>
          </a:p>
        </p:txBody>
      </p:sp>
      <p:pic>
        <p:nvPicPr>
          <p:cNvPr id="2" name="Picture 1" descr="In 2020, for clients with HIV attributed to injection drug use (IDU), viral suppression (88.2%) was close but lower than the national RWHAP average (89.4%) – indicated by the dashed grey line.&#10; &#10;Viral suppression was lowest among clients in each 5-year age group from 25-44 years (range: 78.7%-81.7%); among those with no health care coverage (81.2%); and among those with unstable (73.8%) housing. &#10; &#10;Data represent clients who reported injection drug use as their transmission category; data may not reflect current behavior. Data do not include people with HIV attributed to male-to-male sexual contact and injection drug use nor sexual contact and injection drug use among transgender clients.&#10; &#10;N represents the total number of clients in the specific subpopulation. &#10; &#10;Viral suppression is defined as ≥1 outpatient ambulatory health services visit during the calendar year and ≥1 viral load reported, with the last viral load result &lt;200 copies/mL.&#10; &#10;The three territories include Guam, Puerto Rico, and the U.S. Virgin Islands." title="Viral Suppression among Clients with HIV Attributed to Injection Drug Use Aged ≥13 Years Served by the Ryan White HIV/AIDS Program, 2020—United States and 3 Territori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812" y="1222056"/>
            <a:ext cx="9876376" cy="441388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38200" y="5486400"/>
            <a:ext cx="9528048" cy="838200"/>
          </a:xfrm>
        </p:spPr>
        <p:txBody>
          <a:bodyPr>
            <a:normAutofit lnSpcReduction="10000"/>
          </a:bodyPr>
          <a:lstStyle/>
          <a:p>
            <a:pPr lvl="0">
              <a:buClrTx/>
              <a:buSzTx/>
              <a:defRPr/>
            </a:pPr>
            <a:r>
              <a:rPr lang="en-US" sz="900" dirty="0">
                <a:solidFill>
                  <a:prstClr val="black"/>
                </a:solidFill>
              </a:rPr>
              <a:t>IDU, injection drug use.</a:t>
            </a:r>
          </a:p>
          <a:p>
            <a:pPr lvl="0">
              <a:buClrTx/>
              <a:buSzTx/>
              <a:defRPr/>
            </a:pPr>
            <a:r>
              <a:rPr lang="en-US" sz="900" dirty="0">
                <a:solidFill>
                  <a:prstClr val="black"/>
                </a:solidFill>
              </a:rPr>
              <a:t>Includes clients aged 13 years and older. Data represent clients who reported injection drug use as their transmission risk category; data may not reflect current behavior. Data do not include male-to-male sexual contact </a:t>
            </a:r>
            <a:r>
              <a:rPr lang="en-US" sz="900" i="1" dirty="0">
                <a:solidFill>
                  <a:prstClr val="black"/>
                </a:solidFill>
              </a:rPr>
              <a:t>and</a:t>
            </a:r>
            <a:r>
              <a:rPr lang="en-US" sz="900" dirty="0">
                <a:solidFill>
                  <a:prstClr val="black"/>
                </a:solidFill>
              </a:rPr>
              <a:t> injection drug use among male clients nor sexual contact </a:t>
            </a:r>
            <a:r>
              <a:rPr lang="en-US" sz="900" i="1" dirty="0">
                <a:solidFill>
                  <a:prstClr val="black"/>
                </a:solidFill>
              </a:rPr>
              <a:t>and </a:t>
            </a:r>
            <a:r>
              <a:rPr lang="en-US" sz="900" dirty="0">
                <a:solidFill>
                  <a:prstClr val="black"/>
                </a:solidFill>
              </a:rPr>
              <a:t>injection drug use among transgender clients.</a:t>
            </a:r>
          </a:p>
          <a:p>
            <a:pPr lvl="0">
              <a:buClrTx/>
              <a:buSzTx/>
              <a:defRPr/>
            </a:pPr>
            <a:r>
              <a:rPr lang="en-US" sz="900" dirty="0">
                <a:solidFill>
                  <a:prstClr val="black"/>
                </a:solidFill>
              </a:rPr>
              <a:t>N represents the total number of clients in the specific subpopulation.  </a:t>
            </a:r>
          </a:p>
          <a:p>
            <a:pPr lvl="0">
              <a:buClrTx/>
              <a:buSzTx/>
              <a:defRPr/>
            </a:pPr>
            <a:r>
              <a:rPr lang="en-US" sz="900" dirty="0">
                <a:solidFill>
                  <a:prstClr val="black"/>
                </a:solidFill>
              </a:rPr>
              <a:t>Viral suppression is defined as ≥1 OAHS visit  during the calendar year and ≥1 viral load reported, with the last viral load result &lt;200 copies/</a:t>
            </a:r>
            <a:r>
              <a:rPr lang="en-US" sz="900" dirty="0" err="1">
                <a:solidFill>
                  <a:prstClr val="black"/>
                </a:solidFill>
              </a:rPr>
              <a:t>mL.</a:t>
            </a:r>
            <a:endParaRPr lang="en-US" sz="900" dirty="0">
              <a:solidFill>
                <a:prstClr val="black"/>
              </a:solidFill>
            </a:endParaRPr>
          </a:p>
          <a:p>
            <a:pPr lvl="0">
              <a:buClrTx/>
              <a:buSzTx/>
              <a:defRPr/>
            </a:pPr>
            <a:r>
              <a:rPr lang="en-US" sz="900" baseline="30000" dirty="0">
                <a:solidFill>
                  <a:prstClr val="black"/>
                </a:solidFill>
              </a:rPr>
              <a:t>a</a:t>
            </a:r>
            <a:r>
              <a:rPr lang="en-US" sz="900" dirty="0">
                <a:solidFill>
                  <a:prstClr val="black"/>
                </a:solidFill>
              </a:rPr>
              <a:t> Guam, Puerto Rico, and the U.S. Virgin Islands.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3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This is a transition slide to introduce demographic characteristics among clients with HIV infection attributed to injection drug use aged 13 years and older served by the Ryan White HIV/AIDS Program in 2017.&#10;" title="Demographic characteristics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Demographic Characteristics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Clients with HIV Attributed to Injection Drug Use</a:t>
            </a:r>
          </a:p>
        </p:txBody>
      </p:sp>
    </p:spTree>
    <p:extLst>
      <p:ext uri="{BB962C8B-B14F-4D97-AF65-F5344CB8AC3E}">
        <p14:creationId xmlns:p14="http://schemas.microsoft.com/office/powerpoint/2010/main" val="219632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>
                <a:ea typeface="Calibri"/>
                <a:cs typeface="Calibri"/>
              </a:rPr>
              <a:t>Ryan White HIV/AIDS Program Clients Aged ≥13 Years with </a:t>
            </a:r>
            <a:r>
              <a:rPr lang="en-US" sz="2800" dirty="0">
                <a:ea typeface="Calibri"/>
                <a:cs typeface="Calibri"/>
              </a:rPr>
              <a:t>HIV Attributed to Injection Drug Use</a:t>
            </a:r>
            <a:r>
              <a:rPr lang="en-US" sz="2600" dirty="0">
                <a:ea typeface="Calibri"/>
                <a:cs typeface="Calibri"/>
              </a:rPr>
              <a:t>, 2020</a:t>
            </a:r>
            <a:r>
              <a:rPr lang="en-US" sz="2600" dirty="0"/>
              <a:t>—</a:t>
            </a:r>
            <a:r>
              <a:rPr lang="en-US" sz="2600" dirty="0">
                <a:ea typeface="Calibri"/>
                <a:cs typeface="Calibri"/>
              </a:rPr>
              <a:t>United States and 3 Territories</a:t>
            </a:r>
            <a:r>
              <a:rPr lang="en-US" sz="26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4" name="Picture 3" descr="In 2020, among 487,244 RWHAP clients aged 13 years and older with reported age and transmission information, 6.0% had HIV attributed to injection drug use.&#10;&#10;Data represent clients who reported injection drug use as their transmission category; data may not reflect current behavior.&#10; &#10;The three territories are Guam, Puerto Rico, and the U.S. Virgin Islands.&#10; &#10;Other includes male-to-male sexual contact, heterosexual contact, perinatal HIV, hemophilia, blood transfusion, male-male sexual contact and injection drug use, and any sexual contact among transgender clients including sexual contact and injection drug use.&#10;" title="Ryan White HIV/AIDS Program Clients Aged ≥13 Years with HIV Attributed to Injection Drug Use, 2020—United States and 3 Territories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582" y="1209818"/>
            <a:ext cx="8894835" cy="44199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579002"/>
            <a:ext cx="10515600" cy="949182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>
                <a:solidFill>
                  <a:schemeClr val="tx1"/>
                </a:solidFill>
              </a:rPr>
              <a:t>Data represent clients who reported injection drug use as their transmission  category data may not reflect current behavior. </a:t>
            </a:r>
            <a:endParaRPr lang="en-US" sz="900" baseline="30000" dirty="0">
              <a:solidFill>
                <a:schemeClr val="tx1"/>
              </a:solidFill>
            </a:endParaRPr>
          </a:p>
          <a:p>
            <a:pPr marL="0" lvl="0" indent="0"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</a:rPr>
              <a:t>a </a:t>
            </a:r>
            <a:r>
              <a:rPr lang="en-US" sz="900" dirty="0">
                <a:solidFill>
                  <a:prstClr val="black"/>
                </a:solidFill>
              </a:rPr>
              <a:t>Guam, Puerto Rico, and the U.S. Virgin Islands.</a:t>
            </a:r>
          </a:p>
          <a:p>
            <a:pPr marL="0" indent="0">
              <a:buNone/>
            </a:pPr>
            <a:r>
              <a:rPr lang="en-US" sz="900" baseline="30000" dirty="0">
                <a:solidFill>
                  <a:prstClr val="black"/>
                </a:solidFill>
              </a:rPr>
              <a:t>b</a:t>
            </a:r>
            <a:r>
              <a:rPr lang="en-US" sz="900" dirty="0">
                <a:solidFill>
                  <a:prstClr val="black"/>
                </a:solidFill>
              </a:rPr>
              <a:t> Includes male-to-male sexual contact, heterosexual contact, perinatal HIV, hemophilia, blood transfusion, male-male sexual contact </a:t>
            </a:r>
            <a:r>
              <a:rPr lang="en-US" sz="900" i="1" dirty="0">
                <a:solidFill>
                  <a:prstClr val="black"/>
                </a:solidFill>
              </a:rPr>
              <a:t>and </a:t>
            </a:r>
            <a:r>
              <a:rPr lang="en-US" sz="900" dirty="0">
                <a:solidFill>
                  <a:prstClr val="black"/>
                </a:solidFill>
              </a:rPr>
              <a:t>injection drug use, and any sexual contact among transgender persons including sexual contact </a:t>
            </a:r>
            <a:r>
              <a:rPr lang="en-US" sz="900" i="1" dirty="0">
                <a:solidFill>
                  <a:prstClr val="black"/>
                </a:solidFill>
              </a:rPr>
              <a:t>and</a:t>
            </a:r>
            <a:r>
              <a:rPr lang="en-US" sz="900" dirty="0">
                <a:solidFill>
                  <a:prstClr val="black"/>
                </a:solidFill>
              </a:rPr>
              <a:t> injection drug use.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8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ea typeface="Calibri"/>
                <a:cs typeface="Calibri"/>
              </a:rPr>
              <a:t>Clients with </a:t>
            </a:r>
            <a:r>
              <a:rPr lang="en-US" sz="2400" dirty="0"/>
              <a:t>HIV Attributed to Injection Drug Use </a:t>
            </a:r>
            <a:r>
              <a:rPr lang="en-US" sz="2400" dirty="0">
                <a:ea typeface="Calibri"/>
                <a:cs typeface="Calibri"/>
              </a:rPr>
              <a:t>Aged ≥13 Years</a:t>
            </a:r>
            <a:r>
              <a:rPr lang="en-US" sz="2400" dirty="0"/>
              <a:t> S</a:t>
            </a:r>
            <a:r>
              <a:rPr lang="en-US" sz="2400" dirty="0">
                <a:ea typeface="Calibri"/>
                <a:cs typeface="Calibri"/>
              </a:rPr>
              <a:t>erved by the Ryan White HIV/AIDS Program, by Age Group, 2020</a:t>
            </a:r>
            <a:r>
              <a:rPr lang="en-US" sz="2400" dirty="0"/>
              <a:t>—</a:t>
            </a:r>
            <a:r>
              <a:rPr lang="en-US" sz="2400" dirty="0">
                <a:ea typeface="Calibri"/>
                <a:cs typeface="Calibri"/>
              </a:rPr>
              <a:t>United States and 3 Territories</a:t>
            </a:r>
            <a:r>
              <a:rPr lang="en-US" sz="2400" baseline="30000" dirty="0"/>
              <a:t>a</a:t>
            </a:r>
            <a:endParaRPr lang="en-US" sz="2400" dirty="0"/>
          </a:p>
        </p:txBody>
      </p:sp>
      <p:pic>
        <p:nvPicPr>
          <p:cNvPr id="4" name="Content Placeholder 3" descr="In 2020, 62.5% of clients with HIV attributed to injection drug use served by the RWHAP were aged 45–64 years (21.6% aged 45–54 and 40.9% aged 55–64). Another 18.1% were aged 65 years and older, 12.4% were aged 35–44 years, and 6.4% were aged 25–34 years.&#10; &#10;Data represent clients who reported injection drug use as their transmission category; data may not reflect current behavior. Data do not include male-to-male sexual contact and injection drug use nor sexual contact and injection drug use among transgender clients. &#10; &#10;The three territories are Guam, Puerto Rico, and the U.S. Virgin Islands.&#10;" title="Clients with HIV Attributed to Injection Drug Use Aged ≥13 Years Served by the Ryan White HIV/AIDS Program, by Age Group, 2020—United States and 3 Territoriesa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0792" y="1450056"/>
            <a:ext cx="10510415" cy="4346825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872067" y="5796881"/>
            <a:ext cx="9528048" cy="548640"/>
          </a:xfrm>
        </p:spPr>
        <p:txBody>
          <a:bodyPr/>
          <a:lstStyle/>
          <a:p>
            <a:pPr lvl="0">
              <a:buClrTx/>
              <a:buSzTx/>
            </a:pPr>
            <a:r>
              <a:rPr lang="en-US" sz="900" dirty="0">
                <a:solidFill>
                  <a:prstClr val="black"/>
                </a:solidFill>
              </a:rPr>
              <a:t>Data represent clients who reported injection drug use as their transmission category; data may not reflect current behavior.  </a:t>
            </a:r>
          </a:p>
          <a:p>
            <a:pPr lvl="0">
              <a:buClrTx/>
              <a:buSzTx/>
            </a:pPr>
            <a:r>
              <a:rPr lang="en-US" sz="900" dirty="0">
                <a:solidFill>
                  <a:prstClr val="black"/>
                </a:solidFill>
              </a:rPr>
              <a:t>Data do not include male-to-male sexual contact </a:t>
            </a:r>
            <a:r>
              <a:rPr lang="en-US" sz="900" i="1" dirty="0">
                <a:solidFill>
                  <a:prstClr val="black"/>
                </a:solidFill>
              </a:rPr>
              <a:t>and</a:t>
            </a:r>
            <a:r>
              <a:rPr lang="en-US" sz="900" dirty="0">
                <a:solidFill>
                  <a:prstClr val="black"/>
                </a:solidFill>
              </a:rPr>
              <a:t> injection drug use nor sexual contact </a:t>
            </a:r>
            <a:r>
              <a:rPr lang="en-US" sz="900" i="1" dirty="0">
                <a:solidFill>
                  <a:prstClr val="black"/>
                </a:solidFill>
              </a:rPr>
              <a:t>and</a:t>
            </a:r>
            <a:r>
              <a:rPr lang="en-US" sz="900" dirty="0">
                <a:solidFill>
                  <a:prstClr val="black"/>
                </a:solidFill>
              </a:rPr>
              <a:t> injection drug use among transgender clients. </a:t>
            </a:r>
          </a:p>
          <a:p>
            <a:pPr lvl="0">
              <a:buClrTx/>
              <a:buSzTx/>
              <a:defRPr/>
            </a:pPr>
            <a:r>
              <a:rPr lang="en-US" sz="900" baseline="30000" dirty="0">
                <a:solidFill>
                  <a:prstClr val="black"/>
                </a:solidFill>
              </a:rPr>
              <a:t>a </a:t>
            </a:r>
            <a:r>
              <a:rPr lang="en-US" sz="900" dirty="0">
                <a:solidFill>
                  <a:prstClr val="black"/>
                </a:solidFill>
              </a:rPr>
              <a:t>Guam, Puerto Rico, and the U.S. Virgin Islands.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9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he Ryan White HIV/AIDS Program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ea typeface="Calibri"/>
                <a:cs typeface="Calibri"/>
              </a:rPr>
              <a:t>Clients with </a:t>
            </a:r>
            <a:r>
              <a:rPr lang="en-US" sz="2400" dirty="0"/>
              <a:t>HIV Attributed to Injection Drug Use </a:t>
            </a:r>
            <a:r>
              <a:rPr lang="en-US" sz="2400" dirty="0">
                <a:ea typeface="Calibri"/>
                <a:cs typeface="Calibri"/>
              </a:rPr>
              <a:t>Aged ≥13 Years</a:t>
            </a:r>
            <a:r>
              <a:rPr lang="en-US" sz="2400" dirty="0"/>
              <a:t> S</a:t>
            </a:r>
            <a:r>
              <a:rPr lang="en-US" sz="2400" dirty="0">
                <a:ea typeface="Calibri"/>
                <a:cs typeface="Calibri"/>
              </a:rPr>
              <a:t>erved by the Ryan White HIV/AIDS Program, by Race/Ethnicity, 2020</a:t>
            </a:r>
            <a:r>
              <a:rPr lang="en-US" sz="2400" dirty="0"/>
              <a:t>—</a:t>
            </a:r>
            <a:r>
              <a:rPr lang="en-US" sz="2400" dirty="0">
                <a:ea typeface="Calibri"/>
                <a:cs typeface="Calibri"/>
              </a:rPr>
              <a:t>United States and 3 Territories</a:t>
            </a:r>
            <a:r>
              <a:rPr lang="en-US" sz="2400" baseline="30000" dirty="0"/>
              <a:t>a</a:t>
            </a:r>
            <a:endParaRPr lang="en-US" sz="2400" dirty="0"/>
          </a:p>
        </p:txBody>
      </p:sp>
      <p:pic>
        <p:nvPicPr>
          <p:cNvPr id="29" name="Content Placeholder 28" descr="In 2020, among 29,237 clients served by the RWHAP with HIV attributed to injection drug use, 65.9% were racial/ethnic minority clients, including 38.8% Black/African American clients and 24.2% Hispanic/Latino clients. &#10; &#10;Data represent clients who reported injection drug use as their transmission risk category; data may not reflect current behavior. Data do not include male-to-male sexual contact and injection drug use nor sexual contact and injection drug use among transgender clients. &#10; &#10;Hispanics/Latinos can be of any race.&#10;&#10;The three territories are Guam, Puerto Rico, and the U.S. Virgin Islands.&#10;" title="Clients with HIV Attributed to Injection Drug Use Aged ≥13 Years Served by the Ryan White HIV/AIDS Program, by Race/Ethnicity, 2020—United States and 3 Territoriesa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8460" y="1447800"/>
            <a:ext cx="10235079" cy="4351338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838200" y="5824538"/>
            <a:ext cx="9528048" cy="548640"/>
          </a:xfrm>
        </p:spPr>
        <p:txBody>
          <a:bodyPr>
            <a:normAutofit fontScale="92500" lnSpcReduction="10000"/>
          </a:bodyPr>
          <a:lstStyle/>
          <a:p>
            <a:pPr lvl="0">
              <a:buClrTx/>
              <a:buSzTx/>
            </a:pPr>
            <a:r>
              <a:rPr lang="en-US" sz="900" dirty="0">
                <a:solidFill>
                  <a:prstClr val="black"/>
                </a:solidFill>
              </a:rPr>
              <a:t>Data represent clients who reported injection drug use as their transmission risk category; data may not reflect current behavior. </a:t>
            </a:r>
          </a:p>
          <a:p>
            <a:pPr lvl="0">
              <a:buClrTx/>
              <a:buSzTx/>
            </a:pPr>
            <a:r>
              <a:rPr lang="en-US" sz="900" dirty="0">
                <a:solidFill>
                  <a:prstClr val="black"/>
                </a:solidFill>
              </a:rPr>
              <a:t>Data do not include male-to-male sexual contact </a:t>
            </a:r>
            <a:r>
              <a:rPr lang="en-US" sz="900" i="1" dirty="0">
                <a:solidFill>
                  <a:prstClr val="black"/>
                </a:solidFill>
              </a:rPr>
              <a:t>and</a:t>
            </a:r>
            <a:r>
              <a:rPr lang="en-US" sz="900" dirty="0">
                <a:solidFill>
                  <a:prstClr val="black"/>
                </a:solidFill>
              </a:rPr>
              <a:t> injection drug use nor sexual contact </a:t>
            </a:r>
            <a:r>
              <a:rPr lang="en-US" sz="900" i="1" dirty="0">
                <a:solidFill>
                  <a:prstClr val="black"/>
                </a:solidFill>
              </a:rPr>
              <a:t>and</a:t>
            </a:r>
            <a:r>
              <a:rPr lang="en-US" sz="900" dirty="0">
                <a:solidFill>
                  <a:prstClr val="black"/>
                </a:solidFill>
              </a:rPr>
              <a:t> injection drug use among transgender clients. </a:t>
            </a:r>
          </a:p>
          <a:p>
            <a:pPr lvl="0">
              <a:buClrTx/>
              <a:buSzTx/>
            </a:pPr>
            <a:r>
              <a:rPr lang="en-US" sz="900" dirty="0">
                <a:solidFill>
                  <a:prstClr val="black"/>
                </a:solidFill>
              </a:rPr>
              <a:t>Hispanics/Latinos can be of any race.</a:t>
            </a:r>
            <a:endParaRPr lang="en-US" sz="900" baseline="30000" dirty="0">
              <a:solidFill>
                <a:prstClr val="black"/>
              </a:solidFill>
            </a:endParaRPr>
          </a:p>
          <a:p>
            <a:pPr lvl="0">
              <a:buClrTx/>
              <a:buSzTx/>
              <a:defRPr/>
            </a:pPr>
            <a:r>
              <a:rPr lang="en-US" sz="900" baseline="30000" dirty="0">
                <a:solidFill>
                  <a:prstClr val="black"/>
                </a:solidFill>
              </a:rPr>
              <a:t>a </a:t>
            </a:r>
            <a:r>
              <a:rPr lang="en-US" sz="900" dirty="0">
                <a:solidFill>
                  <a:prstClr val="black"/>
                </a:solidFill>
              </a:rPr>
              <a:t>Guam, Puerto Rico, and the U.S. Virgin Islands.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4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Clients with HIV Attributed to Injection Drug Use Aged ≥13 Years Served by the Ryan White HIV/AIDS Program, by Gender and Race/Ethnicity, 2020—United States and 3 Territoriesa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Clients with HIV Attributed to Injection Drug Use Aged ≥13 Years Served by the Ryan White HIV/AIDS Program, by Gender and Race/Ethnicity, 2020—United States and 3 Territories</a:t>
            </a:r>
            <a:r>
              <a:rPr lang="en-US" sz="2400" baseline="30000" dirty="0"/>
              <a:t>a</a:t>
            </a:r>
          </a:p>
        </p:txBody>
      </p:sp>
      <p:pic>
        <p:nvPicPr>
          <p:cNvPr id="3" name="Picture 2" descr="In 2020, among clients served by the RWHAP with HIV attributed to injection drug use, 68.0% of male clients, 61.8% of female clients, and 78% of transgender clients were racial/ethnic minorities.&#10;&#10;Data represent clients who reported injection drug use as their transmission risk category; data may not reflect current behavior. Data do not include male-to-male sexual contact and injection drug use nor sexual contact and injection drug use among transgender clients. &#10; &#10;Hispanics/Latinos can be of any race.&#10; &#10;The three territories are Guam, Puerto Rico, and the U.S. Virgin Islands.&#10;" title="Clients with HIV Attributed to Injection Drug Use Aged ≥13 Years Served by the Ryan White HIV/AIDS Program, by Gender and Race/Ethnicity, 2020—United States and 3 Territories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12464"/>
            <a:ext cx="10498222" cy="474309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buClrTx/>
              <a:buSzTx/>
              <a:defRPr/>
            </a:pPr>
            <a:r>
              <a:rPr lang="en-US" sz="900" baseline="30000" dirty="0">
                <a:solidFill>
                  <a:prstClr val="black"/>
                </a:solidFill>
              </a:rPr>
              <a:t>a </a:t>
            </a:r>
            <a:r>
              <a:rPr lang="en-US" sz="900" dirty="0">
                <a:solidFill>
                  <a:prstClr val="black"/>
                </a:solidFill>
              </a:rPr>
              <a:t>Guam, Puerto Rico, and the U.S. Virgin Islands.</a:t>
            </a:r>
          </a:p>
          <a:p>
            <a:pPr lvl="0">
              <a:buClrTx/>
              <a:buSzTx/>
              <a:defRPr/>
            </a:pPr>
            <a:r>
              <a:rPr lang="en-US" altLang="en-US" sz="900" baseline="30000" dirty="0">
                <a:solidFill>
                  <a:prstClr val="black"/>
                </a:solidFill>
              </a:rPr>
              <a:t>b</a:t>
            </a:r>
            <a:r>
              <a:rPr lang="en-US" altLang="en-US" sz="900" dirty="0">
                <a:solidFill>
                  <a:prstClr val="black"/>
                </a:solidFill>
                <a:cs typeface="Arial" panose="020B0604020202020204" pitchFamily="34" charset="0"/>
              </a:rPr>
              <a:t> Hispanics/Latinos can be of any race.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3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ea typeface="Calibri"/>
                <a:cs typeface="Calibri"/>
              </a:rPr>
              <a:t>Clients with </a:t>
            </a:r>
            <a:r>
              <a:rPr lang="en-US" sz="2400" dirty="0"/>
              <a:t>HIV Attributed to Injection Drug Use </a:t>
            </a:r>
            <a:r>
              <a:rPr lang="en-US" sz="2400" dirty="0">
                <a:ea typeface="Calibri"/>
                <a:cs typeface="Calibri"/>
              </a:rPr>
              <a:t>Aged ≥13 Years</a:t>
            </a:r>
            <a:r>
              <a:rPr lang="en-US" sz="2400" dirty="0"/>
              <a:t> S</a:t>
            </a:r>
            <a:r>
              <a:rPr lang="en-US" sz="2400" dirty="0">
                <a:ea typeface="Calibri"/>
                <a:cs typeface="Calibri"/>
              </a:rPr>
              <a:t>erved by the Ryan White HIV/AIDS Program, by Housing Status, 2020</a:t>
            </a:r>
            <a:r>
              <a:rPr lang="en-US" sz="2400" dirty="0"/>
              <a:t>—</a:t>
            </a:r>
            <a:r>
              <a:rPr lang="en-US" sz="2400" dirty="0">
                <a:ea typeface="Calibri"/>
                <a:cs typeface="Calibri"/>
              </a:rPr>
              <a:t>United States and 3 Territories</a:t>
            </a:r>
            <a:r>
              <a:rPr lang="en-US" sz="2400" baseline="30000" dirty="0"/>
              <a:t>a</a:t>
            </a:r>
            <a:endParaRPr lang="en-US" sz="2400" dirty="0"/>
          </a:p>
        </p:txBody>
      </p:sp>
      <p:pic>
        <p:nvPicPr>
          <p:cNvPr id="5" name="Content Placeholder 4" descr="In 2020, among 28,106 clients served by the RWHAP with HIV attributed to injection drug use and reported housing status, 10.1% had temporary housing and 8.9% had unstable housing.&#10;&#10;Data represent clients who reported injection drug use as their transmission risk category; data may not reflect current behavior. Data do not include male-to-male sexual contact and injection drug use nor sexual contact and injection drug use among transgender clients. &#10; &#10;The three territories are Guam, Puerto Rico, and the U.S. Virgin Islands.&#10;" title="Clients with HIV Attributed to Injection Drug Use Aged ≥13 Years Served by the Ryan White HIV/AIDS Program, by Housing Status, 2020—United States and 3 Territoriesa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8919" y="1447800"/>
            <a:ext cx="10094161" cy="4351338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838200" y="5799138"/>
            <a:ext cx="9528048" cy="548640"/>
          </a:xfrm>
        </p:spPr>
        <p:txBody>
          <a:bodyPr/>
          <a:lstStyle/>
          <a:p>
            <a:pPr lvl="0">
              <a:buClrTx/>
              <a:buSzTx/>
            </a:pPr>
            <a:r>
              <a:rPr lang="en-US" sz="900" dirty="0">
                <a:solidFill>
                  <a:prstClr val="black"/>
                </a:solidFill>
              </a:rPr>
              <a:t>Data represent clients who reported injection drug use as their transmission risk category; data may not reflect current behavior. </a:t>
            </a:r>
          </a:p>
          <a:p>
            <a:pPr lvl="0">
              <a:buClrTx/>
              <a:buSzTx/>
            </a:pPr>
            <a:r>
              <a:rPr lang="en-US" sz="900" dirty="0">
                <a:solidFill>
                  <a:prstClr val="black"/>
                </a:solidFill>
              </a:rPr>
              <a:t>Data do not include male-to-male sexual contact </a:t>
            </a:r>
            <a:r>
              <a:rPr lang="en-US" sz="900" i="1" dirty="0">
                <a:solidFill>
                  <a:prstClr val="black"/>
                </a:solidFill>
              </a:rPr>
              <a:t>and</a:t>
            </a:r>
            <a:r>
              <a:rPr lang="en-US" sz="900" dirty="0">
                <a:solidFill>
                  <a:prstClr val="black"/>
                </a:solidFill>
              </a:rPr>
              <a:t> injection drug use nor sexual contact </a:t>
            </a:r>
            <a:r>
              <a:rPr lang="en-US" sz="900" i="1" dirty="0">
                <a:solidFill>
                  <a:prstClr val="black"/>
                </a:solidFill>
              </a:rPr>
              <a:t>and</a:t>
            </a:r>
            <a:r>
              <a:rPr lang="en-US" sz="900" dirty="0">
                <a:solidFill>
                  <a:prstClr val="black"/>
                </a:solidFill>
              </a:rPr>
              <a:t> injection drug use among transgender clients. </a:t>
            </a:r>
            <a:endParaRPr lang="en-US" sz="900" baseline="30000" dirty="0">
              <a:solidFill>
                <a:prstClr val="black"/>
              </a:solidFill>
            </a:endParaRPr>
          </a:p>
          <a:p>
            <a:pPr lvl="0">
              <a:buClrTx/>
              <a:buSzTx/>
              <a:defRPr/>
            </a:pPr>
            <a:r>
              <a:rPr lang="en-US" sz="900" baseline="30000" dirty="0">
                <a:solidFill>
                  <a:prstClr val="black"/>
                </a:solidFill>
              </a:rPr>
              <a:t>a </a:t>
            </a:r>
            <a:r>
              <a:rPr lang="en-US" sz="900" dirty="0">
                <a:solidFill>
                  <a:prstClr val="black"/>
                </a:solidFill>
              </a:rPr>
              <a:t>Guam, Puerto Rico, and the U.S. Virgin Islands.</a:t>
            </a:r>
            <a:endParaRPr lang="en-US" sz="9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he Ryan White HIV/AIDS Program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ea typeface="Calibri"/>
                <a:cs typeface="Calibri"/>
              </a:rPr>
              <a:t>Clients with </a:t>
            </a:r>
            <a:r>
              <a:rPr lang="en-US" sz="2400" dirty="0"/>
              <a:t>HIV Attributed to Injection Drug Use </a:t>
            </a:r>
            <a:r>
              <a:rPr lang="en-US" sz="2400" dirty="0">
                <a:ea typeface="Calibri"/>
                <a:cs typeface="Calibri"/>
              </a:rPr>
              <a:t>Aged ≥13 Years Served by the Ryan White HIV/AIDS Program, by Federal Poverty Level (FPL), 2020</a:t>
            </a:r>
            <a:r>
              <a:rPr lang="en-US" sz="2400" dirty="0"/>
              <a:t>—</a:t>
            </a:r>
            <a:r>
              <a:rPr lang="en-US" sz="2400" dirty="0">
                <a:ea typeface="Calibri"/>
                <a:cs typeface="Calibri"/>
              </a:rPr>
              <a:t>United States and 3 Territories</a:t>
            </a:r>
            <a:r>
              <a:rPr lang="en-US" sz="2400" baseline="30000" dirty="0"/>
              <a:t>a</a:t>
            </a:r>
          </a:p>
        </p:txBody>
      </p:sp>
      <p:pic>
        <p:nvPicPr>
          <p:cNvPr id="5" name="Content Placeholder 4" descr="In 2020, among 27,976 clients served by the RWHAP with HIV attributed to injection drug use and income information, 78.4% were living at or below 100% of the federal poverty level (FPL). &#10;&#10;Data represent clients who reported injection drug use as their transmission risk category; data may not reflect current behavior. Data do not include male-to-male sexual contact and injection drug use nor sexual contact and injection drug use among transgender clients. &#10; &#10;FPL is federal poverty level.&#10; &#10;The three territories are Guam, Puerto Rico, and the U.S. Virgin Islands." title="Clients with HIV Attributed to Injection Drug Use Aged ≥13 Years Served by the Ryan White HIV/AIDS Program, by Federal Poverty Level (FPL), 2020—United States and 3 Territoriesa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0792" y="1450056"/>
            <a:ext cx="10510415" cy="4346825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838200" y="5905816"/>
            <a:ext cx="9528048" cy="548640"/>
          </a:xfrm>
        </p:spPr>
        <p:txBody>
          <a:bodyPr/>
          <a:lstStyle/>
          <a:p>
            <a:pPr lvl="0">
              <a:buClrTx/>
              <a:buSzTx/>
            </a:pPr>
            <a:r>
              <a:rPr lang="en-US" sz="900" dirty="0">
                <a:solidFill>
                  <a:prstClr val="black"/>
                </a:solidFill>
              </a:rPr>
              <a:t>Data represent clients who reported injection drug use as their transmission risk category; data may not reflect current behavior. </a:t>
            </a:r>
          </a:p>
          <a:p>
            <a:pPr lvl="0">
              <a:buClrTx/>
              <a:buSzTx/>
            </a:pPr>
            <a:r>
              <a:rPr lang="en-US" sz="900" dirty="0">
                <a:solidFill>
                  <a:prstClr val="black"/>
                </a:solidFill>
              </a:rPr>
              <a:t>Data do not include male-to-male sexual contact </a:t>
            </a:r>
            <a:r>
              <a:rPr lang="en-US" sz="900" i="1" dirty="0">
                <a:solidFill>
                  <a:prstClr val="black"/>
                </a:solidFill>
              </a:rPr>
              <a:t>and</a:t>
            </a:r>
            <a:r>
              <a:rPr lang="en-US" sz="900" dirty="0">
                <a:solidFill>
                  <a:prstClr val="black"/>
                </a:solidFill>
              </a:rPr>
              <a:t> injection drug use nor sexual contact </a:t>
            </a:r>
            <a:r>
              <a:rPr lang="en-US" sz="900" i="1" dirty="0">
                <a:solidFill>
                  <a:prstClr val="black"/>
                </a:solidFill>
              </a:rPr>
              <a:t>and</a:t>
            </a:r>
            <a:r>
              <a:rPr lang="en-US" sz="900" dirty="0">
                <a:solidFill>
                  <a:prstClr val="black"/>
                </a:solidFill>
              </a:rPr>
              <a:t> injection drug use among transgender clients. </a:t>
            </a:r>
          </a:p>
          <a:p>
            <a:pPr lvl="0">
              <a:buClrTx/>
              <a:buSzTx/>
            </a:pPr>
            <a:r>
              <a:rPr lang="en-US" sz="900" baseline="30000" dirty="0">
                <a:solidFill>
                  <a:prstClr val="black"/>
                </a:solidFill>
              </a:rPr>
              <a:t>a </a:t>
            </a:r>
            <a:r>
              <a:rPr lang="en-US" sz="900" dirty="0">
                <a:solidFill>
                  <a:prstClr val="black"/>
                </a:solidFill>
              </a:rPr>
              <a:t>Guam, Puerto Rico, and the U.S. Virgin Islands.</a:t>
            </a:r>
            <a:endParaRPr lang="en-US" sz="9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3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This is a transition slide to introduce viral suppression among clients with HIV infection attributed to injection drug use.&#10;&#10;" title="Viral suppression among IDU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Viral Suppression</a:t>
            </a:r>
            <a:br>
              <a:rPr lang="en-US" sz="3600" dirty="0"/>
            </a:br>
            <a:r>
              <a:rPr lang="en-US" sz="3200" b="0" dirty="0">
                <a:ea typeface="Calibri"/>
                <a:cs typeface="Calibri"/>
              </a:rPr>
              <a:t>Clients with </a:t>
            </a:r>
            <a:r>
              <a:rPr lang="en-US" sz="3200" b="0" dirty="0"/>
              <a:t>HIV Attributed to Injection Drug Use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35566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itl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Content&amp;quot;&quot;/&gt;&lt;property id=&quot;20307&quot; value=&quot;262&quot;/&gt;&lt;/object&gt;&lt;/object&gt;&lt;object type=&quot;8&quot; unique_id=&quot;1001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pdatedWideScreenTemplate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datedWideScreenTemplate" id="{5977EF38-9053-48B6-AB32-E7FEC058B217}" vid="{6459BBA1-2CE0-4E43-8EF7-74C291723EA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7FFE450584D46842479C56A90E3FC" ma:contentTypeVersion="11" ma:contentTypeDescription="Create a new document." ma:contentTypeScope="" ma:versionID="5ee61bf2549b0775e1fed539d629f131">
  <xsd:schema xmlns:xsd="http://www.w3.org/2001/XMLSchema" xmlns:xs="http://www.w3.org/2001/XMLSchema" xmlns:p="http://schemas.microsoft.com/office/2006/metadata/properties" xmlns:ns3="b98d38c0-fc0e-40f1-9130-0a648d0e383c" xmlns:ns4="43379384-0f3c-4789-8a22-19c8a2c58620" targetNamespace="http://schemas.microsoft.com/office/2006/metadata/properties" ma:root="true" ma:fieldsID="6aeaf1119c0eabe5e06a8cd8d12cd35f" ns3:_="" ns4:_="">
    <xsd:import namespace="b98d38c0-fc0e-40f1-9130-0a648d0e383c"/>
    <xsd:import namespace="43379384-0f3c-4789-8a22-19c8a2c5862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8d38c0-fc0e-40f1-9130-0a648d0e38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379384-0f3c-4789-8a22-19c8a2c586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0E150A-8198-45E6-9661-D17D5D79C4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3E7F6A-59E2-45F6-ADCA-F6D56C396FB1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3379384-0f3c-4789-8a22-19c8a2c58620"/>
    <ds:schemaRef ds:uri="b98d38c0-fc0e-40f1-9130-0a648d0e383c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8A862F2-8E05-4017-8AB0-E36A402B8D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8d38c0-fc0e-40f1-9130-0a648d0e383c"/>
    <ds:schemaRef ds:uri="43379384-0f3c-4789-8a22-19c8a2c58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14177</TotalTime>
  <Words>1622</Words>
  <Application>Microsoft Office PowerPoint</Application>
  <PresentationFormat>Widescreen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Wingdings</vt:lpstr>
      <vt:lpstr>Custom Design</vt:lpstr>
      <vt:lpstr>UpdatedWideScreenTemplate</vt:lpstr>
      <vt:lpstr>Clients Served by the  Ryan White HIV/AIDS Program, 2020 Clients with HIV Attributed to  Injection Drug Use </vt:lpstr>
      <vt:lpstr>Demographic Characteristics</vt:lpstr>
      <vt:lpstr>Ryan White HIV/AIDS Program Clients Aged ≥13 Years with HIV Attributed to Injection Drug Use, 2020—United States and 3 Territoriesa</vt:lpstr>
      <vt:lpstr>Clients with HIV Attributed to Injection Drug Use Aged ≥13 Years Served by the Ryan White HIV/AIDS Program, by Age Group, 2020—United States and 3 Territoriesa</vt:lpstr>
      <vt:lpstr>Clients with HIV Attributed to Injection Drug Use Aged ≥13 Years Served by the Ryan White HIV/AIDS Program, by Race/Ethnicity, 2020—United States and 3 Territoriesa</vt:lpstr>
      <vt:lpstr>Clients with HIV Attributed to Injection Drug Use Aged ≥13 Years Served by the Ryan White HIV/AIDS Program, by Gender and Race/Ethnicity, 2020—United States and 3 Territoriesa</vt:lpstr>
      <vt:lpstr>Clients with HIV Attributed to Injection Drug Use Aged ≥13 Years Served by the Ryan White HIV/AIDS Program, by Housing Status, 2020—United States and 3 Territoriesa</vt:lpstr>
      <vt:lpstr>Clients with HIV Attributed to Injection Drug Use Aged ≥13 Years Served by the Ryan White HIV/AIDS Program, by Federal Poverty Level (FPL), 2020—United States and 3 Territoriesa</vt:lpstr>
      <vt:lpstr>Viral Suppression Clients with HIV Attributed to Injection Drug Use</vt:lpstr>
      <vt:lpstr>Viral Suppression among Clients with HIV Attributed to Injection Drug Use Aged ≥13 Years Served by the Ryan White HIV/AIDS Program, 2020—United States and 3 Territoriesa</vt:lpstr>
    </vt:vector>
  </TitlesOfParts>
  <Company>HRSA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Clients Served by the Ryan White HIV/AIDS Program, 2020</dc:title>
  <dc:subject>Clients with HIV Attributed to Injected Drug Use</dc:subject>
  <dc:creator>HRSA</dc:creator>
  <cp:keywords>HIV, HRSA, Ryan White, health</cp:keywords>
  <cp:lastModifiedBy>Sneeringer, Lucy (HRSA) [C]</cp:lastModifiedBy>
  <cp:revision>357</cp:revision>
  <dcterms:created xsi:type="dcterms:W3CDTF">2015-04-01T01:31:28Z</dcterms:created>
  <dcterms:modified xsi:type="dcterms:W3CDTF">2022-09-23T15:38:57Z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0x010100D047FFE450584D46842479C56A90E3FC</vt:lpwstr>
  </property>
</Properties>
</file>