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6"/>
    <p:sldMasterId id="2147483792" r:id="rId7"/>
  </p:sldMasterIdLst>
  <p:notesMasterIdLst>
    <p:notesMasterId r:id="rId22"/>
  </p:notesMasterIdLst>
  <p:sldIdLst>
    <p:sldId id="308" r:id="rId8"/>
    <p:sldId id="262" r:id="rId9"/>
    <p:sldId id="305" r:id="rId10"/>
    <p:sldId id="263" r:id="rId11"/>
    <p:sldId id="296" r:id="rId12"/>
    <p:sldId id="265" r:id="rId13"/>
    <p:sldId id="266" r:id="rId14"/>
    <p:sldId id="297" r:id="rId15"/>
    <p:sldId id="269" r:id="rId16"/>
    <p:sldId id="270" r:id="rId17"/>
    <p:sldId id="271" r:id="rId18"/>
    <p:sldId id="303" r:id="rId19"/>
    <p:sldId id="290" r:id="rId20"/>
    <p:sldId id="300" r:id="rId21"/>
  </p:sldIdLst>
  <p:sldSz cx="12192000" cy="6858000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Klein" initials="PK" lastIdx="10" clrIdx="0"/>
  <p:cmAuthor id="7" name="Cohen Gagne, Stacy (HRSA)" initials="CGS(" lastIdx="83" clrIdx="7">
    <p:extLst>
      <p:ext uri="{19B8F6BF-5375-455C-9EA6-DF929625EA0E}">
        <p15:presenceInfo xmlns:p15="http://schemas.microsoft.com/office/powerpoint/2012/main" userId="S-1-5-21-1575576018-681398725-1848903544-46261" providerId="AD"/>
      </p:ext>
    </p:extLst>
  </p:cmAuthor>
  <p:cmAuthor id="1" name="Windows User" initials="WU" lastIdx="4" clrIdx="1"/>
  <p:cmAuthor id="8" name="Ferachi, Harrison (HRSA)" initials="HF" lastIdx="2" clrIdx="8">
    <p:extLst>
      <p:ext uri="{19B8F6BF-5375-455C-9EA6-DF929625EA0E}">
        <p15:presenceInfo xmlns:p15="http://schemas.microsoft.com/office/powerpoint/2012/main" userId="Ferachi, Harrison (HRSA)" providerId="None"/>
      </p:ext>
    </p:extLst>
  </p:cmAuthor>
  <p:cmAuthor id="2" name="Meredith Brantley" initials="MB" lastIdx="11" clrIdx="2"/>
  <p:cmAuthor id="9" name="Chavis, Nicole (HRSA)" initials="CN(" lastIdx="1" clrIdx="9">
    <p:extLst>
      <p:ext uri="{19B8F6BF-5375-455C-9EA6-DF929625EA0E}">
        <p15:presenceInfo xmlns:p15="http://schemas.microsoft.com/office/powerpoint/2012/main" userId="S-1-5-21-1575576018-681398725-1848903544-64251" providerId="AD"/>
      </p:ext>
    </p:extLst>
  </p:cmAuthor>
  <p:cmAuthor id="3" name="Stacy Cohen" initials="SC" lastIdx="1" clrIdx="3"/>
  <p:cmAuthor id="10" name="Mills, Robert (HRSA)" initials="MR(" lastIdx="19" clrIdx="10">
    <p:extLst>
      <p:ext uri="{19B8F6BF-5375-455C-9EA6-DF929625EA0E}">
        <p15:presenceInfo xmlns:p15="http://schemas.microsoft.com/office/powerpoint/2012/main" userId="S-1-5-21-1575576018-681398725-1848903544-12947" providerId="AD"/>
      </p:ext>
    </p:extLst>
  </p:cmAuthor>
  <p:cmAuthor id="4" name="Carney, Jhetari (HRSA)" initials="CJ(" lastIdx="30" clrIdx="4">
    <p:extLst>
      <p:ext uri="{19B8F6BF-5375-455C-9EA6-DF929625EA0E}">
        <p15:presenceInfo xmlns:p15="http://schemas.microsoft.com/office/powerpoint/2012/main" userId="S-1-5-21-1575576018-681398725-1848903544-54837" providerId="AD"/>
      </p:ext>
    </p:extLst>
  </p:cmAuthor>
  <p:cmAuthor id="11" name="Antigone Dempsey" initials="AHD" lastIdx="7" clrIdx="11">
    <p:extLst>
      <p:ext uri="{19B8F6BF-5375-455C-9EA6-DF929625EA0E}">
        <p15:presenceInfo xmlns:p15="http://schemas.microsoft.com/office/powerpoint/2012/main" userId="Antigone Dempsey" providerId="None"/>
      </p:ext>
    </p:extLst>
  </p:cmAuthor>
  <p:cmAuthor id="5" name="Brantley, Meredith (HRSA)" initials="BM(" lastIdx="28" clrIdx="5">
    <p:extLst>
      <p:ext uri="{19B8F6BF-5375-455C-9EA6-DF929625EA0E}">
        <p15:presenceInfo xmlns:p15="http://schemas.microsoft.com/office/powerpoint/2012/main" userId="S-1-5-21-1575576018-681398725-1848903544-54839" providerId="AD"/>
      </p:ext>
    </p:extLst>
  </p:cmAuthor>
  <p:cmAuthor id="6" name="Psihopaidas, Demetrios (HRSA)" initials="PD(" lastIdx="6" clrIdx="6">
    <p:extLst>
      <p:ext uri="{19B8F6BF-5375-455C-9EA6-DF929625EA0E}">
        <p15:presenceInfo xmlns:p15="http://schemas.microsoft.com/office/powerpoint/2012/main" userId="S-1-5-21-1575576018-681398725-1848903544-565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7B0"/>
    <a:srgbClr val="333F50"/>
    <a:srgbClr val="21409A"/>
    <a:srgbClr val="0F409A"/>
    <a:srgbClr val="0F4D7B"/>
    <a:srgbClr val="47C3D3"/>
    <a:srgbClr val="F18C22"/>
    <a:srgbClr val="FFDE17"/>
    <a:srgbClr val="66FFCC"/>
    <a:srgbClr val="AD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9" autoAdjust="0"/>
    <p:restoredTop sz="79974" autoAdjust="0"/>
  </p:normalViewPr>
  <p:slideViewPr>
    <p:cSldViewPr>
      <p:cViewPr>
        <p:scale>
          <a:sx n="55" d="100"/>
          <a:sy n="55" d="100"/>
        </p:scale>
        <p:origin x="776" y="36"/>
      </p:cViewPr>
      <p:guideLst>
        <p:guide orient="horz" pos="360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22815A-CE8E-7344-A876-F64826AC21A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F30B5F-2E5D-5043-8ACA-93FF499C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sa.gov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HRSA is on four social media platforms. We encourage you to follow along and share our content on Twitter, Facebook, LinkedIn and Instagram to stay up-to-date on the latest HRSA news.  Our account/handle on each platform is @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HRSAgov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we also encourage you to sign up for HRSA’s e-News, a biweekly email of comprehensive HRSA news, and to sign up for HRSA press releases.  You can also  visit our website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www.HRSA.gov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more detailed information about all of our programs.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 2020, 59.2% of the 246,536 clients aged 50 years and older with age information were living at or below 100% of the federal poverty level (FPL).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0B5F-2E5D-5043-8ACA-93FF499C59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Older female and transgender clients had lower incomes than older male clients. Among the 69,252 female</a:t>
            </a:r>
            <a:r>
              <a:rPr lang="en-US" baseline="0" dirty="0" smtClean="0">
                <a:effectLst/>
              </a:rPr>
              <a:t> clients</a:t>
            </a:r>
            <a:r>
              <a:rPr lang="en-US" dirty="0" smtClean="0">
                <a:effectLst/>
              </a:rPr>
              <a:t> aged 50 years and older with poverty level information in 2020, 69.6% were living at or below 100% of the federal poverty level (FPL). Among the 2,640 transgender clients aged 50 years and older with poverty level information, 75.1% were living at or below 100% FPL. These percentages are compared to 54.8% of older males living at or below 100% FPL.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0B5F-2E5D-5043-8ACA-93FF499C59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This chart shows viral suppression among key populations of older adults served by the RWHAP. It shows a side-by-side comparison of viral suppression for each subpopulation in 2010 – indicated by a dark grey bar, and in 2020 – indicated by a light grey bar. For comparison, viral suppression for all RWHAP clients aged</a:t>
            </a:r>
            <a:r>
              <a:rPr lang="en-US" baseline="0" dirty="0" smtClean="0">
                <a:effectLst/>
              </a:rPr>
              <a:t> 50 years and older </a:t>
            </a:r>
            <a:r>
              <a:rPr lang="en-US" dirty="0" smtClean="0">
                <a:effectLst/>
              </a:rPr>
              <a:t>overall in 2010 was 77.6% indicated by the dark grey line, and was 92.9% in 2020 indicated by the light grey line. This upward trend in viral suppression occurred across all key populations.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However, it is important to note that challenges remain in achieving viral suppression for certain populations. Most notably, in 2020, the client subpopulations with viral suppression lower than the overall percentage of 92.9% were people with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unstable housing clients (81.0%); slightly lower were transgender clients (92.0%), </a:t>
            </a:r>
            <a:r>
              <a:rPr lang="en-US" baseline="0" dirty="0" smtClean="0">
                <a:effectLst/>
              </a:rPr>
              <a:t>B</a:t>
            </a:r>
            <a:r>
              <a:rPr lang="en-US" dirty="0" smtClean="0">
                <a:effectLst/>
              </a:rPr>
              <a:t>lacks/African Americans (91.1%), and </a:t>
            </a:r>
            <a:r>
              <a:rPr lang="en-US" baseline="0" dirty="0" smtClean="0">
                <a:effectLst/>
              </a:rPr>
              <a:t>clients with HIV attributed to injection drug use (90.3%)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Viral suppression is defined as ≥1 outpatient/ambulatory health services visit  during the calendar year and ≥1 viral load reported, with the last viral load result &lt;200 copies/</a:t>
            </a:r>
            <a:r>
              <a:rPr lang="en-US" dirty="0" err="1" smtClean="0">
                <a:effectLst/>
              </a:rPr>
              <a:t>mL.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993D1-048E-4E7D-B172-295882EE4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0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The age distribution is shifting among RWHAP clients. From 2010 through 2020, the percentage of clients aged 35–54 years decreased (combined, 59.7% of the RWHAP population was aged 35–54 in 2010, decreasing to 43.2% in 2020), while the percentage increased during this time for those aged 55 and older (combined, from 16.6% in 2010 to 34.6% in 2019). Clients aged 65 years and older accounted for 27.4% of clients aged 55 and older in 2020.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E639-E871-46A8-96AA-8898547371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9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 2020, 47.9% of the 561,514 clients served</a:t>
            </a:r>
            <a:r>
              <a:rPr lang="en-US" baseline="0" dirty="0" smtClean="0">
                <a:effectLst/>
              </a:rPr>
              <a:t> by the Ryan White HIV/AIDS Program with reported age information were</a:t>
            </a:r>
            <a:r>
              <a:rPr lang="en-US" dirty="0" smtClean="0">
                <a:effectLst/>
              </a:rPr>
              <a:t> aged</a:t>
            </a:r>
            <a:r>
              <a:rPr lang="en-US" baseline="0" dirty="0" smtClean="0">
                <a:effectLst/>
              </a:rPr>
              <a:t> 50 years and older</a:t>
            </a:r>
            <a:r>
              <a:rPr lang="en-US" dirty="0" smtClean="0">
                <a:effectLst/>
              </a:rPr>
              <a:t>.  Among this group, 13.3% were aged 50–54 years, 14.6% were aged 55–59 years, 10.5% were aged 60–64 years, and 9.5% were aged 65 years and older.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0B5F-2E5D-5043-8ACA-93FF499C59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In 2020, of the 268,877</a:t>
            </a:r>
            <a:r>
              <a:rPr lang="en-US" baseline="0" dirty="0" smtClean="0">
                <a:effectLst/>
              </a:rPr>
              <a:t> RWHAP clients aged 50 years and older</a:t>
            </a:r>
            <a:r>
              <a:rPr lang="en-US" dirty="0" smtClean="0">
                <a:effectLst/>
              </a:rPr>
              <a:t> with a reported gender</a:t>
            </a:r>
            <a:r>
              <a:rPr lang="en-US" b="1" dirty="0" smtClean="0">
                <a:effectLst/>
              </a:rPr>
              <a:t>, </a:t>
            </a:r>
            <a:r>
              <a:rPr lang="en-US" dirty="0" smtClean="0">
                <a:effectLst/>
              </a:rPr>
              <a:t>70.8% were male, 28.1% were female, and 1.1% were transgender.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E639-E871-46A8-96AA-8898547371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5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 2020, of the 266,124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adult</a:t>
            </a:r>
            <a:r>
              <a:rPr lang="en-US" baseline="0" dirty="0" smtClean="0">
                <a:effectLst/>
              </a:rPr>
              <a:t>s aged 50 years and older</a:t>
            </a:r>
            <a:r>
              <a:rPr lang="en-US" dirty="0" smtClean="0">
                <a:effectLst/>
              </a:rPr>
              <a:t> with reported race/ethnicity information,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</a:rPr>
              <a:t>44.2% self-identified as Black/African American, 21.2% Hispanic/Latino, and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Whites accounted for 32.0% of clients. Combined, American Indian/Alaska Native, Asian, Native Hawaiian/Pacific Islander, and clients of multiple races accounted</a:t>
            </a:r>
            <a:r>
              <a:rPr lang="en-US" baseline="0" dirty="0" smtClean="0">
                <a:effectLst/>
              </a:rPr>
              <a:t> for less than 3% of clients.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Hispanics/Latinos can be of any race.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0B5F-2E5D-5043-8ACA-93FF499C59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7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 2020, of clients </a:t>
            </a:r>
            <a:r>
              <a:rPr lang="en-US" baseline="0" dirty="0" smtClean="0">
                <a:effectLst/>
              </a:rPr>
              <a:t>aged 50 years and older,</a:t>
            </a:r>
            <a:r>
              <a:rPr lang="en-US" dirty="0" smtClean="0">
                <a:effectLst/>
              </a:rPr>
              <a:t> 61.7% of male clients, 83.6% of female clients, and 80.6% of transgender clients were racial/ethnic minorities. For reference, white clients appear in each pie chart in orange shading.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Hispanics/Latinos can be of any race.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Due</a:t>
            </a:r>
            <a:r>
              <a:rPr lang="en-US" baseline="0" dirty="0" smtClean="0">
                <a:effectLst/>
              </a:rPr>
              <a:t> to rounding, percentages may not add to 100%.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0B5F-2E5D-5043-8ACA-93FF499C59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6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By gender and transmission category, among male clients aged</a:t>
            </a:r>
            <a:r>
              <a:rPr lang="en-US" baseline="0" dirty="0" smtClean="0">
                <a:effectLst/>
              </a:rPr>
              <a:t> 50 years and older</a:t>
            </a:r>
            <a:r>
              <a:rPr lang="en-US" dirty="0" smtClean="0">
                <a:effectLst/>
              </a:rPr>
              <a:t>, 57.6 % had HIV attributed to male-to-male sexual contact; 29.7% had HIV attributed to heterosexual contact;</a:t>
            </a:r>
            <a:r>
              <a:rPr lang="en-US" baseline="0" dirty="0" smtClean="0">
                <a:effectLst/>
              </a:rPr>
              <a:t> 8.5</a:t>
            </a:r>
            <a:r>
              <a:rPr lang="en-US" dirty="0" smtClean="0">
                <a:effectLst/>
              </a:rPr>
              <a:t>% to injection drug use, and 3.3% to male-to-male sexual contact </a:t>
            </a:r>
            <a:r>
              <a:rPr lang="en-US" i="1" dirty="0" smtClean="0">
                <a:effectLst/>
              </a:rPr>
              <a:t>and </a:t>
            </a:r>
            <a:r>
              <a:rPr lang="en-US" dirty="0" smtClean="0">
                <a:effectLst/>
              </a:rPr>
              <a:t>injection drug use.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Among female clients aged 50 years and older, 87.7% had HIV attributed to heterosexual contact</a:t>
            </a:r>
            <a:r>
              <a:rPr lang="en-US" baseline="0" dirty="0" smtClean="0">
                <a:effectLst/>
              </a:rPr>
              <a:t> and</a:t>
            </a:r>
            <a:r>
              <a:rPr lang="en-US" dirty="0" smtClean="0">
                <a:effectLst/>
              </a:rPr>
              <a:t> 10.7% to injection drug use.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Among transgender clients aged 50 years</a:t>
            </a:r>
            <a:r>
              <a:rPr lang="en-US" baseline="0" dirty="0" smtClean="0">
                <a:effectLst/>
              </a:rPr>
              <a:t> and older</a:t>
            </a:r>
            <a:r>
              <a:rPr lang="en-US" dirty="0" smtClean="0">
                <a:effectLst/>
              </a:rPr>
              <a:t>, 88.2% had HIV attributed to some form of sexual contact, 8.4% to sexual contact </a:t>
            </a:r>
            <a:r>
              <a:rPr lang="en-US" i="1" dirty="0" smtClean="0">
                <a:effectLst/>
              </a:rPr>
              <a:t>and </a:t>
            </a:r>
            <a:r>
              <a:rPr lang="en-US" dirty="0" smtClean="0">
                <a:effectLst/>
              </a:rPr>
              <a:t>injection drug use, and 2.7% to injection drug use. 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Heterosexual contact includes specific heterosexual contact with a person known to have, or to be at high risk for, HIV. 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Other includes hemophilia, blood transfusion, and unknown risk factor.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Sexual contact includes any reported sexual transmission category for transgender clients.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Due</a:t>
            </a:r>
            <a:r>
              <a:rPr lang="en-US" baseline="0" dirty="0" smtClean="0">
                <a:effectLst/>
              </a:rPr>
              <a:t> to rounding, percentages may not add to 100%.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E639-E871-46A8-96AA-8898547371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226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 2020, of the 248,569 clients aged 50 years and older with reported housing status, 5.4% had temporary housing and 3.6% had unstable housing.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0B5F-2E5D-5043-8ACA-93FF499C59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2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 slightly higher proportion of older female RWHAP clients had stable housing in 2020, compared with older male and transgender clients. Among female RWHAP clients aged 50 years and older, 5.1% had temporary housing and 2.7% had unstable housing. Among male clients aged 50 years and older, 5.5% had temporary housing and 3.9% had unstable housing. Among transgender clients aged 50 years and older, 7.1% had temporary housing and 6.7% had unstable housing.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Due</a:t>
            </a:r>
            <a:r>
              <a:rPr lang="en-US" baseline="0" dirty="0" smtClean="0">
                <a:effectLst/>
              </a:rPr>
              <a:t> to rounding, percentages may not sum to 100%.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30B5F-2E5D-5043-8ACA-93FF499C59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841248" y="1600200"/>
            <a:ext cx="10515600" cy="270662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841248" y="4544568"/>
            <a:ext cx="10515600" cy="139903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1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Ba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Logo: HRSA. Health Resources &amp; Services Administration.&#10;&#10;Vision: Healthy Communities, Healthy People">
            <a:extLst>
              <a:ext uri="{FF2B5EF4-FFF2-40B4-BE49-F238E27FC236}">
                <a16:creationId xmlns:a16="http://schemas.microsoft.com/office/drawing/2014/main" id="{59B87ACB-63D1-7145-B55B-0A5815BD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841248" y="1899138"/>
            <a:ext cx="10515600" cy="256032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914400" y="4498848"/>
            <a:ext cx="10515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5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124712"/>
            <a:ext cx="10515600" cy="238658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3602736"/>
            <a:ext cx="10515600" cy="165506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F4D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30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-5400000">
            <a:off x="-579120" y="2819399"/>
            <a:ext cx="4206240" cy="1828800"/>
          </a:xfrm>
        </p:spPr>
        <p:txBody>
          <a:bodyPr>
            <a:normAutofit/>
          </a:bodyPr>
          <a:lstStyle>
            <a:lvl1pPr marL="0" indent="0">
              <a:buNone/>
              <a:defRPr sz="8800" b="1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sz="8800" b="1" dirty="0" smtClean="0"/>
              <a:t>AGENDA</a:t>
            </a:r>
            <a:endParaRPr lang="en-US" dirty="0"/>
          </a:p>
        </p:txBody>
      </p:sp>
      <p:cxnSp>
        <p:nvCxnSpPr>
          <p:cNvPr id="9" name="Straight Connector 3" descr="&quot; &quot;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2080846" y="1409699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2502408" y="1447800"/>
            <a:ext cx="8686800" cy="502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4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6200" y="6567324"/>
            <a:ext cx="86010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HRSA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Ryan White HIV/AIDS Program Data Report (RSR)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2020.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 include AIDS Drug Assistance Program data.</a:t>
            </a:r>
          </a:p>
        </p:txBody>
      </p:sp>
    </p:spTree>
    <p:extLst>
      <p:ext uri="{BB962C8B-B14F-4D97-AF65-F5344CB8AC3E}">
        <p14:creationId xmlns:p14="http://schemas.microsoft.com/office/powerpoint/2010/main" val="407368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RSA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 descr="&quot; &quot;">
            <a:extLst>
              <a:ext uri="{FF2B5EF4-FFF2-40B4-BE49-F238E27FC236}">
                <a16:creationId xmlns:a16="http://schemas.microsoft.com/office/drawing/2014/main" id="{C6402E67-A38A-48B6-9551-9DFB20412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49" y="1470674"/>
            <a:ext cx="9454896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" descr="&quot; &quot;">
            <a:extLst>
              <a:ext uri="{FF2B5EF4-FFF2-40B4-BE49-F238E27FC236}">
                <a16:creationId xmlns:a16="http://schemas.microsoft.com/office/drawing/2014/main" id="{D867B8F6-DAA1-714D-9DDF-440B2E7C4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b="14540"/>
          <a:stretch/>
        </p:blipFill>
        <p:spPr>
          <a:xfrm>
            <a:off x="1504437" y="1535598"/>
            <a:ext cx="665743" cy="598621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1218" y="16002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" name="Group 1" descr="&quot; &quot;"/>
          <p:cNvGrpSpPr/>
          <p:nvPr/>
        </p:nvGrpSpPr>
        <p:grpSpPr>
          <a:xfrm>
            <a:off x="3782988" y="1672425"/>
            <a:ext cx="672206" cy="309317"/>
            <a:chOff x="3782988" y="1672425"/>
            <a:chExt cx="672206" cy="309317"/>
          </a:xfrm>
        </p:grpSpPr>
        <p:sp>
          <p:nvSpPr>
            <p:cNvPr id="12" name="Right Arrow 1" descr="&quot; &quot;">
              <a:extLst>
                <a:ext uri="{FF2B5EF4-FFF2-40B4-BE49-F238E27FC236}">
                  <a16:creationId xmlns:a16="http://schemas.microsoft.com/office/drawing/2014/main" id="{78375FE7-DB1C-E944-85D7-C0D27FB65F51}"/>
                </a:ext>
              </a:extLst>
            </p:cNvPr>
            <p:cNvSpPr/>
            <p:nvPr/>
          </p:nvSpPr>
          <p:spPr>
            <a:xfrm>
              <a:off x="3782988" y="1672425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" descr="&quot; &quot;">
              <a:extLst>
                <a:ext uri="{FF2B5EF4-FFF2-40B4-BE49-F238E27FC236}">
                  <a16:creationId xmlns:a16="http://schemas.microsoft.com/office/drawing/2014/main" id="{E374D2A4-8AF2-4EF3-9230-FEA6CAF5C5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6826" y="1801632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574301" y="147218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Box 2" descr="&quot; &quot;">
            <a:extLst>
              <a:ext uri="{FF2B5EF4-FFF2-40B4-BE49-F238E27FC236}">
                <a16:creationId xmlns:a16="http://schemas.microsoft.com/office/drawing/2014/main" id="{4B4CD2B3-0C35-4CA5-9C22-D20E1D1848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47" y="2386584"/>
            <a:ext cx="9454896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&quot; &quot;">
            <a:extLst>
              <a:ext uri="{FF2B5EF4-FFF2-40B4-BE49-F238E27FC236}">
                <a16:creationId xmlns:a16="http://schemas.microsoft.com/office/drawing/2014/main" id="{251983AE-FDD8-D54B-895D-78E3810E9A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16215"/>
          <a:stretch/>
        </p:blipFill>
        <p:spPr>
          <a:xfrm>
            <a:off x="1410302" y="2421393"/>
            <a:ext cx="848701" cy="66842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14"/>
          </p:nvPr>
        </p:nvSpPr>
        <p:spPr>
          <a:xfrm>
            <a:off x="2286000" y="25146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5" name="Group 2" descr="&quot; &quot;"/>
          <p:cNvGrpSpPr/>
          <p:nvPr/>
        </p:nvGrpSpPr>
        <p:grpSpPr>
          <a:xfrm>
            <a:off x="3781816" y="2580898"/>
            <a:ext cx="668737" cy="309317"/>
            <a:chOff x="3781816" y="2580898"/>
            <a:chExt cx="668737" cy="309317"/>
          </a:xfrm>
        </p:grpSpPr>
        <p:sp>
          <p:nvSpPr>
            <p:cNvPr id="18" name="Right Arrow 2" descr="&quot; &quot;">
              <a:extLst>
                <a:ext uri="{FF2B5EF4-FFF2-40B4-BE49-F238E27FC236}">
                  <a16:creationId xmlns:a16="http://schemas.microsoft.com/office/drawing/2014/main" id="{FB22A8FF-B6D6-EF48-957E-1C6C265C0E6A}"/>
                </a:ext>
              </a:extLst>
            </p:cNvPr>
            <p:cNvSpPr/>
            <p:nvPr/>
          </p:nvSpPr>
          <p:spPr>
            <a:xfrm>
              <a:off x="3781816" y="2580898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2" descr="&quot; &quot;">
              <a:extLst>
                <a:ext uri="{FF2B5EF4-FFF2-40B4-BE49-F238E27FC236}">
                  <a16:creationId xmlns:a16="http://schemas.microsoft.com/office/drawing/2014/main" id="{06DDA596-35B1-4B19-8917-80773EB6E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4760" y="2730619"/>
              <a:ext cx="65579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4301" y="238658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Box 3" descr="&quot; &quot;">
            <a:extLst>
              <a:ext uri="{FF2B5EF4-FFF2-40B4-BE49-F238E27FC236}">
                <a16:creationId xmlns:a16="http://schemas.microsoft.com/office/drawing/2014/main" id="{60B3EAF8-E8EC-4858-8A8B-E56502F720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49" y="3300984"/>
            <a:ext cx="9451426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3" descr="&quot; &quot;">
            <a:extLst>
              <a:ext uri="{FF2B5EF4-FFF2-40B4-BE49-F238E27FC236}">
                <a16:creationId xmlns:a16="http://schemas.microsoft.com/office/drawing/2014/main" id="{0C1C26A6-6D39-AA4C-91F2-A6B15313B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7"/>
          <a:stretch/>
        </p:blipFill>
        <p:spPr>
          <a:xfrm>
            <a:off x="1373852" y="3224268"/>
            <a:ext cx="948727" cy="717739"/>
          </a:xfrm>
          <a:prstGeom prst="rect">
            <a:avLst/>
          </a:prstGeom>
        </p:spPr>
      </p:pic>
      <p:sp>
        <p:nvSpPr>
          <p:cNvPr id="22" name="Content Placeholder 3"/>
          <p:cNvSpPr>
            <a:spLocks noGrp="1"/>
          </p:cNvSpPr>
          <p:nvPr>
            <p:ph sz="quarter" idx="15"/>
          </p:nvPr>
        </p:nvSpPr>
        <p:spPr>
          <a:xfrm>
            <a:off x="2286000" y="34290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0" name="Group 3" descr="&quot; &quot;"/>
          <p:cNvGrpSpPr/>
          <p:nvPr/>
        </p:nvGrpSpPr>
        <p:grpSpPr>
          <a:xfrm>
            <a:off x="3782988" y="3481001"/>
            <a:ext cx="672206" cy="309317"/>
            <a:chOff x="3782988" y="3481001"/>
            <a:chExt cx="672206" cy="309317"/>
          </a:xfrm>
        </p:grpSpPr>
        <p:sp>
          <p:nvSpPr>
            <p:cNvPr id="24" name="Right Arrow 3" descr="&quot; &quot;">
              <a:extLst>
                <a:ext uri="{FF2B5EF4-FFF2-40B4-BE49-F238E27FC236}">
                  <a16:creationId xmlns:a16="http://schemas.microsoft.com/office/drawing/2014/main" id="{1913B0D4-773F-E345-9779-302C302A9DB4}"/>
                </a:ext>
              </a:extLst>
            </p:cNvPr>
            <p:cNvSpPr/>
            <p:nvPr/>
          </p:nvSpPr>
          <p:spPr>
            <a:xfrm>
              <a:off x="3782988" y="3481001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3" descr="&quot; &quot;">
              <a:extLst>
                <a:ext uri="{FF2B5EF4-FFF2-40B4-BE49-F238E27FC236}">
                  <a16:creationId xmlns:a16="http://schemas.microsoft.com/office/drawing/2014/main" id="{E0C063F0-B581-43F0-B7A2-53C3ECA977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6826" y="3619035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574301" y="329882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Box 4" descr="&quot; &quot;">
            <a:extLst>
              <a:ext uri="{FF2B5EF4-FFF2-40B4-BE49-F238E27FC236}">
                <a16:creationId xmlns:a16="http://schemas.microsoft.com/office/drawing/2014/main" id="{85EF0527-BE10-49F7-A277-F3642E27F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47" y="4215384"/>
            <a:ext cx="9454896" cy="68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4" descr="&quot; &quot;">
            <a:extLst>
              <a:ext uri="{FF2B5EF4-FFF2-40B4-BE49-F238E27FC236}">
                <a16:creationId xmlns:a16="http://schemas.microsoft.com/office/drawing/2014/main" id="{C09885F3-74CC-4C4E-9968-3750ABA841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1459821" y="4218554"/>
            <a:ext cx="779503" cy="658246"/>
          </a:xfrm>
          <a:prstGeom prst="rect">
            <a:avLst/>
          </a:prstGeom>
        </p:spPr>
      </p:pic>
      <p:sp>
        <p:nvSpPr>
          <p:cNvPr id="28" name="Content Placeholder 4"/>
          <p:cNvSpPr>
            <a:spLocks noGrp="1"/>
          </p:cNvSpPr>
          <p:nvPr>
            <p:ph sz="quarter" idx="16"/>
          </p:nvPr>
        </p:nvSpPr>
        <p:spPr>
          <a:xfrm>
            <a:off x="2286000" y="43434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1" name="Group 4" descr="&quot; &quot;"/>
          <p:cNvGrpSpPr/>
          <p:nvPr/>
        </p:nvGrpSpPr>
        <p:grpSpPr>
          <a:xfrm>
            <a:off x="3780692" y="4398460"/>
            <a:ext cx="674502" cy="309317"/>
            <a:chOff x="3780692" y="4398460"/>
            <a:chExt cx="674502" cy="309317"/>
          </a:xfrm>
        </p:grpSpPr>
        <p:sp>
          <p:nvSpPr>
            <p:cNvPr id="30" name="Right Arrow 4" descr="&quot; &quot;">
              <a:extLst>
                <a:ext uri="{FF2B5EF4-FFF2-40B4-BE49-F238E27FC236}">
                  <a16:creationId xmlns:a16="http://schemas.microsoft.com/office/drawing/2014/main" id="{CB4042CC-3526-E345-A0B0-EC60879BC64D}"/>
                </a:ext>
              </a:extLst>
            </p:cNvPr>
            <p:cNvSpPr/>
            <p:nvPr/>
          </p:nvSpPr>
          <p:spPr>
            <a:xfrm>
              <a:off x="3780692" y="4398460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4" descr="&quot; &quot;">
              <a:extLst>
                <a:ext uri="{FF2B5EF4-FFF2-40B4-BE49-F238E27FC236}">
                  <a16:creationId xmlns:a16="http://schemas.microsoft.com/office/drawing/2014/main" id="{8CF7B626-BFAE-4657-80B6-D8FBC78B5C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6826" y="4541806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4301" y="421538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Box 5" descr="&quot; &quot;">
            <a:extLst>
              <a:ext uri="{FF2B5EF4-FFF2-40B4-BE49-F238E27FC236}">
                <a16:creationId xmlns:a16="http://schemas.microsoft.com/office/drawing/2014/main" id="{43532CC2-D793-46EC-B5F4-56F124E6A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50" y="5129784"/>
            <a:ext cx="9451425" cy="6871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743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5" descr="&quot; &quot;">
            <a:extLst>
              <a:ext uri="{FF2B5EF4-FFF2-40B4-BE49-F238E27FC236}">
                <a16:creationId xmlns:a16="http://schemas.microsoft.com/office/drawing/2014/main" id="{42EEB4FA-EC18-374F-8CE6-BB5F8A87DB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>
          <a:xfrm>
            <a:off x="1469629" y="5149334"/>
            <a:ext cx="727859" cy="618420"/>
          </a:xfrm>
          <a:prstGeom prst="rect">
            <a:avLst/>
          </a:prstGeom>
        </p:spPr>
      </p:pic>
      <p:sp>
        <p:nvSpPr>
          <p:cNvPr id="34" name="Content Placeholder 5"/>
          <p:cNvSpPr>
            <a:spLocks noGrp="1"/>
          </p:cNvSpPr>
          <p:nvPr>
            <p:ph sz="quarter" idx="17"/>
          </p:nvPr>
        </p:nvSpPr>
        <p:spPr>
          <a:xfrm>
            <a:off x="2286000" y="52578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2" name="Group 5"/>
          <p:cNvGrpSpPr/>
          <p:nvPr/>
        </p:nvGrpSpPr>
        <p:grpSpPr>
          <a:xfrm>
            <a:off x="3781860" y="5329483"/>
            <a:ext cx="674502" cy="309317"/>
            <a:chOff x="3781860" y="5329483"/>
            <a:chExt cx="674502" cy="309317"/>
          </a:xfrm>
        </p:grpSpPr>
        <p:sp>
          <p:nvSpPr>
            <p:cNvPr id="36" name="Right Arrow 5" descr="&quot; &quot;">
              <a:extLst>
                <a:ext uri="{FF2B5EF4-FFF2-40B4-BE49-F238E27FC236}">
                  <a16:creationId xmlns:a16="http://schemas.microsoft.com/office/drawing/2014/main" id="{8345FEEA-C542-9B4E-AEF3-3D5CEF9197FC}"/>
                </a:ext>
              </a:extLst>
            </p:cNvPr>
            <p:cNvSpPr/>
            <p:nvPr/>
          </p:nvSpPr>
          <p:spPr>
            <a:xfrm>
              <a:off x="3781860" y="5329483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5" descr="&quot; &quot;">
              <a:extLst>
                <a:ext uri="{FF2B5EF4-FFF2-40B4-BE49-F238E27FC236}">
                  <a16:creationId xmlns:a16="http://schemas.microsoft.com/office/drawing/2014/main" id="{F06050F9-7E34-4E90-85F1-ADA3F727F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7994" y="5463258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74301" y="512978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6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9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Wid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838200" y="1115568"/>
            <a:ext cx="10515600" cy="68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397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8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10515600" cy="32552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838200" y="4700016"/>
            <a:ext cx="1051560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9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On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2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172200" y="1444752"/>
            <a:ext cx="5184648" cy="5486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133600"/>
            <a:ext cx="5181600" cy="3662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3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On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2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172200" y="1444752"/>
            <a:ext cx="5184648" cy="5486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133600"/>
            <a:ext cx="5181600" cy="3662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7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itled Content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726948" y="1252537"/>
            <a:ext cx="4572000" cy="45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a"/>
          <p:cNvSpPr>
            <a:spLocks noGrp="1"/>
          </p:cNvSpPr>
          <p:nvPr>
            <p:ph sz="quarter" idx="17"/>
          </p:nvPr>
        </p:nvSpPr>
        <p:spPr>
          <a:xfrm>
            <a:off x="841248" y="1895474"/>
            <a:ext cx="4343400" cy="4352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705600" y="1262428"/>
            <a:ext cx="4572000" cy="45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a"/>
          <p:cNvSpPr>
            <a:spLocks noGrp="1"/>
          </p:cNvSpPr>
          <p:nvPr>
            <p:ph sz="half" idx="2"/>
          </p:nvPr>
        </p:nvSpPr>
        <p:spPr>
          <a:xfrm>
            <a:off x="7616952" y="1895854"/>
            <a:ext cx="3660648" cy="3951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b.1" descr="&quot; &quot;"/>
          <p:cNvSpPr>
            <a:spLocks noGrp="1"/>
          </p:cNvSpPr>
          <p:nvPr>
            <p:ph type="pic" sz="quarter" idx="14"/>
          </p:nvPr>
        </p:nvSpPr>
        <p:spPr>
          <a:xfrm>
            <a:off x="6705600" y="2157984"/>
            <a:ext cx="685800" cy="68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4b.2" descr="&quot; &quot;"/>
          <p:cNvSpPr>
            <a:spLocks noGrp="1"/>
          </p:cNvSpPr>
          <p:nvPr>
            <p:ph type="pic" sz="quarter" idx="15"/>
          </p:nvPr>
        </p:nvSpPr>
        <p:spPr>
          <a:xfrm>
            <a:off x="6705600" y="3364992"/>
            <a:ext cx="685800" cy="68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4b.3" descr="&quot; &quot;"/>
          <p:cNvSpPr>
            <a:spLocks noGrp="1"/>
          </p:cNvSpPr>
          <p:nvPr>
            <p:ph type="pic" sz="quarter" idx="16"/>
          </p:nvPr>
        </p:nvSpPr>
        <p:spPr>
          <a:xfrm>
            <a:off x="6720254" y="4572000"/>
            <a:ext cx="685800" cy="68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6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27462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41248" y="4350748"/>
            <a:ext cx="5184648" cy="21396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6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179576"/>
            <a:ext cx="10515600" cy="1828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228600" y="3118103"/>
            <a:ext cx="11704320" cy="259689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59352" y="5212080"/>
            <a:ext cx="4645152" cy="101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432816" y="1444752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4331208" y="1444752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229600" y="1444752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8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8288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15"/>
          </p:nvPr>
        </p:nvSpPr>
        <p:spPr>
          <a:xfrm>
            <a:off x="2057400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096512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half" idx="16"/>
          </p:nvPr>
        </p:nvSpPr>
        <p:spPr>
          <a:xfrm>
            <a:off x="6135624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8174736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/>
          </p:nvPr>
        </p:nvSpPr>
        <p:spPr>
          <a:xfrm>
            <a:off x="10213848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9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3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line Three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841248" y="1066800"/>
            <a:ext cx="10515600" cy="45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32816" y="1524000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331208" y="1524000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229600" y="1524000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2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Blue Source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41248" y="1371600"/>
            <a:ext cx="7607808" cy="4443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8796528" y="1371600"/>
            <a:ext cx="3026664" cy="4443984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1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Banner 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838200" y="1133856"/>
            <a:ext cx="1033272" cy="10332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1981200" y="1115568"/>
            <a:ext cx="9375648" cy="10698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334768"/>
            <a:ext cx="4392168" cy="39136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5376672" y="2334769"/>
            <a:ext cx="6812280" cy="3037060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376863" y="5521182"/>
            <a:ext cx="4986337" cy="7272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8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652016" y="1307592"/>
            <a:ext cx="4901184" cy="31272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7434072" y="1344168"/>
            <a:ext cx="4343400" cy="4306824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41248" y="4486656"/>
            <a:ext cx="6501384" cy="923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841248" y="5715000"/>
            <a:ext cx="9528048" cy="640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5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lue Three Cap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841248" y="1298448"/>
            <a:ext cx="5705856" cy="10698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841248" y="2438400"/>
            <a:ext cx="5705856" cy="2667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200" y="5105400"/>
            <a:ext cx="5708650" cy="4540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574536" y="1115568"/>
            <a:ext cx="5513832" cy="4464068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841248" y="5715000"/>
            <a:ext cx="9528048" cy="640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36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Three Picture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609599" y="1133856"/>
            <a:ext cx="84996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518136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Picture Placeholder 3b.1" descr="&quot; &quot;"/>
          <p:cNvSpPr>
            <a:spLocks noGrp="1" noChangeAspect="1"/>
          </p:cNvSpPr>
          <p:nvPr>
            <p:ph type="pic" sz="quarter" idx="18"/>
          </p:nvPr>
        </p:nvSpPr>
        <p:spPr>
          <a:xfrm>
            <a:off x="4294162" y="1133856"/>
            <a:ext cx="849966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5210908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7981540" y="1133856"/>
            <a:ext cx="849966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8891954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8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Two Pictur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1606063" y="1133856"/>
            <a:ext cx="84996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2514600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Picture Placeholder 3b.1" descr="&quot; &quot;"/>
          <p:cNvSpPr>
            <a:spLocks noGrp="1" noChangeAspect="1"/>
          </p:cNvSpPr>
          <p:nvPr>
            <p:ph type="pic" sz="quarter" idx="18"/>
          </p:nvPr>
        </p:nvSpPr>
        <p:spPr>
          <a:xfrm>
            <a:off x="7008054" y="1133856"/>
            <a:ext cx="849966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7924800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10515600" cy="2743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841248" y="5102352"/>
            <a:ext cx="9528048" cy="10972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3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Two Picture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609599" y="1133856"/>
            <a:ext cx="84996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752600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4753708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7748954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10744200" y="1133856"/>
            <a:ext cx="849966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5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Two Picture Sev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1225296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381000" y="1133856"/>
            <a:ext cx="84996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464905" y="1115568"/>
            <a:ext cx="214884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3828661" y="1115568"/>
            <a:ext cx="214884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8519160" y="1114424"/>
            <a:ext cx="214884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10915261" y="1133856"/>
            <a:ext cx="849966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6172200" y="1115568"/>
            <a:ext cx="214884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2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2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4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2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0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2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4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42958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ner 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2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4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25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42958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5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95512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72200" y="2195512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rgbClr val="0F4D7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lnSpc>
                <a:spcPct val="100000"/>
              </a:lnSpc>
              <a:spcBef>
                <a:spcPts val="380"/>
              </a:spcBef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9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4752"/>
            <a:ext cx="10515600" cy="43513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2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0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image" Target="../media/image2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47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" descr="Logo:  Department of Health &amp; Human Services. USA.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4" descr="&quot; &quot;"/>
          <p:cNvCxnSpPr/>
          <p:nvPr/>
        </p:nvCxnSpPr>
        <p:spPr>
          <a:xfrm flipV="1">
            <a:off x="838200" y="6355805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3" y="5991296"/>
            <a:ext cx="1360965" cy="3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 descr="&quot; &quot;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272016" y="6490444"/>
            <a:ext cx="274320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4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rgbClr val="0F4D7B"/>
          </a:solidFill>
          <a:latin typeface="+mn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528"/>
        </a:spcBef>
        <a:buClr>
          <a:srgbClr val="0F4D7B"/>
        </a:buClr>
        <a:buSzPct val="125000"/>
        <a:buFont typeface="Arial" panose="020B0604020202020204" pitchFamily="34" charset="0"/>
        <a:buChar char="•"/>
        <a:defRPr sz="2200" kern="1200">
          <a:solidFill>
            <a:srgbClr val="0F4D7B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480"/>
        </a:spcBef>
        <a:buClr>
          <a:srgbClr val="0F4D7B"/>
        </a:buClr>
        <a:buFont typeface="Wingdings" panose="05000000000000000000" pitchFamily="2" charset="2"/>
        <a:buChar char="§"/>
        <a:defRPr sz="2000" kern="1200">
          <a:solidFill>
            <a:srgbClr val="0F4D7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32"/>
        </a:spcBef>
        <a:buClr>
          <a:srgbClr val="0F4D7B"/>
        </a:buClr>
        <a:buFont typeface="Wingdings" panose="05000000000000000000" pitchFamily="2" charset="2"/>
        <a:buChar char="ü"/>
        <a:defRPr sz="1800" kern="1200">
          <a:solidFill>
            <a:srgbClr val="0F4D7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Clr>
          <a:srgbClr val="0F4D7B"/>
        </a:buClr>
        <a:buSzPct val="100000"/>
        <a:buFont typeface="Courier New" panose="02070309020205020404" pitchFamily="49" charset="0"/>
        <a:buChar char="o"/>
        <a:defRPr sz="1600" kern="1200">
          <a:solidFill>
            <a:srgbClr val="0F4D7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80"/>
        </a:spcBef>
        <a:buClr>
          <a:srgbClr val="0F4D7B"/>
        </a:buClr>
        <a:buFont typeface="Wingdings" panose="05000000000000000000" pitchFamily="2" charset="2"/>
        <a:buChar char="Ø"/>
        <a:defRPr sz="1400" kern="1200">
          <a:solidFill>
            <a:srgbClr val="0F4D7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: HRSA. Health Resources &amp; Services Administration.&#10;&#10;Vision: Healthy Communities, Healthy People">
            <a:extLst>
              <a:ext uri="{FF2B5EF4-FFF2-40B4-BE49-F238E27FC236}">
                <a16:creationId xmlns:a16="http://schemas.microsoft.com/office/drawing/2014/main" id="{59B87ACB-63D1-7145-B55B-0A5815BD1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172200"/>
            <a:ext cx="2514600" cy="533399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</a:rPr>
              <a:t>R</a:t>
            </a:r>
            <a:r>
              <a:rPr lang="en-US" sz="1800" b="0" dirty="0" smtClean="0">
                <a:solidFill>
                  <a:schemeClr val="tx1"/>
                </a:solidFill>
              </a:rPr>
              <a:t>eleased March 2022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599"/>
            <a:ext cx="10896600" cy="2229729"/>
          </a:xfrm>
        </p:spPr>
        <p:txBody>
          <a:bodyPr>
            <a:normAutofit/>
          </a:bodyPr>
          <a:lstStyle/>
          <a:p>
            <a:r>
              <a:rPr lang="en-US" sz="4400" dirty="0"/>
              <a:t>Clients Aged 50 Years and Older Served by the </a:t>
            </a:r>
            <a:r>
              <a:rPr lang="en-US" sz="4400" dirty="0" smtClean="0"/>
              <a:t>Ryan White HIV/AIDS Program, 2020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a typeface="Calibri"/>
                <a:cs typeface="Calibri"/>
              </a:rPr>
              <a:t>Clients Aged 50 Years and Older Served by the Ryan White HIV/AIDS Program, by Gender and Housing Status, 2020—United States and 3 </a:t>
            </a:r>
            <a:r>
              <a:rPr lang="en-US" sz="2400" dirty="0" err="1" smtClean="0"/>
              <a:t>Territories</a:t>
            </a:r>
            <a:r>
              <a:rPr lang="en-US" sz="2400" baseline="30000" dirty="0" err="1" smtClean="0"/>
              <a:t>a</a:t>
            </a:r>
            <a:endParaRPr lang="en-US" sz="2400" dirty="0"/>
          </a:p>
        </p:txBody>
      </p:sp>
      <p:pic>
        <p:nvPicPr>
          <p:cNvPr id="3" name="Picture 2" descr="A slightly higher proportion of older female RWHAP clients had stable housing in 2020, compared with older male and transgender clients. Among female RWHAP clients aged 50 years and older, 5.1% had temporary housing and 2.7% had unstable housing. Among male clients aged 50 years and older, 5.5% had temporary housing and 3.9% had unstable housing. Among transgender clients aged 50 years and older, 7.1% had temporary housing and 6.7% had unstable housing.&#10; &#10;Due to rounding, percentages may not sum to 100%.&#10;&#10;The three territories include Guam, Puerto Rico, and the U.S. Virgin Islands. " title="Clients Aged 50 Years and Older Served by the Ryan White HIV/AIDS Program, by Gender and Housing Status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486" y="931418"/>
            <a:ext cx="12692972" cy="5492972"/>
          </a:xfrm>
          <a:prstGeom prst="rect">
            <a:avLst/>
          </a:prstGeom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902694" y="6110938"/>
            <a:ext cx="80633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+mn-lt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+mn-lt"/>
              </a:rPr>
              <a:t>Guam, Puerto Rico, and the U.S. Virgin Islands.</a:t>
            </a:r>
            <a:endParaRPr lang="en-US" altLang="en-US" sz="9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8681"/>
            <a:ext cx="11506200" cy="1066800"/>
          </a:xfrm>
        </p:spPr>
        <p:txBody>
          <a:bodyPr>
            <a:noAutofit/>
          </a:bodyPr>
          <a:lstStyle/>
          <a:p>
            <a:r>
              <a:rPr lang="en-US" sz="2800" dirty="0">
                <a:ea typeface="Calibri"/>
                <a:cs typeface="Calibri"/>
              </a:rPr>
              <a:t>Clients Aged 50 Years and Older Served by the Ryan White HIV/AIDS Program, by Federal Poverty Level, 2020—United States and 3 </a:t>
            </a:r>
            <a:r>
              <a:rPr lang="en-US" sz="2800" dirty="0" err="1" smtClean="0">
                <a:ea typeface="Calibri"/>
                <a:cs typeface="Calibri"/>
              </a:rPr>
              <a:t>Territories</a:t>
            </a:r>
            <a:r>
              <a:rPr lang="en-US" sz="2800" baseline="30000" dirty="0" err="1" smtClean="0"/>
              <a:t>a</a:t>
            </a:r>
            <a:endParaRPr lang="en-US" sz="2800" dirty="0"/>
          </a:p>
        </p:txBody>
      </p:sp>
      <p:pic>
        <p:nvPicPr>
          <p:cNvPr id="3" name="Picture 2" descr="In 2020, 59.2% of the 246,536 clients aged 50 years and older with age information were living at or below 100% of the federal poverty level (FPL).&#10; &#10;The three territories include Guam, Puerto Rico, and the U.S. Virgin Islands. " title="Clients Aged 50 Years and Older Served by the Ryan White HIV/AIDS Program, by Federal Poverty Level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2" y="1252539"/>
            <a:ext cx="10510415" cy="4352921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38200" y="5991503"/>
            <a:ext cx="8063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900" dirty="0">
                <a:solidFill>
                  <a:prstClr val="black"/>
                </a:solidFill>
                <a:latin typeface="+mn-lt"/>
              </a:rPr>
              <a:t>FPL: federal poverty level</a:t>
            </a:r>
            <a:r>
              <a:rPr lang="en-US" alt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+mn-lt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+mn-lt"/>
              </a:rPr>
              <a:t>Guam, Puerto Rico, and the U.S. Virgin Islands.</a:t>
            </a:r>
            <a:endParaRPr lang="en-US" altLang="en-US" sz="9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972800" cy="1066800"/>
          </a:xfrm>
        </p:spPr>
        <p:txBody>
          <a:bodyPr>
            <a:noAutofit/>
          </a:bodyPr>
          <a:lstStyle/>
          <a:p>
            <a:r>
              <a:rPr lang="en-US" sz="2400" dirty="0">
                <a:ea typeface="Calibri"/>
                <a:cs typeface="Calibri"/>
              </a:rPr>
              <a:t>Clients Aged 50 Years and Older Served by the Ryan White HIV/AIDS Program, by Gender and Federal Poverty Level, 2020—United States and 3 </a:t>
            </a:r>
            <a:r>
              <a:rPr lang="en-US" sz="2400" dirty="0" err="1" smtClean="0">
                <a:ea typeface="Calibri"/>
                <a:cs typeface="Calibri"/>
              </a:rPr>
              <a:t>Territories</a:t>
            </a:r>
            <a:r>
              <a:rPr lang="en-US" sz="2400" baseline="30000" dirty="0" err="1" smtClean="0"/>
              <a:t>a</a:t>
            </a:r>
            <a:endParaRPr lang="en-US" sz="2400" dirty="0"/>
          </a:p>
        </p:txBody>
      </p:sp>
      <p:pic>
        <p:nvPicPr>
          <p:cNvPr id="2" name="Picture 1" descr="Older female and transgender clients had lower incomes than older male clients. Among the 69,252 female clients aged 50 years and older with poverty level information in 2020, 69.6% were living at or below 100% of the federal poverty level (FPL). Among the 2,640 transgender clients aged 50 years and older with poverty level information, 75.1% were living at or below 100% FPL. These percentages are compared to 54.8% of older males living at or below 100% FPL.&#10; &#10;The three territories include Guam, Puerto Rico, and the U.S. Virgin Islands." title="Clients Aged 50 Years and Older Served by the Ryan White HIV/AIDS Program, by Gender and Federal Poverty Level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011" y="1035881"/>
            <a:ext cx="12254022" cy="5060119"/>
          </a:xfrm>
          <a:prstGeom prst="rect">
            <a:avLst/>
          </a:prstGeom>
        </p:spPr>
      </p:pic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914400" y="5986209"/>
            <a:ext cx="8063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900" dirty="0">
                <a:solidFill>
                  <a:prstClr val="black"/>
                </a:solidFill>
                <a:latin typeface="+mn-lt"/>
              </a:rPr>
              <a:t>FPL: federal poverty level</a:t>
            </a:r>
            <a:r>
              <a:rPr lang="en-US" alt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+mn-lt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+mn-lt"/>
              </a:rPr>
              <a:t>Guam, Puerto Rico, and the U.S. Virgin Islands.</a:t>
            </a:r>
            <a:endParaRPr lang="en-US" altLang="en-US" sz="9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248" y="1886712"/>
            <a:ext cx="10515600" cy="2386584"/>
          </a:xfrm>
        </p:spPr>
        <p:txBody>
          <a:bodyPr>
            <a:normAutofit/>
          </a:bodyPr>
          <a:lstStyle/>
          <a:p>
            <a:r>
              <a:rPr lang="en-US" dirty="0" smtClean="0"/>
              <a:t>Viral Suppression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1248" y="4364736"/>
            <a:ext cx="10515600" cy="165506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Older Adults, Aged 50 Years and Older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"/>
            <a:ext cx="11353800" cy="1066800"/>
          </a:xfrm>
        </p:spPr>
        <p:txBody>
          <a:bodyPr>
            <a:noAutofit/>
          </a:bodyPr>
          <a:lstStyle/>
          <a:p>
            <a:r>
              <a:rPr lang="en-US" sz="2400" dirty="0">
                <a:ea typeface="Calibri"/>
                <a:cs typeface="Calibri"/>
              </a:rPr>
              <a:t>Older Adults Aged 50 Years and Older - Viral Suppression </a:t>
            </a:r>
            <a:r>
              <a:rPr lang="en-US" sz="2400" dirty="0"/>
              <a:t>among Key Populations Served by the Ryan White HIV/AIDS Program, 2010 and </a:t>
            </a:r>
            <a:r>
              <a:rPr lang="en-US" sz="2400" dirty="0" smtClean="0"/>
              <a:t>2020—United </a:t>
            </a:r>
            <a:r>
              <a:rPr lang="en-US" sz="2400" dirty="0"/>
              <a:t>States and 3 Territories</a:t>
            </a:r>
            <a:r>
              <a:rPr lang="en-US" sz="2400" baseline="30000" dirty="0"/>
              <a:t>a</a:t>
            </a:r>
            <a:endParaRPr lang="en-US" sz="2400" dirty="0"/>
          </a:p>
        </p:txBody>
      </p:sp>
      <p:pic>
        <p:nvPicPr>
          <p:cNvPr id="2" name="Picture 1" descr="This chart shows viral suppression among key populations of older adults served by the RWHAP. It shows a side-by-side comparison of viral suppression for each subpopulation in 2010 – indicated by a dark grey bar, and in 2020 – indicated by a light grey bar. For comparison, viral suppression for all RWHAP clients aged 50 years and older overall in 2010 was 77.6% indicated by the dark grey line, and was 92.9% in 2020 indicated by the light grey line. This upward trend in viral suppression occurred across all key populations.&#10; &#10;However, it is important to note that challenges remain in achieving viral suppression for certain populations. Most notably, in 2020, the client subpopulations with viral suppression lower than the overall percentage of 92.9% were people with unstable housing clients (81.0%); slightly lower were transgender clients (92.0%), Blacks/African Americans (91.1%), and clients with HIV attributed to injection drug use (90.3%).&#10; &#10;Viral suppression is defined as ≥1 outpatient/ambulatory health services visit  during the calendar year and ≥1 viral load reported, with the last viral load result &lt;200 copies/mL.&#10; &#10;The three territories include Guam, Puerto Rico, and the U.S. Virgin Islands." title="Older Adults Aged 50 Years and Older - Viral Suppression among Key Populations Served by the Ryan White HIV/AIDS Program, 2010 and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37" y="944664"/>
            <a:ext cx="10668925" cy="4968671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14400" y="5721772"/>
            <a:ext cx="8063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Hispanics/Latinos can be of any race.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9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Viral suppression: </a:t>
            </a: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lang="en-US" altLang="en-US" sz="9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mL.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248" y="1581912"/>
            <a:ext cx="10515600" cy="23865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Demographic Characteristics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1248" y="4059936"/>
            <a:ext cx="10515600" cy="16550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Older Adults, Aged 50 Years and Older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11277600" cy="1066800"/>
          </a:xfrm>
        </p:spPr>
        <p:txBody>
          <a:bodyPr>
            <a:noAutofit/>
          </a:bodyPr>
          <a:lstStyle/>
          <a:p>
            <a:r>
              <a:rPr lang="en-US" sz="3200" dirty="0"/>
              <a:t>Ryan White HIV/AIDS Program Clients, by Age Group, 2010 and </a:t>
            </a:r>
            <a:r>
              <a:rPr lang="en-US" sz="3200" dirty="0" smtClean="0"/>
              <a:t>2020—United </a:t>
            </a:r>
            <a:r>
              <a:rPr lang="en-US" sz="3200" dirty="0"/>
              <a:t>States and 3 Territories</a:t>
            </a:r>
            <a:r>
              <a:rPr lang="en-US" sz="3200" baseline="30000" dirty="0"/>
              <a:t>a</a:t>
            </a:r>
            <a:endParaRPr lang="en-US" sz="3200" baseline="30000" dirty="0">
              <a:cs typeface="Arial" panose="020B0604020202020204" pitchFamily="34" charset="0"/>
            </a:endParaRPr>
          </a:p>
        </p:txBody>
      </p:sp>
      <p:pic>
        <p:nvPicPr>
          <p:cNvPr id="3" name="Picture 2" descr="The age distribution is shifting among RWHAP clients. From 2010 through 2020, the percentage of clients aged 35–54 years decreased (combined, 59.7% of the RWHAP population was aged 35–54 in 2010, decreasing to 43.2% in 2020), while the percentage increased during this time for those aged 55 and older (combined, from 16.6% in 2010 to 34.6% in 2019). Clients aged 65 years and older accounted for 27.4% of clients aged 55 and older in 2020.&#10;&#10;The three territories include Guam, Puerto Rico, and the U.S. Virgin Islands. " title="Ryan White HIV/AIDS Program Clients, by Age Group, 2010 and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12" y="1078788"/>
            <a:ext cx="9876376" cy="4700423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62000" y="6093995"/>
            <a:ext cx="25841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11582400" cy="10668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Clients Served by the Ryan White HIV/AIDS Program, by Age Group, </a:t>
            </a:r>
            <a:r>
              <a:rPr lang="en-US" sz="3200" dirty="0" smtClean="0">
                <a:ea typeface="Calibri"/>
                <a:cs typeface="Calibri"/>
              </a:rPr>
              <a:t>2020—United </a:t>
            </a:r>
            <a:r>
              <a:rPr lang="en-US" sz="3200" dirty="0">
                <a:ea typeface="Calibri"/>
                <a:cs typeface="Calibri"/>
              </a:rPr>
              <a:t>States and 3 </a:t>
            </a:r>
            <a:r>
              <a:rPr lang="en-US" sz="3200" dirty="0" err="1" smtClean="0"/>
              <a:t>Territories</a:t>
            </a:r>
            <a:r>
              <a:rPr lang="en-US" sz="3200" baseline="30000" dirty="0" err="1" smtClean="0"/>
              <a:t>a</a:t>
            </a:r>
            <a:endParaRPr lang="en-US" sz="3200" dirty="0"/>
          </a:p>
        </p:txBody>
      </p:sp>
      <p:pic>
        <p:nvPicPr>
          <p:cNvPr id="5" name="Picture 4" descr="In 2020, 47.9% of the 561,514 clients served by the Ryan White HIV/AIDS Program with reported age information were aged 50 years and older.  Among this group, 13.3% were aged 50–54 years, 14.6% were aged 55–59 years, 10.5% were aged 60–64 years, and 9.5% were aged 65 years and older.&#10; &#10;The three territories include Guam, Puerto Rico, and the U.S. Virgin Islands. " title="Clients Served by the Ryan White HIV/AIDS Program, by Age Group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2" y="1255587"/>
            <a:ext cx="10510415" cy="4346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61699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900" baseline="30000" dirty="0">
                <a:solidFill>
                  <a:prstClr val="black"/>
                </a:solidFill>
              </a:rPr>
              <a:t>a </a:t>
            </a:r>
            <a:r>
              <a:rPr lang="en-US" sz="900" dirty="0">
                <a:solidFill>
                  <a:prstClr val="black"/>
                </a:solidFill>
              </a:rPr>
              <a:t>Guam, Puerto Rico, and the U.S. Virgin Islands.</a:t>
            </a:r>
          </a:p>
        </p:txBody>
      </p:sp>
    </p:spTree>
    <p:extLst>
      <p:ext uri="{BB962C8B-B14F-4D97-AF65-F5344CB8AC3E}">
        <p14:creationId xmlns:p14="http://schemas.microsoft.com/office/powerpoint/2010/main" val="7862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11658600" cy="1066800"/>
          </a:xfrm>
        </p:spPr>
        <p:txBody>
          <a:bodyPr>
            <a:noAutofit/>
          </a:bodyPr>
          <a:lstStyle/>
          <a:p>
            <a:r>
              <a:rPr lang="en-US" sz="2800" dirty="0"/>
              <a:t>Clients Aged 50 Years and Older Served by the Ryan White HIV/AIDS Program, by Gender, </a:t>
            </a:r>
            <a:r>
              <a:rPr lang="en-US" sz="2800" dirty="0" smtClean="0"/>
              <a:t>2020—United </a:t>
            </a:r>
            <a:r>
              <a:rPr lang="en-US" sz="2800" dirty="0"/>
              <a:t>States and 3 Territories</a:t>
            </a:r>
            <a:r>
              <a:rPr lang="en-US" sz="2800" baseline="30000" dirty="0"/>
              <a:t>a</a:t>
            </a:r>
            <a:endParaRPr lang="en-US" sz="2800" baseline="30000" dirty="0">
              <a:cs typeface="Arial" panose="020B0604020202020204" pitchFamily="34" charset="0"/>
            </a:endParaRPr>
          </a:p>
        </p:txBody>
      </p:sp>
      <p:pic>
        <p:nvPicPr>
          <p:cNvPr id="3" name="Picture 2" descr="In 2020, of the 268,877 RWHAP clients aged 50 years and older with a reported gender, 70.8% were male, 28.1% were female, and 1.1% were transgender.&#10; &#10;The three territories include Guam, Puerto Rico, and the U.S. Virgin Islands." title="Clients Aged 50 Years and Older Served by the Ryan White HIV/AIDS Program, by Gender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863" y="1142564"/>
            <a:ext cx="7596274" cy="502963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38200" y="6176240"/>
            <a:ext cx="25841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11658600" cy="1066800"/>
          </a:xfrm>
        </p:spPr>
        <p:txBody>
          <a:bodyPr>
            <a:noAutofit/>
          </a:bodyPr>
          <a:lstStyle/>
          <a:p>
            <a:r>
              <a:rPr lang="en-US" sz="2800" dirty="0">
                <a:ea typeface="Calibri"/>
                <a:cs typeface="Calibri"/>
              </a:rPr>
              <a:t>Clients Aged 50 Years and Older Served by the Ryan White HIV/AIDS Program, by Race/Ethnicity, </a:t>
            </a:r>
            <a:r>
              <a:rPr lang="en-US" sz="2800" dirty="0" smtClean="0">
                <a:ea typeface="Calibri"/>
                <a:cs typeface="Calibri"/>
              </a:rPr>
              <a:t>2020—United </a:t>
            </a:r>
            <a:r>
              <a:rPr lang="en-US" sz="2800" dirty="0">
                <a:ea typeface="Calibri"/>
                <a:cs typeface="Calibri"/>
              </a:rPr>
              <a:t>States and 3 </a:t>
            </a:r>
            <a:r>
              <a:rPr lang="en-US" sz="2800" dirty="0" err="1" smtClean="0"/>
              <a:t>Territories</a:t>
            </a:r>
            <a:r>
              <a:rPr lang="en-US" sz="2800" baseline="30000" dirty="0" err="1" smtClean="0"/>
              <a:t>a</a:t>
            </a:r>
            <a:endParaRPr lang="en-US" sz="2800" dirty="0"/>
          </a:p>
        </p:txBody>
      </p:sp>
      <p:pic>
        <p:nvPicPr>
          <p:cNvPr id="30" name="Picture 29" descr="In 2020, of the 266,124 adults aged 50 years and older with reported race/ethnicity information, 44.2% self-identified as Black/African American, 21.2% Hispanic/Latino, and Whites accounted for 32.0% of clients. Combined, American Indian/Alaska Native, Asian, Native Hawaiian/Pacific Islander, and clients of multiple races accounted for less than 3% of clients.&#10;&#10;Hispanics/Latinos can be of any race.&#10; &#10;The three territories include Guam, Puerto Rico, and the U.S. Virgin Islands. " title="Clients Aged 50 Years and Older Served by the Ryan White HIV/AIDS Program, by Race/Ethnicity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219200"/>
            <a:ext cx="10516511" cy="4834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9954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900" dirty="0">
                <a:solidFill>
                  <a:prstClr val="black"/>
                </a:solidFill>
              </a:rPr>
              <a:t>Hispanics/Latinos can be of any race.</a:t>
            </a:r>
            <a:endParaRPr lang="en-US" sz="900" baseline="30000" dirty="0">
              <a:solidFill>
                <a:prstClr val="black"/>
              </a:solidFill>
            </a:endParaRPr>
          </a:p>
          <a:p>
            <a:pPr defTabSz="457200"/>
            <a:r>
              <a:rPr lang="en-US" sz="900" baseline="30000" dirty="0">
                <a:solidFill>
                  <a:prstClr val="black"/>
                </a:solidFill>
              </a:rPr>
              <a:t>a </a:t>
            </a:r>
            <a:r>
              <a:rPr lang="en-US" sz="900" dirty="0">
                <a:solidFill>
                  <a:prstClr val="black"/>
                </a:solidFill>
              </a:rPr>
              <a:t>Guam, Puerto Rico, and the U.S. Virgin Islands.</a:t>
            </a:r>
          </a:p>
        </p:txBody>
      </p:sp>
    </p:spTree>
    <p:extLst>
      <p:ext uri="{BB962C8B-B14F-4D97-AF65-F5344CB8AC3E}">
        <p14:creationId xmlns:p14="http://schemas.microsoft.com/office/powerpoint/2010/main" val="1618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a typeface="Calibri"/>
                <a:cs typeface="Calibri"/>
              </a:rPr>
              <a:t>Clients Aged 50 Years and Older Served by the Ryan White HIV/AIDS Program, by Gender and Race/Ethnicity, 2020—United States and 3 </a:t>
            </a:r>
            <a:r>
              <a:rPr lang="en-US" sz="2400" dirty="0" err="1" smtClean="0"/>
              <a:t>Territories</a:t>
            </a:r>
            <a:r>
              <a:rPr lang="en-US" sz="2400" baseline="30000" dirty="0" err="1" smtClean="0"/>
              <a:t>a</a:t>
            </a:r>
            <a:endParaRPr lang="en-US" sz="2400" dirty="0"/>
          </a:p>
        </p:txBody>
      </p:sp>
      <p:pic>
        <p:nvPicPr>
          <p:cNvPr id="3" name="Picture 2" descr="In 2020, of clients aged 50 years and older, 61.7% of male clients, 83.6% of female clients, and 80.6% of transgender clients were racial/ethnic minorities. For reference, white clients appear in each pie chart in orange shading.&#10; &#10;Hispanics/Latinos can be of any race.&#10; &#10;Due to rounding, percentages may not add to 100%.&#10;&#10;The three territories include Guam, Puerto Rico, and the U.S. Virgin Islands." title="Clients Aged 50 Years and Older Served by the Ryan White HIV/AIDS Program, by Gender and Race/Ethnicity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3" y="1181852"/>
            <a:ext cx="11882134" cy="490770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97040" y="5886188"/>
            <a:ext cx="73884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n-US" altLang="en-US" sz="900" baseline="30000" dirty="0">
              <a:solidFill>
                <a:prstClr val="black"/>
              </a:solidFill>
            </a:endParaRPr>
          </a:p>
          <a:p>
            <a:pPr defTabSz="457200"/>
            <a:r>
              <a:rPr lang="en-US" sz="900" dirty="0">
                <a:solidFill>
                  <a:prstClr val="black"/>
                </a:solidFill>
              </a:rPr>
              <a:t>Hispanics/Latinos can be of any race. </a:t>
            </a:r>
          </a:p>
          <a:p>
            <a:pPr defTabSz="457200"/>
            <a:r>
              <a:rPr lang="en-US" sz="900" baseline="30000" dirty="0">
                <a:solidFill>
                  <a:prstClr val="black"/>
                </a:solidFill>
              </a:rPr>
              <a:t>a </a:t>
            </a:r>
            <a:r>
              <a:rPr lang="en-US" sz="900" dirty="0">
                <a:solidFill>
                  <a:prstClr val="black"/>
                </a:solidFill>
              </a:rPr>
              <a:t>Guam, Puerto Rico, and the U.S. Virgin Islands.</a:t>
            </a:r>
          </a:p>
        </p:txBody>
      </p:sp>
    </p:spTree>
    <p:extLst>
      <p:ext uri="{BB962C8B-B14F-4D97-AF65-F5344CB8AC3E}">
        <p14:creationId xmlns:p14="http://schemas.microsoft.com/office/powerpoint/2010/main" val="26531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a typeface="Calibri"/>
                <a:cs typeface="Calibri"/>
              </a:rPr>
              <a:t>Clients Aged 50 Years and Older</a:t>
            </a:r>
            <a:r>
              <a:rPr lang="en-US" sz="2400" dirty="0"/>
              <a:t> Served by the Ryan White HIV/AIDS Program, by Gender and Transmission Category, 2020—United States and 3 </a:t>
            </a:r>
            <a:r>
              <a:rPr lang="en-US" sz="2400" dirty="0" err="1"/>
              <a:t>Territories</a:t>
            </a:r>
            <a:r>
              <a:rPr lang="en-US" sz="2400" baseline="30000" dirty="0" err="1"/>
              <a:t>a</a:t>
            </a:r>
            <a:endParaRPr lang="en-US" sz="2400" dirty="0"/>
          </a:p>
        </p:txBody>
      </p:sp>
      <p:pic>
        <p:nvPicPr>
          <p:cNvPr id="3" name="Picture 2" descr="By gender and transmission category, among male clients aged 50 years and older, 57.6 % had HIV attributed to male-to-male sexual contact; 29.7% had HIV attributed to heterosexual contact; 8.5% to injection drug use, and 3.3% to male-to-male sexual contact and injection drug use. &#10;&#10;Among female clients aged 50 years and older, 87.7% had HIV attributed to heterosexual contact and 10.7% to injection drug use. &#10;&#10;Among transgender clients aged 50 years and older, 88.2% had HIV attributed to some form of sexual contact, 8.4% to sexual contact and injection drug use, and 2.7% to injection drug use. &#10; &#10;Heterosexual contact includes specific heterosexual contact with a person known to have, or to be at high risk for, HIV. &#10; &#10;Other includes hemophilia, blood transfusion, and unknown risk factor.&#10; &#10;Sexual contact includes any reported sexual transmission category for transgender clients.&#10;&#10;Due to rounding, percentages may not add to 100%.&#10; &#10;The three territories include Guam, Puerto Rico, and the U.S. Virgin Islands." title="Clients Aged 50 Years and Older Served by the Ryan White HIV/AIDS Program, by Gender and Transmission Category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4" y="1069643"/>
            <a:ext cx="10900593" cy="4718713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26149" y="5759502"/>
            <a:ext cx="668399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Heterosexual contact with a person know to have, or be at high risk for, </a:t>
            </a:r>
            <a:r>
              <a:rPr lang="en-US" sz="900" dirty="0" smtClean="0">
                <a:solidFill>
                  <a:prstClr val="black"/>
                </a:solidFill>
                <a:latin typeface="Calibri" panose="020F0502020204030204"/>
              </a:rPr>
              <a:t>HIV.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Includes hemophilia and blood transfusion.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Includes any reported sexual transmission category.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a typeface="Calibri"/>
                <a:cs typeface="Calibri"/>
              </a:rPr>
              <a:t>Clients Aged 50 Years and Older Served by the Ryan White HIV/AIDS Program, by Housing Status, 2020—United States and 3 </a:t>
            </a:r>
            <a:r>
              <a:rPr lang="en-US" sz="2800" dirty="0" err="1" smtClean="0"/>
              <a:t>Territories</a:t>
            </a:r>
            <a:r>
              <a:rPr lang="en-US" sz="2800" baseline="30000" dirty="0" err="1" smtClean="0"/>
              <a:t>a</a:t>
            </a:r>
            <a:endParaRPr lang="en-US" sz="2800" dirty="0"/>
          </a:p>
        </p:txBody>
      </p:sp>
      <p:pic>
        <p:nvPicPr>
          <p:cNvPr id="3" name="Picture 2" descr="In 2020, of the 248,569 clients aged 50 years and older with reported housing status, 5.4% had temporary housing and 3.6% had unstable housing.&#10; &#10;The three territories include Guam, Puerto Rico, and the U.S. Virgin Islands." title="Clients Aged 50 Years and Older Served by the Ryan White HIV/AIDS Program, by Housing Status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65" y="1255587"/>
            <a:ext cx="10589670" cy="43468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6014587"/>
            <a:ext cx="80633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endParaRPr lang="en-US" sz="900" baseline="30000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+mn-lt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+mn-lt"/>
              </a:rPr>
              <a:t>Guam, Puerto Rico, and the U.S. Virgin Islands.</a:t>
            </a:r>
            <a:endParaRPr lang="en-US" altLang="en-US" sz="9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itl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ontent&amp;quot;&quot;/&gt;&lt;property id=&quot;20307&quot; value=&quot;26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pdatedWideScreenTemplate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WideScreenTemplate" id="{5977EF38-9053-48B6-AB32-E7FEC058B217}" vid="{6459BBA1-2CE0-4E43-8EF7-74C291723E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B4D0CEFC6B84087C1D399CE94E8BF" ma:contentTypeVersion="11" ma:contentTypeDescription="Create a new document." ma:contentTypeScope="" ma:versionID="c44a252ce07b57677de6db11871d0434">
  <xsd:schema xmlns:xsd="http://www.w3.org/2001/XMLSchema" xmlns:xs="http://www.w3.org/2001/XMLSchema" xmlns:p="http://schemas.microsoft.com/office/2006/metadata/properties" xmlns:ns2="5439193d-6489-428d-a877-177eeb04ceb1" xmlns:ns3="68810ace-306f-4429-8e6f-eb01f6d4048b" xmlns:ns4="http://schemas.microsoft.com/sharepoint/v3/fields" xmlns:ns5="59930f83-829d-4f62-add2-bc193d753bf5" targetNamespace="http://schemas.microsoft.com/office/2006/metadata/properties" ma:root="true" ma:fieldsID="ddabeb128ba64bbb5f5ddff379170fab" ns2:_="" ns3:_="" ns4:_="" ns5:_="">
    <xsd:import namespace="5439193d-6489-428d-a877-177eeb04ceb1"/>
    <xsd:import namespace="68810ace-306f-4429-8e6f-eb01f6d4048b"/>
    <xsd:import namespace="http://schemas.microsoft.com/sharepoint/v3/fields"/>
    <xsd:import namespace="59930f83-829d-4f62-add2-bc193d753b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ow_x003f_" minOccurs="0"/>
                <xsd:element ref="ns3:Request_x0020_ID_x0020__x0023_" minOccurs="0"/>
                <xsd:element ref="ns4:_Status" minOccurs="0"/>
                <xsd:element ref="ns3:File_x0020_Source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9193d-6489-428d-a877-177eeb04ceb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10ace-306f-4429-8e6f-eb01f6d4048b" elementFormDefault="qualified">
    <xsd:import namespace="http://schemas.microsoft.com/office/2006/documentManagement/types"/>
    <xsd:import namespace="http://schemas.microsoft.com/office/infopath/2007/PartnerControls"/>
    <xsd:element name="Show_x003f_" ma:index="11" nillable="true" ma:displayName="Show?" ma:default="No" ma:format="Dropdown" ma:hidden="true" ma:internalName="Show_x003f_" ma:readOnly="false">
      <xsd:simpleType>
        <xsd:restriction base="dms:Choice">
          <xsd:enumeration value="Yes"/>
          <xsd:enumeration value="No"/>
        </xsd:restriction>
      </xsd:simpleType>
    </xsd:element>
    <xsd:element name="Request_x0020_ID_x0020__x0023_" ma:index="12" nillable="true" ma:displayName="Request ID #" ma:internalName="Request_x0020_ID_x0020__x0023_">
      <xsd:simpleType>
        <xsd:restriction base="dms:Number"/>
      </xsd:simpleType>
    </xsd:element>
    <xsd:element name="File_x0020_Source" ma:index="15" nillable="true" ma:displayName="File Source" ma:default="New" ma:internalName="File_x0020_Sourc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4" nillable="true" ma:displayName="Status" ma:default="Not Started" ma:format="Dropdown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Resources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30f83-829d-4f62-add2-bc193d753b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3ff120d-8bd5-4291-a148-70db8d7e9204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Request_x0020_ID_x0020__x0023_ xmlns="68810ace-306f-4429-8e6f-eb01f6d4048b">669</Request_x0020_ID_x0020__x0023_>
    <Show_x003f_ xmlns="68810ace-306f-4429-8e6f-eb01f6d4048b">No</Show_x003f_>
    <_dlc_DocId xmlns="5439193d-6489-428d-a877-177eeb04ceb1">HABDOC-2092423314-2871</_dlc_DocId>
    <_dlc_DocIdUrl xmlns="5439193d-6489-428d-a877-177eeb04ceb1">
      <Url>https://sharepoint.hrsa.gov/sites/hab/Communities/Communication/_layouts/15/DocIdRedir.aspx?ID=HABDOC-2092423314-2871</Url>
      <Description>HABDOC-2092423314-2871</Description>
    </_dlc_DocIdUrl>
    <File_x0020_Source xmlns="68810ace-306f-4429-8e6f-eb01f6d4048b">New</File_x0020_Sourc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0FE4453-922B-4D13-AF4B-D0BC3B191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9193d-6489-428d-a877-177eeb04ceb1"/>
    <ds:schemaRef ds:uri="68810ace-306f-4429-8e6f-eb01f6d4048b"/>
    <ds:schemaRef ds:uri="http://schemas.microsoft.com/sharepoint/v3/fields"/>
    <ds:schemaRef ds:uri="59930f83-829d-4f62-add2-bc193d753b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1527FE-557B-433B-800E-7F55A742495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42B4E55-C916-42EC-9E79-389FA6E8F88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B1A3A9-C72A-460F-9F37-32CC8640C97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439193d-6489-428d-a877-177eeb04ceb1"/>
    <ds:schemaRef ds:uri="68810ace-306f-4429-8e6f-eb01f6d4048b"/>
    <ds:schemaRef ds:uri="http://schemas.openxmlformats.org/package/2006/metadata/core-properties"/>
    <ds:schemaRef ds:uri="http://purl.org/dc/terms/"/>
    <ds:schemaRef ds:uri="59930f83-829d-4f62-add2-bc193d753bf5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B261498A-F9D7-48B0-8AD5-1FB09891E31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46544</TotalTime>
  <Words>1782</Words>
  <Application>Microsoft Office PowerPoint</Application>
  <PresentationFormat>Widescreen</PresentationFormat>
  <Paragraphs>112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Custom Design</vt:lpstr>
      <vt:lpstr>UpdatedWideScreenTemplate</vt:lpstr>
      <vt:lpstr>Clients Aged 50 Years and Older Served by the Ryan White HIV/AIDS Program, 2020 </vt:lpstr>
      <vt:lpstr>Demographic Characteristics</vt:lpstr>
      <vt:lpstr>Ryan White HIV/AIDS Program Clients, by Age Group, 2010 and 2020—United States and 3 Territoriesa</vt:lpstr>
      <vt:lpstr>Clients Served by the Ryan White HIV/AIDS Program, by Age Group, 2020—United States and 3 Territoriesa</vt:lpstr>
      <vt:lpstr>Clients Aged 50 Years and Older Served by the Ryan White HIV/AIDS Program, by Gender, 2020—United States and 3 Territoriesa</vt:lpstr>
      <vt:lpstr>Clients Aged 50 Years and Older Served by the Ryan White HIV/AIDS Program, by Race/Ethnicity, 2020—United States and 3 Territoriesa</vt:lpstr>
      <vt:lpstr>Clients Aged 50 Years and Older Served by the Ryan White HIV/AIDS Program, by Gender and Race/Ethnicity, 2020—United States and 3 Territoriesa</vt:lpstr>
      <vt:lpstr>Clients Aged 50 Years and Older Served by the Ryan White HIV/AIDS Program, by Gender and Transmission Category, 2020—United States and 3 Territoriesa</vt:lpstr>
      <vt:lpstr>Clients Aged 50 Years and Older Served by the Ryan White HIV/AIDS Program, by Housing Status, 2020—United States and 3 Territoriesa</vt:lpstr>
      <vt:lpstr>Clients Aged 50 Years and Older Served by the Ryan White HIV/AIDS Program, by Gender and Housing Status, 2020—United States and 3 Territoriesa</vt:lpstr>
      <vt:lpstr>Clients Aged 50 Years and Older Served by the Ryan White HIV/AIDS Program, by Federal Poverty Level, 2020—United States and 3 Territoriesa</vt:lpstr>
      <vt:lpstr>Clients Aged 50 Years and Older Served by the Ryan White HIV/AIDS Program, by Gender and Federal Poverty Level, 2020—United States and 3 Territoriesa</vt:lpstr>
      <vt:lpstr>Viral Suppression</vt:lpstr>
      <vt:lpstr>Older Adults Aged 50 Years and Older - Viral Suppression among Key Populations Served by the Ryan White HIV/AIDS Program, 2010 and 2020—United States and 3 Territoriesa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Older Adults_for clearance.pptx</dc:title>
  <dc:creator>Krissy McBoyle</dc:creator>
  <cp:lastModifiedBy>Ferachi, Harrison (HRSA)</cp:lastModifiedBy>
  <cp:revision>573</cp:revision>
  <cp:lastPrinted>2018-04-03T18:55:58Z</cp:lastPrinted>
  <dcterms:created xsi:type="dcterms:W3CDTF">2015-04-01T01:31:28Z</dcterms:created>
  <dcterms:modified xsi:type="dcterms:W3CDTF">2022-03-07T19:13:24Z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0x01010032AB4D0CEFC6B84087C1D399CE94E8BF</vt:lpwstr>
  </property>
  <property fmtid="{D5CDD505-2E9C-101B-9397-08002B2CF9AE}" pid="3" name="_dlc_DocIdItemGuid">
    <vt:lpwstr>93ac7d0c-b85d-4e94-b67b-48feee4096f1</vt:lpwstr>
  </property>
</Properties>
</file>