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 id="2147483744" r:id="rId6"/>
    <p:sldMasterId id="2147483756" r:id="rId7"/>
  </p:sldMasterIdLst>
  <p:notesMasterIdLst>
    <p:notesMasterId r:id="rId32"/>
  </p:notesMasterIdLst>
  <p:sldIdLst>
    <p:sldId id="322" r:id="rId8"/>
    <p:sldId id="263" r:id="rId9"/>
    <p:sldId id="330" r:id="rId10"/>
    <p:sldId id="331" r:id="rId11"/>
    <p:sldId id="332" r:id="rId12"/>
    <p:sldId id="333" r:id="rId13"/>
    <p:sldId id="334" r:id="rId14"/>
    <p:sldId id="335" r:id="rId15"/>
    <p:sldId id="336" r:id="rId16"/>
    <p:sldId id="337" r:id="rId17"/>
    <p:sldId id="338" r:id="rId18"/>
    <p:sldId id="339" r:id="rId19"/>
    <p:sldId id="340" r:id="rId20"/>
    <p:sldId id="346" r:id="rId21"/>
    <p:sldId id="341" r:id="rId22"/>
    <p:sldId id="342" r:id="rId23"/>
    <p:sldId id="315" r:id="rId24"/>
    <p:sldId id="343" r:id="rId25"/>
    <p:sldId id="344" r:id="rId26"/>
    <p:sldId id="316" r:id="rId27"/>
    <p:sldId id="347" r:id="rId28"/>
    <p:sldId id="348" r:id="rId29"/>
    <p:sldId id="328" r:id="rId30"/>
    <p:sldId id="34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43" name="Demetrios Psihopaidas" initials="DP [38]" lastIdx="1" clrIdx="43"/>
  <p:cmAuthor id="1" name="Meredith Brantley" initials="MB" lastIdx="6" clrIdx="1"/>
  <p:cmAuthor id="44" name="Demetrios Psihopaidas" initials="DP [39]" lastIdx="1" clrIdx="44"/>
  <p:cmAuthor id="2" name="Stacy Cohen" initials="SC" lastIdx="3" clrIdx="2"/>
  <p:cmAuthor id="45" name="Demetrios Psihopaidas" initials="DP [40]" lastIdx="1" clrIdx="45"/>
  <p:cmAuthor id="3" name="Antigone Dempsey" initials="AHD" lastIdx="2" clrIdx="3"/>
  <p:cmAuthor id="46" name="Cohen Gagne, Stacy (HRSA)" initials="CGS(" lastIdx="40" clrIdx="46">
    <p:extLst>
      <p:ext uri="{19B8F6BF-5375-455C-9EA6-DF929625EA0E}">
        <p15:presenceInfo xmlns:p15="http://schemas.microsoft.com/office/powerpoint/2012/main" userId="S-1-5-21-1575576018-681398725-1848903544-46261" providerId="AD"/>
      </p:ext>
    </p:extLst>
  </p:cmAuthor>
  <p:cmAuthor id="4" name="Carney, Jhetari (HRSA)" initials="CJ(" lastIdx="37" clrIdx="4"/>
  <p:cmAuthor id="47" name="Mandsager, Paul (HRSA)" initials="MP(" lastIdx="13" clrIdx="47">
    <p:extLst>
      <p:ext uri="{19B8F6BF-5375-455C-9EA6-DF929625EA0E}">
        <p15:presenceInfo xmlns:p15="http://schemas.microsoft.com/office/powerpoint/2012/main" userId="S-1-5-21-1575576018-681398725-1848903544-36217" providerId="AD"/>
      </p:ext>
    </p:extLst>
  </p:cmAuthor>
  <p:cmAuthor id="5" name="Geiger, Tanya (HRSA)" initials="GT(" lastIdx="19" clrIdx="5"/>
  <p:cmAuthor id="48" name="Chavis, Nicole (HRSA)" initials="CN(" lastIdx="4" clrIdx="48">
    <p:extLst>
      <p:ext uri="{19B8F6BF-5375-455C-9EA6-DF929625EA0E}">
        <p15:presenceInfo xmlns:p15="http://schemas.microsoft.com/office/powerpoint/2012/main" userId="S-1-5-21-1575576018-681398725-1848903544-64251" providerId="AD"/>
      </p:ext>
    </p:extLst>
  </p:cmAuthor>
  <p:cmAuthor id="6" name="Antigone Dempsey (HRSA)" initials="AHD" lastIdx="5" clrIdx="50">
    <p:extLst>
      <p:ext uri="{19B8F6BF-5375-455C-9EA6-DF929625EA0E}">
        <p15:presenceInfo xmlns:p15="http://schemas.microsoft.com/office/powerpoint/2012/main" userId="Antigone Dempsey (HRSA)" providerId="None"/>
      </p:ext>
    </p:extLst>
  </p:cmAuthor>
  <p:cmAuthor id="49" name="Mills, Robert (HRSA)" initials="MR(" lastIdx="3" clrIdx="49">
    <p:extLst>
      <p:ext uri="{19B8F6BF-5375-455C-9EA6-DF929625EA0E}">
        <p15:presenceInfo xmlns:p15="http://schemas.microsoft.com/office/powerpoint/2012/main" userId="S-1-5-21-1575576018-681398725-1848903544-12947" providerId="AD"/>
      </p:ext>
    </p:extLst>
  </p:cmAuthor>
  <p:cmAuthor id="7" name="Demetrios Psihopaidas" initials="DP [2]" lastIdx="1" clrIdx="7"/>
  <p:cmAuthor id="8" name="Demetrios Psihopaidas" initials="DP [3]" lastIdx="1" clrIdx="8"/>
  <p:cmAuthor id="9" name="Demetrios Psihopaidas" initials="DP [4]" lastIdx="1" clrIdx="9"/>
  <p:cmAuthor id="10" name="Demetrios Psihopaidas" initials="DP [5]" lastIdx="1" clrIdx="10"/>
  <p:cmAuthor id="11" name="Demetrios Psihopaidas" initials="DP [6]" lastIdx="1" clrIdx="11"/>
  <p:cmAuthor id="12" name="Demetrios Psihopaidas" initials="DP [7]" lastIdx="1" clrIdx="12"/>
  <p:cmAuthor id="13" name="Demetrios Psihopaidas" initials="DP [8]" lastIdx="1" clrIdx="13"/>
  <p:cmAuthor id="14" name="Demetrios Psihopaidas" initials="DP [9]" lastIdx="1" clrIdx="14"/>
  <p:cmAuthor id="15" name="Demetrios Psihopaidas" initials="DP [10]" lastIdx="1" clrIdx="15"/>
  <p:cmAuthor id="16" name="Demetrios Psihopaidas" initials="DP [11]" lastIdx="1" clrIdx="16"/>
  <p:cmAuthor id="17" name="Demetrios Psihopaidas" initials="DP [12]" lastIdx="1" clrIdx="17"/>
  <p:cmAuthor id="18" name="Demetrios Psihopaidas" initials="DP [13]" lastIdx="1" clrIdx="18"/>
  <p:cmAuthor id="19" name="Demetrios Psihopaidas" initials="DP [14]" lastIdx="1" clrIdx="19"/>
  <p:cmAuthor id="20" name="Demetrios Psihopaidas" initials="DP [15]" lastIdx="1" clrIdx="20"/>
  <p:cmAuthor id="21" name="Demetrios Psihopaidas" initials="DP [16]" lastIdx="1" clrIdx="21"/>
  <p:cmAuthor id="22" name="Demetrios Psihopaidas" initials="DP [17]" lastIdx="1" clrIdx="22"/>
  <p:cmAuthor id="23" name="Demetrios Psihopaidas" initials="DP [18]" lastIdx="1" clrIdx="23"/>
  <p:cmAuthor id="24" name="Demetrios Psihopaidas" initials="DP [19]" lastIdx="1" clrIdx="24"/>
  <p:cmAuthor id="25" name="Demetrios Psihopaidas" initials="DP [20]" lastIdx="1" clrIdx="25"/>
  <p:cmAuthor id="26" name="Demetrios Psihopaidas" initials="DP [21]" lastIdx="1" clrIdx="26"/>
  <p:cmAuthor id="27" name="Demetrios Psihopaidas" initials="DP [22]" lastIdx="1" clrIdx="27"/>
  <p:cmAuthor id="28" name="Demetrios Psihopaidas" initials="DP [23]" lastIdx="1" clrIdx="28"/>
  <p:cmAuthor id="29" name="Demetrios Psihopaidas" initials="DP [24]" lastIdx="1" clrIdx="29"/>
  <p:cmAuthor id="30" name="Demetrios Psihopaidas" initials="DP [25]" lastIdx="1" clrIdx="30"/>
  <p:cmAuthor id="31" name="Demetrios Psihopaidas" initials="DP [26]" lastIdx="1" clrIdx="31"/>
  <p:cmAuthor id="32" name="Demetrios Psihopaidas" initials="DP [27]" lastIdx="1" clrIdx="32"/>
  <p:cmAuthor id="33" name="Demetrios Psihopaidas" initials="DP [28]" lastIdx="1" clrIdx="33"/>
  <p:cmAuthor id="34" name="Demetrios Psihopaidas" initials="DP [29]" lastIdx="1" clrIdx="34"/>
  <p:cmAuthor id="35" name="Demetrios Psihopaidas" initials="DP [30]" lastIdx="1" clrIdx="35"/>
  <p:cmAuthor id="36" name="Demetrios Psihopaidas" initials="DP [31]" lastIdx="1" clrIdx="36"/>
  <p:cmAuthor id="37" name="Demetrios Psihopaidas" initials="DP [32]" lastIdx="1" clrIdx="37"/>
  <p:cmAuthor id="38" name="Demetrios Psihopaidas" initials="DP [33]" lastIdx="1" clrIdx="38"/>
  <p:cmAuthor id="39" name="Demetrios Psihopaidas" initials="DP [34]" lastIdx="1" clrIdx="39"/>
  <p:cmAuthor id="40" name="Demetrios Psihopaidas" initials="DP [35]" lastIdx="1" clrIdx="40"/>
  <p:cmAuthor id="41" name="Demetrios Psihopaidas" initials="DP [36]" lastIdx="1" clrIdx="41"/>
  <p:cmAuthor id="42" name="Demetrios Psihopaidas" initials="DP [37]" lastIdx="1" clrIdx="4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3D3"/>
    <a:srgbClr val="088743"/>
    <a:srgbClr val="8497B0"/>
    <a:srgbClr val="333F50"/>
    <a:srgbClr val="006600"/>
    <a:srgbClr val="FFDE17"/>
    <a:srgbClr val="ADD136"/>
    <a:srgbClr val="96649B"/>
    <a:srgbClr val="F18C22"/>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C3465-8BAC-42CC-BBAA-529AE2E9467A}" v="26" dt="2022-10-18T15:40:37.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2" autoAdjust="0"/>
    <p:restoredTop sz="86447" autoAdjust="0"/>
  </p:normalViewPr>
  <p:slideViewPr>
    <p:cSldViewPr>
      <p:cViewPr varScale="1">
        <p:scale>
          <a:sx n="58" d="100"/>
          <a:sy n="58" d="100"/>
        </p:scale>
        <p:origin x="236" y="36"/>
      </p:cViewPr>
      <p:guideLst>
        <p:guide orient="horz" pos="2160"/>
        <p:guide pos="3840"/>
      </p:guideLst>
    </p:cSldViewPr>
  </p:slideViewPr>
  <p:outlineViewPr>
    <p:cViewPr>
      <p:scale>
        <a:sx n="33" d="100"/>
        <a:sy n="33" d="100"/>
      </p:scale>
      <p:origin x="0" y="-1714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F1E5C-746F-475E-9E0B-EF88AA6826FE}" type="datetimeFigureOut">
              <a:rPr lang="en-US" smtClean="0"/>
              <a:t>10/18/2022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3FA07-C4C3-424D-BF0D-65AF3F3E1C00}" type="slidenum">
              <a:rPr lang="en-US" smtClean="0"/>
              <a:t>‹#›</a:t>
            </a:fld>
            <a:endParaRPr lang="en-US"/>
          </a:p>
        </p:txBody>
      </p:sp>
    </p:spTree>
    <p:extLst>
      <p:ext uri="{BB962C8B-B14F-4D97-AF65-F5344CB8AC3E}">
        <p14:creationId xmlns:p14="http://schemas.microsoft.com/office/powerpoint/2010/main" val="187893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dirty="0" err="1">
                <a:solidFill>
                  <a:schemeClr val="tx1"/>
                </a:solidFill>
                <a:effectLst/>
                <a:latin typeface="+mn-lt"/>
                <a:ea typeface="+mn-ea"/>
                <a:cs typeface="+mn-cs"/>
              </a:rPr>
              <a:t>HRSAgov</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a:solidFill>
                  <a:schemeClr val="tx1"/>
                </a:solidFill>
                <a:effectLst/>
                <a:latin typeface="+mn-lt"/>
                <a:ea typeface="+mn-ea"/>
                <a:cs typeface="+mn-cs"/>
                <a:hlinkClick r:id="rId3"/>
              </a:rPr>
              <a:t>www.HRSA.gov</a:t>
            </a:r>
            <a:r>
              <a:rPr lang="en-US" sz="1200" i="1" kern="1200" dirty="0">
                <a:solidFill>
                  <a:schemeClr val="tx1"/>
                </a:solidFill>
                <a:effectLst/>
                <a:latin typeface="+mn-lt"/>
                <a:ea typeface="+mn-ea"/>
                <a:cs typeface="+mn-cs"/>
              </a:rPr>
              <a:t> for more detailed information about all of our programs. </a:t>
            </a:r>
            <a:endParaRPr lang="en-US" sz="1200" kern="1200" dirty="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122095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131,227 women aged 13 years and older served by the RWHAP with income information, 69.7% were living at or below 100% of the federal poverty level (FPL). </a:t>
            </a:r>
          </a:p>
          <a:p>
            <a:endParaRPr lang="en-US" dirty="0"/>
          </a:p>
          <a:p>
            <a:r>
              <a:rPr lang="en-US" dirty="0"/>
              <a:t>FPL is federal poverty level.</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10</a:t>
            </a:fld>
            <a:endParaRPr lang="en-US"/>
          </a:p>
        </p:txBody>
      </p:sp>
    </p:spTree>
    <p:extLst>
      <p:ext uri="{BB962C8B-B14F-4D97-AF65-F5344CB8AC3E}">
        <p14:creationId xmlns:p14="http://schemas.microsoft.com/office/powerpoint/2010/main" val="231167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Black/African American women aged 13 years and older served by the RWHAP with income information, 69.1% were living at or below 100% of the federal poverty level (FPL). Among Hispanic/Latina women, 76.3% were living at or below 100% FPL. Among White women, 64.5% were living at or below 100% FPL.  </a:t>
            </a:r>
          </a:p>
          <a:p>
            <a:endParaRPr lang="en-US" dirty="0"/>
          </a:p>
          <a:p>
            <a:r>
              <a:rPr lang="en-US" dirty="0"/>
              <a:t>The data presented do not include transgender women.    </a:t>
            </a:r>
          </a:p>
          <a:p>
            <a:endParaRPr lang="en-US" dirty="0"/>
          </a:p>
          <a:p>
            <a:r>
              <a:rPr lang="en-US" dirty="0"/>
              <a:t>Hispanics/Latinas can be of any race.</a:t>
            </a:r>
          </a:p>
          <a:p>
            <a:endParaRPr lang="en-US" dirty="0"/>
          </a:p>
          <a:p>
            <a:r>
              <a:rPr lang="en-US" dirty="0"/>
              <a:t>N represents the total number of clients in the specific subpopulation.</a:t>
            </a:r>
          </a:p>
          <a:p>
            <a:endParaRPr lang="en-US" dirty="0"/>
          </a:p>
          <a:p>
            <a:r>
              <a:rPr lang="en-US" dirty="0"/>
              <a:t>FPL is federal poverty level.</a:t>
            </a:r>
          </a:p>
          <a:p>
            <a:endParaRPr lang="en-US" dirty="0"/>
          </a:p>
          <a:p>
            <a:r>
              <a:rPr lang="en-US" dirty="0"/>
              <a:t>The three territories include Guam, Puerto Rico, and the U.S. Virgin Islands.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11</a:t>
            </a:fld>
            <a:endParaRPr lang="en-US"/>
          </a:p>
        </p:txBody>
      </p:sp>
    </p:spTree>
    <p:extLst>
      <p:ext uri="{BB962C8B-B14F-4D97-AF65-F5344CB8AC3E}">
        <p14:creationId xmlns:p14="http://schemas.microsoft.com/office/powerpoint/2010/main" val="219513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 majority (84.6%) of women aged 13 years and older served by the RWHAP had some form of health care coverage. Among women served by the RWHAP with reported health care coverage information, 39.4% were covered by Medicaid, 10.1% by Medicare, and an additional 9.1% were dually eligible for Medicare and Medicaid. 15.4% of women had no health care coverage in 2020.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12</a:t>
            </a:fld>
            <a:endParaRPr lang="en-US"/>
          </a:p>
        </p:txBody>
      </p:sp>
    </p:spTree>
    <p:extLst>
      <p:ext uri="{BB962C8B-B14F-4D97-AF65-F5344CB8AC3E}">
        <p14:creationId xmlns:p14="http://schemas.microsoft.com/office/powerpoint/2010/main" val="4138725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2020, the majority (84.6%) of women aged 13 years and older served by the RWHAP had some form of health care coverage. Among women served by the RWHAP with reported health care coverage information, 39.4% were covered by Medicaid, 10.1% by Medicare, and an additional 9.1% were dually eligible for Medicare and Medicaid. 15.4% of women had no health care coverage in 2020. </a:t>
            </a:r>
          </a:p>
          <a:p>
            <a:endParaRPr lang="en-US"/>
          </a:p>
          <a:p>
            <a:r>
              <a:rPr lang="en-US"/>
              <a:t>The data presented do not include transgender women.    </a:t>
            </a:r>
          </a:p>
          <a:p>
            <a:endParaRPr lang="en-US"/>
          </a:p>
          <a:p>
            <a:r>
              <a:rPr lang="en-US"/>
              <a:t>The three territories include Guam, Puerto Rico, and the U.S. Virgin Islands.</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E173FA07-C4C3-424D-BF0D-65AF3F3E1C00}" type="slidenum">
              <a:rPr lang="en-US" smtClean="0"/>
              <a:t>13</a:t>
            </a:fld>
            <a:endParaRPr lang="en-US"/>
          </a:p>
        </p:txBody>
      </p:sp>
    </p:spTree>
    <p:extLst>
      <p:ext uri="{BB962C8B-B14F-4D97-AF65-F5344CB8AC3E}">
        <p14:creationId xmlns:p14="http://schemas.microsoft.com/office/powerpoint/2010/main" val="114582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transition slide to introduce the section focused on viral suppression among women aged 13 years and older served by the Ryan White HIV/AIDS Program in 2020.</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14</a:t>
            </a:fld>
            <a:endParaRPr lang="en-US"/>
          </a:p>
        </p:txBody>
      </p:sp>
    </p:spTree>
    <p:extLst>
      <p:ext uri="{BB962C8B-B14F-4D97-AF65-F5344CB8AC3E}">
        <p14:creationId xmlns:p14="http://schemas.microsoft.com/office/powerpoint/2010/main" val="355165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percentage of women aged 13 and older served by the RWHAP with suppressed viral load increased from 66.2% in 2010 to 89.4% in 2020. </a:t>
            </a:r>
          </a:p>
          <a:p>
            <a:endParaRPr lang="en-US" dirty="0">
              <a:effectLst/>
            </a:endParaRPr>
          </a:p>
          <a:p>
            <a:r>
              <a:rPr lang="en-US" dirty="0">
                <a:effectLst/>
              </a:rPr>
              <a:t>The data presented do not include transgender women.    </a:t>
            </a:r>
          </a:p>
          <a:p>
            <a:endParaRPr lang="en-US" dirty="0">
              <a:effectLst/>
            </a:endParaRP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endParaRPr lang="en-US" dirty="0">
              <a:effectLst/>
            </a:endParaRPr>
          </a:p>
          <a:p>
            <a:r>
              <a:rPr lang="en-US" dirty="0">
                <a:effectLst/>
              </a:rPr>
              <a:t>The three territories include Guam, Puerto Rico, and the U.S. Virgin Islands.</a:t>
            </a:r>
          </a:p>
          <a:p>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15</a:t>
            </a:fld>
            <a:endParaRPr lang="en-US"/>
          </a:p>
        </p:txBody>
      </p:sp>
    </p:spTree>
    <p:extLst>
      <p:ext uri="{BB962C8B-B14F-4D97-AF65-F5344CB8AC3E}">
        <p14:creationId xmlns:p14="http://schemas.microsoft.com/office/powerpoint/2010/main" val="655801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2020, among women aged 13 years and older served by the RWHAP, viral suppression varied across age groups, with notably lower viral suppression among the younger age groups. Viral suppression was lowest among women aged 13–24 years (79.7%) and highest among women aged 65 years and older (95.4%).  </a:t>
            </a:r>
          </a:p>
          <a:p>
            <a:r>
              <a:rPr lang="en-US" dirty="0">
                <a:effectLst/>
              </a:rPr>
              <a:t> </a:t>
            </a:r>
          </a:p>
          <a:p>
            <a:r>
              <a:rPr lang="en-US" dirty="0">
                <a:effectLst/>
              </a:rPr>
              <a:t>The data presented do not include transgender women.   </a:t>
            </a:r>
          </a:p>
          <a:p>
            <a:endParaRPr lang="en-US" dirty="0">
              <a:effectLst/>
            </a:endParaRPr>
          </a:p>
          <a:p>
            <a:r>
              <a:rPr lang="en-US" dirty="0">
                <a:effectLst/>
              </a:rPr>
              <a:t>N represents the total number of women in the specific subpopulation.</a:t>
            </a:r>
          </a:p>
          <a:p>
            <a:r>
              <a:rPr lang="en-US" dirty="0">
                <a:effectLst/>
              </a:rPr>
              <a:t> </a:t>
            </a: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16</a:t>
            </a:fld>
            <a:endParaRPr lang="en-US"/>
          </a:p>
        </p:txBody>
      </p:sp>
    </p:spTree>
    <p:extLst>
      <p:ext uri="{BB962C8B-B14F-4D97-AF65-F5344CB8AC3E}">
        <p14:creationId xmlns:p14="http://schemas.microsoft.com/office/powerpoint/2010/main" val="2149996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2020,</a:t>
            </a:r>
            <a:r>
              <a:rPr lang="en-US" baseline="0" dirty="0"/>
              <a:t> 87.8% of women aged 13 years and older who were virally suppressed lived at or below the federal poverty level. </a:t>
            </a:r>
          </a:p>
          <a:p>
            <a:endParaRPr lang="en-US" dirty="0"/>
          </a:p>
          <a:p>
            <a:r>
              <a:rPr lang="en-US" dirty="0"/>
              <a:t>The data presented do not include transgender women.   </a:t>
            </a:r>
          </a:p>
          <a:p>
            <a:endParaRPr lang="en-US" dirty="0"/>
          </a:p>
          <a:p>
            <a:r>
              <a:rPr lang="en-US" dirty="0"/>
              <a:t>N represents the total number of women in the specific subpopulation.</a:t>
            </a:r>
          </a:p>
          <a:p>
            <a:r>
              <a:rPr lang="en-US" dirty="0"/>
              <a:t> </a:t>
            </a:r>
          </a:p>
          <a:p>
            <a:r>
              <a:rPr lang="en-US" dirty="0"/>
              <a:t>Viral suppression is defined as having  ≥1 outpatient/ambulatory health services visit during the calendar year and ≥1 viral load reported, with the last  viral load result &lt;200 copies/</a:t>
            </a:r>
            <a:r>
              <a:rPr lang="en-US" dirty="0" err="1"/>
              <a:t>mL.</a:t>
            </a:r>
            <a:endParaRPr lang="en-US" dirty="0"/>
          </a:p>
          <a:p>
            <a:r>
              <a:rPr lang="en-US" dirty="0"/>
              <a:t> </a:t>
            </a:r>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96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a:t>
            </a:r>
            <a:r>
              <a:rPr lang="en-US" baseline="0" dirty="0"/>
              <a:t> 87.8% of women aged 13 years and older who were virally suppressed lived at or below the federal poverty level. </a:t>
            </a:r>
          </a:p>
          <a:p>
            <a:endParaRPr lang="en-US" dirty="0"/>
          </a:p>
          <a:p>
            <a:r>
              <a:rPr lang="en-US" dirty="0"/>
              <a:t>The data presented do not include transgender women.   </a:t>
            </a:r>
          </a:p>
          <a:p>
            <a:endParaRPr lang="en-US" dirty="0"/>
          </a:p>
          <a:p>
            <a:r>
              <a:rPr lang="en-US" dirty="0"/>
              <a:t>N represents the total number of women in the specific subpopulation.</a:t>
            </a:r>
          </a:p>
          <a:p>
            <a:r>
              <a:rPr lang="en-US" dirty="0"/>
              <a:t> </a:t>
            </a:r>
          </a:p>
          <a:p>
            <a:r>
              <a:rPr lang="en-US" dirty="0"/>
              <a:t>Viral suppression is defined as having  ≥1 outpatient/ambulatory health services visit during the calendar year and ≥1 viral load reported, with the last  viral load result &lt;200 copies/</a:t>
            </a:r>
            <a:r>
              <a:rPr lang="en-US" dirty="0" err="1"/>
              <a:t>mL.</a:t>
            </a:r>
            <a:endParaRPr lang="en-US" dirty="0"/>
          </a:p>
          <a:p>
            <a:r>
              <a:rPr lang="en-US" dirty="0"/>
              <a:t> </a:t>
            </a:r>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18</a:t>
            </a:fld>
            <a:endParaRPr lang="en-US"/>
          </a:p>
        </p:txBody>
      </p:sp>
    </p:spTree>
    <p:extLst>
      <p:ext uri="{BB962C8B-B14F-4D97-AF65-F5344CB8AC3E}">
        <p14:creationId xmlns:p14="http://schemas.microsoft.com/office/powerpoint/2010/main" val="305900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2020, viral suppression varied by housing status among women aged 13 years and older served by the RWHAP. Viral suppression was highest among women with stable housing (90.1%), followed by those with temporary housing (84.2%); viral suppression was lowest among women with unstable housing (76.7%). </a:t>
            </a:r>
          </a:p>
          <a:p>
            <a:endParaRPr lang="en-US" dirty="0">
              <a:effectLst/>
            </a:endParaRPr>
          </a:p>
          <a:p>
            <a:r>
              <a:rPr lang="en-US" dirty="0">
                <a:effectLst/>
              </a:rPr>
              <a:t>The data presented do not include transgender women.   </a:t>
            </a:r>
          </a:p>
          <a:p>
            <a:endParaRPr lang="en-US" dirty="0">
              <a:effectLst/>
            </a:endParaRPr>
          </a:p>
          <a:p>
            <a:r>
              <a:rPr lang="en-US" dirty="0">
                <a:effectLst/>
              </a:rPr>
              <a:t>N represents the total number of women in the specific subpopulation.</a:t>
            </a:r>
          </a:p>
          <a:p>
            <a:r>
              <a:rPr lang="en-US" dirty="0">
                <a:effectLst/>
              </a:rPr>
              <a:t> </a:t>
            </a: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19</a:t>
            </a:fld>
            <a:endParaRPr lang="en-US"/>
          </a:p>
        </p:txBody>
      </p:sp>
    </p:spTree>
    <p:extLst>
      <p:ext uri="{BB962C8B-B14F-4D97-AF65-F5344CB8AC3E}">
        <p14:creationId xmlns:p14="http://schemas.microsoft.com/office/powerpoint/2010/main" val="18280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2</a:t>
            </a:fld>
            <a:endParaRPr lang="en-US"/>
          </a:p>
        </p:txBody>
      </p:sp>
    </p:spTree>
    <p:extLst>
      <p:ext uri="{BB962C8B-B14F-4D97-AF65-F5344CB8AC3E}">
        <p14:creationId xmlns:p14="http://schemas.microsoft.com/office/powerpoint/2010/main" val="224997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transition slide to introduce the section focused on viral suppression disparities among women aged 13 years and older served by the Ryan White HIV/AIDS Program in 2020.</a:t>
            </a:r>
          </a:p>
        </p:txBody>
      </p:sp>
      <p:sp>
        <p:nvSpPr>
          <p:cNvPr id="4" name="Slide Number Placeholder 3"/>
          <p:cNvSpPr>
            <a:spLocks noGrp="1"/>
          </p:cNvSpPr>
          <p:nvPr>
            <p:ph type="sldNum" sz="quarter" idx="10"/>
          </p:nvPr>
        </p:nvSpPr>
        <p:spPr/>
        <p:txBody>
          <a:bodyPr/>
          <a:lstStyle/>
          <a:p>
            <a:fld id="{E173FA07-C4C3-424D-BF0D-65AF3F3E1C00}" type="slidenum">
              <a:rPr lang="en-US" smtClean="0"/>
              <a:t>20</a:t>
            </a:fld>
            <a:endParaRPr lang="en-US"/>
          </a:p>
        </p:txBody>
      </p:sp>
    </p:spTree>
    <p:extLst>
      <p:ext uri="{BB962C8B-B14F-4D97-AF65-F5344CB8AC3E}">
        <p14:creationId xmlns:p14="http://schemas.microsoft.com/office/powerpoint/2010/main" val="237382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2020, the percentage of Black/African American women who were virally suppressed (88.4%) was slightly lower than the national RWHAP average (89.4%) – indicated by the dashed grey line – and the percentage for women overall (89.4%).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women, viral suppression was lowest in each 5-year age group from 15–34 years (range: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75.8% to 81.9%); those with perinatal HIV (74.4%); and those with temporary</a:t>
            </a:r>
            <a:r>
              <a:rPr lang="en-US" sz="1200" kern="1200" baseline="0" dirty="0">
                <a:solidFill>
                  <a:schemeClr val="tx1"/>
                </a:solidFill>
                <a:effectLst/>
                <a:latin typeface="+mn-lt"/>
                <a:ea typeface="+mn-ea"/>
                <a:cs typeface="+mn-cs"/>
              </a:rPr>
              <a:t> (83.0%) or </a:t>
            </a:r>
            <a:r>
              <a:rPr lang="en-US" sz="1200" kern="1200" dirty="0">
                <a:solidFill>
                  <a:schemeClr val="tx1"/>
                </a:solidFill>
                <a:effectLst/>
                <a:latin typeface="+mn-lt"/>
                <a:ea typeface="+mn-ea"/>
                <a:cs typeface="+mn-cs"/>
              </a:rPr>
              <a:t>unstable housing (77.7%).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21</a:t>
            </a:fld>
            <a:endParaRPr lang="en-US"/>
          </a:p>
        </p:txBody>
      </p:sp>
    </p:spTree>
    <p:extLst>
      <p:ext uri="{BB962C8B-B14F-4D97-AF65-F5344CB8AC3E}">
        <p14:creationId xmlns:p14="http://schemas.microsoft.com/office/powerpoint/2010/main" val="344641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2020, viral suppression among Hispanic/Latina women (91.1%) was higher than the national RWHAP average (89.4%) – indicated by the dashed grey line – and that of women overall (89.4%).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Hispanic/Latina women, viral suppression was lowest in each 5-year age group from 20–34 years (range: 79.6% to 85.9%); those with perinatal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HIV (77.6%); and those with temporary (85.5%) and unstable (77.8%) housing.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Hispanics/Latinas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22</a:t>
            </a:fld>
            <a:endParaRPr lang="en-US"/>
          </a:p>
        </p:txBody>
      </p:sp>
    </p:spTree>
    <p:extLst>
      <p:ext uri="{BB962C8B-B14F-4D97-AF65-F5344CB8AC3E}">
        <p14:creationId xmlns:p14="http://schemas.microsoft.com/office/powerpoint/2010/main" val="2741368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2020, viral suppression for young, Black/African American women aged 13–24 years (77.4%) was lower than the national RWHAP average (89.4%) – indicated by the dashed grey line – lower than youth overall (81.5%), and slightly lower than young women overall (79.7%).</a:t>
            </a:r>
          </a:p>
          <a:p>
            <a:r>
              <a:rPr lang="en-US" dirty="0">
                <a:effectLst/>
              </a:rPr>
              <a:t> </a:t>
            </a:r>
          </a:p>
          <a:p>
            <a:r>
              <a:rPr lang="en-US" dirty="0">
                <a:effectLst/>
              </a:rPr>
              <a:t>Viral suppression for young, Black/African American women was lowest among those receiving care in HHS Region 6 (73.2%), those with Medicaid coverage (74.1%),</a:t>
            </a:r>
            <a:r>
              <a:rPr lang="en-US" baseline="0" dirty="0">
                <a:effectLst/>
              </a:rPr>
              <a:t> and those </a:t>
            </a:r>
            <a:r>
              <a:rPr lang="en-US" dirty="0">
                <a:effectLst/>
              </a:rPr>
              <a:t>with</a:t>
            </a:r>
            <a:r>
              <a:rPr lang="en-US" baseline="0" dirty="0">
                <a:effectLst/>
              </a:rPr>
              <a:t> temporary (70.2%) and </a:t>
            </a:r>
            <a:r>
              <a:rPr lang="en-US" dirty="0">
                <a:effectLst/>
              </a:rPr>
              <a:t>unstable (70.0%) housing.  Use caution</a:t>
            </a:r>
            <a:r>
              <a:rPr lang="en-US" baseline="0" dirty="0">
                <a:effectLst/>
              </a:rPr>
              <a:t> when interpreting data on housing due to variability from small numbers.</a:t>
            </a:r>
            <a:endParaRPr lang="en-US" dirty="0">
              <a:effectLst/>
            </a:endParaRP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943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2020, viral suppression for young, Black/African American women aged 13–24 years (77.4%) was lower than the national RWHAP average (89.4%) – indicated by the dashed grey line – lower than youth overall (81.5%), and slightly lower than young women overall (79.7%).</a:t>
            </a:r>
          </a:p>
          <a:p>
            <a:r>
              <a:rPr lang="en-US" dirty="0">
                <a:effectLst/>
              </a:rPr>
              <a:t> </a:t>
            </a:r>
          </a:p>
          <a:p>
            <a:r>
              <a:rPr lang="en-US" dirty="0">
                <a:effectLst/>
              </a:rPr>
              <a:t>Viral suppression for young, Black/African American women was lowest among those receiving care in HHS Region 6 (73.2%), those with Medicaid coverage (74.1%),</a:t>
            </a:r>
            <a:r>
              <a:rPr lang="en-US" baseline="0" dirty="0">
                <a:effectLst/>
              </a:rPr>
              <a:t> and those </a:t>
            </a:r>
            <a:r>
              <a:rPr lang="en-US" dirty="0">
                <a:effectLst/>
              </a:rPr>
              <a:t>with</a:t>
            </a:r>
            <a:r>
              <a:rPr lang="en-US" baseline="0" dirty="0">
                <a:effectLst/>
              </a:rPr>
              <a:t> temporary (70.2%) and </a:t>
            </a:r>
            <a:r>
              <a:rPr lang="en-US" dirty="0">
                <a:effectLst/>
              </a:rPr>
              <a:t>unstable (70.0%) housing.  Use caution</a:t>
            </a:r>
            <a:r>
              <a:rPr lang="en-US" baseline="0" dirty="0">
                <a:effectLst/>
              </a:rPr>
              <a:t> when interpreting data on housing due to variability from small numbers.</a:t>
            </a:r>
            <a:endParaRPr lang="en-US" dirty="0">
              <a:effectLst/>
            </a:endParaRP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24</a:t>
            </a:fld>
            <a:endParaRPr lang="en-US"/>
          </a:p>
        </p:txBody>
      </p:sp>
    </p:spTree>
    <p:extLst>
      <p:ext uri="{BB962C8B-B14F-4D97-AF65-F5344CB8AC3E}">
        <p14:creationId xmlns:p14="http://schemas.microsoft.com/office/powerpoint/2010/main" val="319362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of the 557,706 clients aged 13 years and older served by the RWHAP with reported gender information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72.2% were male, 25.8% were female, and 2.1% were transgender. </a:t>
            </a:r>
          </a:p>
          <a:p>
            <a:endParaRPr lang="en-US" dirty="0"/>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3</a:t>
            </a:fld>
            <a:endParaRPr lang="en-US"/>
          </a:p>
        </p:txBody>
      </p:sp>
    </p:spTree>
    <p:extLst>
      <p:ext uri="{BB962C8B-B14F-4D97-AF65-F5344CB8AC3E}">
        <p14:creationId xmlns:p14="http://schemas.microsoft.com/office/powerpoint/2010/main" val="121306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65.1% of women served by the RWHAP were aged 45 years and older. </a:t>
            </a:r>
          </a:p>
          <a:p>
            <a:endParaRPr lang="en-US" dirty="0"/>
          </a:p>
          <a:p>
            <a:r>
              <a:rPr lang="en-US" dirty="0"/>
              <a:t>Data presented do not include transgender women.</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4</a:t>
            </a:fld>
            <a:endParaRPr lang="en-US"/>
          </a:p>
        </p:txBody>
      </p:sp>
    </p:spTree>
    <p:extLst>
      <p:ext uri="{BB962C8B-B14F-4D97-AF65-F5344CB8AC3E}">
        <p14:creationId xmlns:p14="http://schemas.microsoft.com/office/powerpoint/2010/main" val="137967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2020, 83.6% of women served by the RWHAP were racial/ethnic minorities. Of the 142,201 women with reported race/ethnicity information, 61.2% were Black/African American and 19.6% were Hispanic/Latina. Whites accounted for 16.4% of women served by the RWHAP. </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5</a:t>
            </a:fld>
            <a:endParaRPr lang="en-US"/>
          </a:p>
        </p:txBody>
      </p:sp>
    </p:spTree>
    <p:extLst>
      <p:ext uri="{BB962C8B-B14F-4D97-AF65-F5344CB8AC3E}">
        <p14:creationId xmlns:p14="http://schemas.microsoft.com/office/powerpoint/2010/main" val="385543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the 124,444 women aged 13 years or older served by the RWHAP with a reported transmission category, 87.5% had HIV attributed to heterosexual contact, 8.2% to injection drug use, and 3.1% to perinatal</a:t>
            </a:r>
            <a:r>
              <a:rPr lang="en-US" baseline="0" dirty="0"/>
              <a:t> HIV</a:t>
            </a:r>
            <a:r>
              <a:rPr lang="en-US" dirty="0"/>
              <a:t>. </a:t>
            </a:r>
          </a:p>
          <a:p>
            <a:endParaRPr lang="en-US" dirty="0"/>
          </a:p>
          <a:p>
            <a:r>
              <a:rPr lang="en-US" dirty="0"/>
              <a:t>Data presented do not include transgender women.</a:t>
            </a:r>
          </a:p>
          <a:p>
            <a:endParaRPr lang="en-US" dirty="0"/>
          </a:p>
          <a:p>
            <a:r>
              <a:rPr lang="en-US" dirty="0"/>
              <a:t>Heterosexual contact includes specific heterosexual contact with a person known to have, or to be at high risk for, HIV infection. </a:t>
            </a:r>
          </a:p>
          <a:p>
            <a:r>
              <a:rPr lang="en-US" dirty="0"/>
              <a:t>	</a:t>
            </a:r>
          </a:p>
          <a:p>
            <a:r>
              <a:rPr lang="en-US" dirty="0"/>
              <a:t>The three territories include Guam, Puerto Rico, and the U.S. Virgin Islands.</a:t>
            </a:r>
          </a:p>
          <a:p>
            <a:endParaRPr lang="en-US" dirty="0"/>
          </a:p>
          <a:p>
            <a:r>
              <a:rPr lang="en-US" dirty="0"/>
              <a:t>Other includes hemophilia and blood transfusion.</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6</a:t>
            </a:fld>
            <a:endParaRPr lang="en-US"/>
          </a:p>
        </p:txBody>
      </p:sp>
    </p:spTree>
    <p:extLst>
      <p:ext uri="{BB962C8B-B14F-4D97-AF65-F5344CB8AC3E}">
        <p14:creationId xmlns:p14="http://schemas.microsoft.com/office/powerpoint/2010/main" val="254214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Black/African American women aged 13 years and older served by the RWHAP, 90.2% had HIV infection attributed to heterosexual contact, 5.5% to injection drug use, and 3.3% to perinatal HIV. Among Hispanic/Latina women, 88.0% had HIV infection attributed to heterosexual contact, 7.2% to injection drug use, and 3.4% to perinatal HIV. Among White women, 78.0% had HIV infection attributed to heterosexual contact, 18.8% to injection drug use, and 1.9% to perinatal HIV. </a:t>
            </a:r>
          </a:p>
          <a:p>
            <a:endParaRPr lang="en-US" dirty="0"/>
          </a:p>
          <a:p>
            <a:r>
              <a:rPr lang="en-US" dirty="0"/>
              <a:t>Data presented do not include transgender women.</a:t>
            </a:r>
          </a:p>
          <a:p>
            <a:endParaRPr lang="en-US" dirty="0"/>
          </a:p>
          <a:p>
            <a:r>
              <a:rPr lang="en-US" dirty="0"/>
              <a:t>Hispanics/Latinas can be of any race.</a:t>
            </a:r>
          </a:p>
          <a:p>
            <a:endParaRPr lang="en-US" dirty="0"/>
          </a:p>
          <a:p>
            <a:r>
              <a:rPr lang="en-US" dirty="0"/>
              <a:t>The three territories include Guam, Puerto Rico, and the U.S. Virgin Islands.</a:t>
            </a:r>
          </a:p>
          <a:p>
            <a:endParaRPr lang="en-US" dirty="0"/>
          </a:p>
          <a:p>
            <a:r>
              <a:rPr lang="en-US" dirty="0"/>
              <a:t>Heterosexual contact includes specific heterosexual contact with a person known to have, or to be at high risk for, HIV infection. </a:t>
            </a:r>
          </a:p>
          <a:p>
            <a:r>
              <a:rPr lang="en-US" dirty="0"/>
              <a:t>	</a:t>
            </a:r>
          </a:p>
          <a:p>
            <a:r>
              <a:rPr lang="en-US" dirty="0"/>
              <a:t>Other includes hemophilia and blood transfusion.</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7</a:t>
            </a:fld>
            <a:endParaRPr lang="en-US"/>
          </a:p>
        </p:txBody>
      </p:sp>
    </p:spTree>
    <p:extLst>
      <p:ext uri="{BB962C8B-B14F-4D97-AF65-F5344CB8AC3E}">
        <p14:creationId xmlns:p14="http://schemas.microsoft.com/office/powerpoint/2010/main" val="127971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the 133,190 women aged 13 years and older served by the RWHAP with reported housing status, 6.1% had temporary housing and 3.6% had unstable housing.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8</a:t>
            </a:fld>
            <a:endParaRPr lang="en-US"/>
          </a:p>
        </p:txBody>
      </p:sp>
    </p:spTree>
    <p:extLst>
      <p:ext uri="{BB962C8B-B14F-4D97-AF65-F5344CB8AC3E}">
        <p14:creationId xmlns:p14="http://schemas.microsoft.com/office/powerpoint/2010/main" val="332288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among Black/African American women served by the RWHAP, 6.1% had temporary housing and 3.3% had unstable housing. Among Hispanic/Latina women, 5.1% had temporary housing and 2.8% had unstable housing. Among White women, 7.0% had temporary housing and 5.2% had unstable housing.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9</a:t>
            </a:fld>
            <a:endParaRPr lang="en-US"/>
          </a:p>
        </p:txBody>
      </p:sp>
    </p:spTree>
    <p:extLst>
      <p:ext uri="{BB962C8B-B14F-4D97-AF65-F5344CB8AC3E}">
        <p14:creationId xmlns:p14="http://schemas.microsoft.com/office/powerpoint/2010/main" val="36748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0D6411-4315-410B-A8CB-C653F0AE417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E30D6411-4315-410B-A8CB-C653F0AE417F}" type="datetimeFigureOut">
              <a:rPr lang="en-US" smtClean="0"/>
              <a:t>10/18/2022</a:t>
            </a:fld>
            <a:endParaRPr lang="en-US"/>
          </a:p>
        </p:txBody>
      </p:sp>
    </p:spTree>
    <p:extLst>
      <p:ext uri="{BB962C8B-B14F-4D97-AF65-F5344CB8AC3E}">
        <p14:creationId xmlns:p14="http://schemas.microsoft.com/office/powerpoint/2010/main" val="242510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1173164"/>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8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47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82025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00411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2074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28664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4960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2476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73881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24057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00231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28354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85043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77181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960238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3770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128295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597146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04721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31653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30927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01001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4077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73219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8" name="Rectangle 7"/>
          <p:cNvSpPr/>
          <p:nvPr userDrawn="1"/>
        </p:nvSpPr>
        <p:spPr>
          <a:xfrm>
            <a:off x="304800" y="6553200"/>
            <a:ext cx="6629400" cy="230832"/>
          </a:xfrm>
          <a:prstGeom prst="rect">
            <a:avLst/>
          </a:prstGeom>
        </p:spPr>
        <p:txBody>
          <a:bodyPr wrap="square">
            <a:spAutoFit/>
          </a:bodyPr>
          <a:lstStyle/>
          <a:p>
            <a:pPr defTabSz="457200">
              <a:defRPr/>
            </a:pPr>
            <a:r>
              <a:rPr lang="en-US" sz="900" i="1" dirty="0">
                <a:solidFill>
                  <a:prstClr val="white"/>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2020. Does not include AIDS Drug Assistance Program data.</a:t>
            </a:r>
          </a:p>
        </p:txBody>
      </p:sp>
    </p:spTree>
    <p:extLst>
      <p:ext uri="{BB962C8B-B14F-4D97-AF65-F5344CB8AC3E}">
        <p14:creationId xmlns:p14="http://schemas.microsoft.com/office/powerpoint/2010/main" val="4211686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1" y="1535601"/>
            <a:ext cx="665743" cy="598621"/>
          </a:xfrm>
          <a:prstGeom prst="rect">
            <a:avLst/>
          </a:prstGeom>
        </p:spPr>
      </p:pic>
      <p:sp>
        <p:nvSpPr>
          <p:cNvPr id="10" name="Content Placeholder 1"/>
          <p:cNvSpPr>
            <a:spLocks noGrp="1"/>
          </p:cNvSpPr>
          <p:nvPr>
            <p:ph sz="quarter" idx="13"/>
          </p:nvPr>
        </p:nvSpPr>
        <p:spPr>
          <a:xfrm>
            <a:off x="2281222"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1"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4"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0" y="2580904"/>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7" y="3224268"/>
            <a:ext cx="948727" cy="717739"/>
          </a:xfrm>
          <a:prstGeom prst="rect">
            <a:avLst/>
          </a:prstGeom>
        </p:spPr>
      </p:pic>
      <p:sp>
        <p:nvSpPr>
          <p:cNvPr id="22" name="Content Placeholder 3"/>
          <p:cNvSpPr>
            <a:spLocks noGrp="1"/>
          </p:cNvSpPr>
          <p:nvPr>
            <p:ph sz="quarter" idx="15"/>
          </p:nvPr>
        </p:nvSpPr>
        <p:spPr>
          <a:xfrm>
            <a:off x="2286004"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1"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5" y="4218554"/>
            <a:ext cx="779503" cy="658246"/>
          </a:xfrm>
          <a:prstGeom prst="rect">
            <a:avLst/>
          </a:prstGeom>
        </p:spPr>
      </p:pic>
      <p:sp>
        <p:nvSpPr>
          <p:cNvPr id="28" name="Content Placeholder 4"/>
          <p:cNvSpPr>
            <a:spLocks noGrp="1"/>
          </p:cNvSpPr>
          <p:nvPr>
            <p:ph sz="quarter" idx="16"/>
          </p:nvPr>
        </p:nvSpPr>
        <p:spPr>
          <a:xfrm>
            <a:off x="2286004"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5" y="4398466"/>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4"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4"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3" y="5329489"/>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1693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D6411-4315-410B-A8CB-C653F0AE417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5571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603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98372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9236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6638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92446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6831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35606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9274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9"/>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9065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D6411-4315-410B-A8CB-C653F0AE417F}"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21330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64608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96202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81780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8"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50802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41955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1" y="5105406"/>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4594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5"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3" y="1133856"/>
            <a:ext cx="849967"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39363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7"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89743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3"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5452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D6411-4315-410B-A8CB-C653F0AE417F}"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5"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2818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1618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94454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23382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70276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5650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85388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1"/>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9465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76845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3963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145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3.tiff"/><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image" Target="../media/image4.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10/18/2022</a:t>
            </a:fld>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1108163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1761604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1"/>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3"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822762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063" y="1899138"/>
            <a:ext cx="11495710" cy="2134963"/>
          </a:xfrm>
        </p:spPr>
        <p:txBody>
          <a:bodyPr/>
          <a:lstStyle/>
          <a:p>
            <a:r>
              <a:rPr lang="en-US" sz="4400" dirty="0"/>
              <a:t>Women Served by the </a:t>
            </a:r>
            <a:br>
              <a:rPr lang="en-US" sz="4400" dirty="0"/>
            </a:br>
            <a:r>
              <a:rPr lang="en-US" sz="4400" dirty="0"/>
              <a:t>Ryan White HIV/AIDS Program, 2020</a:t>
            </a:r>
            <a:endParaRPr lang="en-US" sz="4800" dirty="0"/>
          </a:p>
        </p:txBody>
      </p:sp>
      <p:sp>
        <p:nvSpPr>
          <p:cNvPr id="5" name="Rectangle 4"/>
          <p:cNvSpPr/>
          <p:nvPr/>
        </p:nvSpPr>
        <p:spPr>
          <a:xfrm>
            <a:off x="342062" y="6259581"/>
            <a:ext cx="2364878" cy="369332"/>
          </a:xfrm>
          <a:prstGeom prst="rect">
            <a:avLst/>
          </a:prstGeom>
        </p:spPr>
        <p:txBody>
          <a:bodyPr wrap="none">
            <a:spAutoFit/>
          </a:bodyPr>
          <a:lstStyle/>
          <a:p>
            <a:r>
              <a:rPr lang="en-US"/>
              <a:t>Released October </a:t>
            </a:r>
            <a:r>
              <a:rPr lang="en-US" dirty="0"/>
              <a:t>2022</a:t>
            </a:r>
          </a:p>
        </p:txBody>
      </p:sp>
    </p:spTree>
    <p:extLst>
      <p:ext uri="{BB962C8B-B14F-4D97-AF65-F5344CB8AC3E}">
        <p14:creationId xmlns:p14="http://schemas.microsoft.com/office/powerpoint/2010/main" val="216321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1506200" cy="1230185"/>
          </a:xfrm>
        </p:spPr>
        <p:txBody>
          <a:bodyPr>
            <a:normAutofit/>
          </a:bodyPr>
          <a:lstStyle/>
          <a:p>
            <a:r>
              <a:rPr lang="en-US" sz="2400" dirty="0">
                <a:ea typeface="Calibri"/>
                <a:cs typeface="Calibri"/>
              </a:rPr>
              <a:t>Women Aged 13 Years and Older Served by the Ryan White HIV/AIDS Program, by Federal Poverty Level (FPL),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2" descr="In 2020, among 131,227 women aged 13 years and older served by the RWHAP with income information, 69.7% were living at or below 100% of the federal poverty level (FPL). &#10;&#10;FPL is federal poverty level.&#10;&#10;The data presented do not include transgender women.    &#10;&#10;The three territories include Guam, Puerto Rico, and the U.S. Virgin Islands.&#10;&#10;" title="Women Aged 13 Years and Older Served by the Ryan White HIV/AIDS Program, by Federal Poverty Level (FPL), 2020—United States and 3 Territoriesa"/>
          <p:cNvPicPr>
            <a:picLocks noGrp="1" noChangeAspect="1"/>
          </p:cNvPicPr>
          <p:nvPr>
            <p:ph idx="1"/>
          </p:nvPr>
        </p:nvPicPr>
        <p:blipFill>
          <a:blip r:embed="rId3"/>
          <a:stretch>
            <a:fillRect/>
          </a:stretch>
        </p:blipFill>
        <p:spPr>
          <a:xfrm>
            <a:off x="1642009" y="1447800"/>
            <a:ext cx="8907981"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10</a:t>
            </a:fld>
            <a:endParaRPr lang="en-US" dirty="0"/>
          </a:p>
        </p:txBody>
      </p:sp>
    </p:spTree>
    <p:extLst>
      <p:ext uri="{BB962C8B-B14F-4D97-AF65-F5344CB8AC3E}">
        <p14:creationId xmlns:p14="http://schemas.microsoft.com/office/powerpoint/2010/main" val="144299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298"/>
            <a:ext cx="12423648" cy="1066800"/>
          </a:xfrm>
        </p:spPr>
        <p:txBody>
          <a:bodyPr>
            <a:noAutofit/>
          </a:bodyPr>
          <a:lstStyle/>
          <a:p>
            <a:r>
              <a:rPr lang="en-US" sz="2400" dirty="0">
                <a:ea typeface="Calibri"/>
                <a:cs typeface="Calibri"/>
              </a:rPr>
              <a:t>Women Aged 13 Years and Older Served by the Ryan White HIV/AIDS Program, Living </a:t>
            </a:r>
            <a:r>
              <a:rPr lang="en-US" sz="2400" dirty="0"/>
              <a:t>≤100% Federal Poverty Level (FPL)</a:t>
            </a:r>
            <a:r>
              <a:rPr lang="en-US" sz="2400" dirty="0">
                <a:ea typeface="Calibri"/>
                <a:cs typeface="Calibri"/>
              </a:rPr>
              <a:t>, by Race/Ethnicity, </a:t>
            </a:r>
            <a:r>
              <a:rPr lang="en-US" sz="2400" dirty="0"/>
              <a:t>2020—United States and 3 </a:t>
            </a:r>
            <a:r>
              <a:rPr lang="en-US" sz="2400" dirty="0" err="1"/>
              <a:t>Territories</a:t>
            </a:r>
            <a:r>
              <a:rPr lang="en-US" sz="2400" baseline="30000" dirty="0" err="1"/>
              <a:t>a</a:t>
            </a:r>
            <a:br>
              <a:rPr lang="en-US" sz="2400" baseline="30000" dirty="0"/>
            </a:br>
            <a:endParaRPr lang="en-US" sz="2400" dirty="0"/>
          </a:p>
        </p:txBody>
      </p:sp>
      <p:pic>
        <p:nvPicPr>
          <p:cNvPr id="6" name="Content Placeholder 3" descr="In 2020, among Black/African American women aged 13 years and older served by the RWHAP with income information, 69.1% were living at or below 100% of the federal poverty level (FPL). Among Hispanic/Latina women, 76.3% were living at or below 100% FPL. Among White women, 64.5% were living at or below 100% FPL.  &#10;&#10;The data presented do not include transgender women.    &#10;&#10;Hispanics/Latinas can be of any race.&#10;&#10;N represents the total number of clients in the specific subpopulation.&#10;&#10;FPL is federal poverty level.&#10;&#10;The three territories include Guam, Puerto Rico, and the U.S. Virgin Islands.&#10;" title="Women Aged 13 Years and Older Served by the Ryan White HIV/AIDS Program, Living ≤100% Federal Poverty Level (FPL), by Race/Ethnicity, 2020—United States and 3 Territoriesa"/>
          <p:cNvPicPr>
            <a:picLocks noGrp="1" noChangeAspect="1"/>
          </p:cNvPicPr>
          <p:nvPr>
            <p:ph idx="1"/>
          </p:nvPr>
        </p:nvPicPr>
        <p:blipFill>
          <a:blip r:embed="rId3"/>
          <a:stretch>
            <a:fillRect/>
          </a:stretch>
        </p:blipFill>
        <p:spPr>
          <a:xfrm>
            <a:off x="1639438" y="1489684"/>
            <a:ext cx="8913124" cy="4267570"/>
          </a:xfrm>
        </p:spPr>
      </p:pic>
      <p:sp>
        <p:nvSpPr>
          <p:cNvPr id="4" name="Text Placeholder 3"/>
          <p:cNvSpPr>
            <a:spLocks noGrp="1"/>
          </p:cNvSpPr>
          <p:nvPr>
            <p:ph type="body" sz="quarter" idx="13"/>
          </p:nvPr>
        </p:nvSpPr>
        <p:spPr>
          <a:xfrm>
            <a:off x="838200" y="5757254"/>
            <a:ext cx="9528048" cy="548640"/>
          </a:xfrm>
        </p:spPr>
        <p:txBody>
          <a:bodyPr>
            <a:normAutofit lnSpcReduction="10000"/>
          </a:bodyPr>
          <a:lstStyle/>
          <a:p>
            <a:pPr lvl="0"/>
            <a:r>
              <a:rPr lang="en-US" dirty="0"/>
              <a:t>Hispanics/Latinas can be of any race.</a:t>
            </a:r>
          </a:p>
          <a:p>
            <a:r>
              <a:rPr lang="en-US" dirty="0"/>
              <a:t>N represents the total number of clients in the specific subpopulation.</a:t>
            </a:r>
          </a:p>
          <a:p>
            <a:pPr lvl="0"/>
            <a:r>
              <a:rPr lang="en-US" baseline="30000" dirty="0">
                <a:solidFill>
                  <a:prstClr val="black"/>
                </a:solidFill>
              </a:rPr>
              <a:t>a </a:t>
            </a:r>
            <a:r>
              <a:rPr lang="en-US" dirty="0">
                <a:solidFill>
                  <a:prstClr val="black"/>
                </a:solidFill>
              </a:rPr>
              <a:t>Guam, Puerto Rico, and the U.S. Virgin Islands. </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11</a:t>
            </a:fld>
            <a:endParaRPr lang="en-US" dirty="0"/>
          </a:p>
        </p:txBody>
      </p:sp>
    </p:spTree>
    <p:extLst>
      <p:ext uri="{BB962C8B-B14F-4D97-AF65-F5344CB8AC3E}">
        <p14:creationId xmlns:p14="http://schemas.microsoft.com/office/powerpoint/2010/main" val="242210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353800" cy="1066800"/>
          </a:xfrm>
        </p:spPr>
        <p:txBody>
          <a:bodyPr>
            <a:normAutofit/>
          </a:bodyPr>
          <a:lstStyle/>
          <a:p>
            <a:r>
              <a:rPr lang="en-US" sz="2400" dirty="0">
                <a:ea typeface="Calibri"/>
                <a:cs typeface="Calibri"/>
              </a:rPr>
              <a:t>Women Aged 13 Years and Older Served by the Ryan White HIV/AIDS Program, by Health Care Coverage,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2" descr="In 2020, the majority (84.6%) of women aged 13 years and older served by the RWHAP had some form of health care coverage. Among women served by the RWHAP with reported health care coverage information, 39.4% were covered by Medicaid, 10.1% by Medicare, and an additional 9.1% were dually eligible for Medicare and Medicaid. 15.4% of women had no health care coverage in 2020. &#10;&#10;The data presented do not include transgender women.    &#10;&#10;The three territories include Guam, Puerto Rico, and the U.S. Virgin Islands.&#10;" title="Women Aged 13 Years and Older Served by the Ryan White HIV/AIDS Program, by Health Care Coverage, 2020—United States and 3 Territoriesa"/>
          <p:cNvPicPr>
            <a:picLocks noGrp="1" noChangeAspect="1"/>
          </p:cNvPicPr>
          <p:nvPr>
            <p:ph idx="1"/>
          </p:nvPr>
        </p:nvPicPr>
        <p:blipFill>
          <a:blip r:embed="rId3"/>
          <a:stretch>
            <a:fillRect/>
          </a:stretch>
        </p:blipFill>
        <p:spPr>
          <a:xfrm>
            <a:off x="1219782" y="1447800"/>
            <a:ext cx="9752435"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12</a:t>
            </a:fld>
            <a:endParaRPr lang="en-US" dirty="0"/>
          </a:p>
        </p:txBody>
      </p:sp>
    </p:spTree>
    <p:extLst>
      <p:ext uri="{BB962C8B-B14F-4D97-AF65-F5344CB8AC3E}">
        <p14:creationId xmlns:p14="http://schemas.microsoft.com/office/powerpoint/2010/main" val="381571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582400" cy="1066800"/>
          </a:xfrm>
        </p:spPr>
        <p:txBody>
          <a:bodyPr>
            <a:normAutofit/>
          </a:bodyPr>
          <a:lstStyle/>
          <a:p>
            <a:r>
              <a:rPr lang="en-US" sz="2400" dirty="0">
                <a:ea typeface="Calibri"/>
                <a:cs typeface="Calibri"/>
              </a:rPr>
              <a:t>Women Aged 13 Years and Older Served by the Ryan White HIV/AIDS Program with Any Health Care Coverage, by Race/Ethnicity,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3" descr="In 2020, among Black/African American women aged 13 years and older served by the RWHAP, 84.9% had some form of health care coverage. Among Hispanic/Latina women, 79.8% had some form of health care coverage. Among White women, 88.5% had some form of health care coverage.&#10;&#10;The data presented do not include transgender women.    &#10; &#10;Hispanics/Latinas can be of any race.&#10; &#10;N represents the total number of clients in the specific subpopulation.&#10; &#10;The three territories include Guam, Puerto Rico, and the U.S. Virgin Islands.&#10;" title="Women Aged 13 Years and Older Served by the Ryan White HIV/AIDS Program with Any Health Care Coverage, by Race/Ethnicity, 2020—United States and 3 Territoriesa"/>
          <p:cNvPicPr>
            <a:picLocks noGrp="1" noChangeAspect="1"/>
          </p:cNvPicPr>
          <p:nvPr>
            <p:ph idx="1"/>
          </p:nvPr>
        </p:nvPicPr>
        <p:blipFill>
          <a:blip r:embed="rId3"/>
          <a:stretch>
            <a:fillRect/>
          </a:stretch>
        </p:blipFill>
        <p:spPr>
          <a:xfrm>
            <a:off x="1927156" y="1447800"/>
            <a:ext cx="8337688" cy="4351338"/>
          </a:xfrm>
        </p:spPr>
      </p:pic>
      <p:sp>
        <p:nvSpPr>
          <p:cNvPr id="4" name="Text Placeholder 3"/>
          <p:cNvSpPr>
            <a:spLocks noGrp="1"/>
          </p:cNvSpPr>
          <p:nvPr>
            <p:ph type="body" sz="quarter" idx="13"/>
          </p:nvPr>
        </p:nvSpPr>
        <p:spPr>
          <a:xfrm>
            <a:off x="822960" y="5799138"/>
            <a:ext cx="9528048" cy="548640"/>
          </a:xfrm>
        </p:spPr>
        <p:txBody>
          <a:bodyPr>
            <a:normAutofit lnSpcReduction="10000"/>
          </a:bodyPr>
          <a:lstStyle/>
          <a:p>
            <a:pPr lvl="0"/>
            <a:r>
              <a:rPr lang="en-US" dirty="0"/>
              <a:t>Hispanics/Latinas can be of any race.</a:t>
            </a:r>
          </a:p>
          <a:p>
            <a:r>
              <a:rPr lang="en-US" dirty="0"/>
              <a:t>N represents the total number of clients in the specific subpopulation.</a:t>
            </a:r>
          </a:p>
          <a:p>
            <a:pPr lvl="0"/>
            <a:r>
              <a:rPr lang="en-US" baseline="30000" dirty="0">
                <a:solidFill>
                  <a:prstClr val="black"/>
                </a:solidFill>
              </a:rPr>
              <a:t>a </a:t>
            </a:r>
            <a:r>
              <a:rPr lang="en-US" dirty="0">
                <a:solidFill>
                  <a:prstClr val="black"/>
                </a:solidFill>
              </a:rPr>
              <a:t>Guam, Puerto Rico, and the U.S. Virgin Islands.</a:t>
            </a:r>
            <a:r>
              <a:rPr lang="en-US" dirty="0"/>
              <a:t> </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13</a:t>
            </a:fld>
            <a:endParaRPr lang="en-US" dirty="0"/>
          </a:p>
        </p:txBody>
      </p:sp>
    </p:spTree>
    <p:extLst>
      <p:ext uri="{BB962C8B-B14F-4D97-AF65-F5344CB8AC3E}">
        <p14:creationId xmlns:p14="http://schemas.microsoft.com/office/powerpoint/2010/main" val="384518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Viral Suppression</a:t>
            </a:r>
            <a:endParaRPr lang="en-US" dirty="0"/>
          </a:p>
        </p:txBody>
      </p:sp>
      <p:sp>
        <p:nvSpPr>
          <p:cNvPr id="3" name="Text Placeholder 2"/>
          <p:cNvSpPr>
            <a:spLocks noGrp="1"/>
          </p:cNvSpPr>
          <p:nvPr>
            <p:ph type="body" idx="1"/>
          </p:nvPr>
        </p:nvSpPr>
        <p:spPr/>
        <p:txBody>
          <a:bodyPr/>
          <a:lstStyle/>
          <a:p>
            <a:r>
              <a:rPr lang="en-US" sz="1800" dirty="0">
                <a:solidFill>
                  <a:srgbClr val="C00000"/>
                </a:solidFill>
              </a:rPr>
              <a:t>Women, aged 13 years and older</a:t>
            </a:r>
          </a:p>
          <a:p>
            <a:endParaRPr lang="en-US" dirty="0"/>
          </a:p>
        </p:txBody>
      </p:sp>
    </p:spTree>
    <p:extLst>
      <p:ext uri="{BB962C8B-B14F-4D97-AF65-F5344CB8AC3E}">
        <p14:creationId xmlns:p14="http://schemas.microsoft.com/office/powerpoint/2010/main" val="382726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Viral Suppression among Women Aged 13 and Older Served by the Ryan White HIV/AIDS Program, 2010–2020—United States and 3 </a:t>
            </a:r>
            <a:r>
              <a:rPr lang="en-US" dirty="0" err="1"/>
              <a:t>Territories</a:t>
            </a:r>
            <a:r>
              <a:rPr lang="en-US" baseline="30000" dirty="0" err="1"/>
              <a:t>a</a:t>
            </a:r>
            <a:endParaRPr lang="en-US" dirty="0"/>
          </a:p>
        </p:txBody>
      </p:sp>
      <p:pic>
        <p:nvPicPr>
          <p:cNvPr id="6" name="Content Placeholder 5" descr="The percentage of women aged 13 and older served by the RWHAP with suppressed viral load increased from 66.2% in 2010 to 89.4% in 2020. &#10;&#10;The data presented do not include transgender women.    &#10;&#10;Viral suppression is defined as having  ≥1 outpatient/ambulatory health services visit during the calendar year and ≥1 viral load reported, with the last viral load result &lt;200 copies/mL.&#10;&#10;The three territories include Guam, Puerto Rico, and the U.S. Virgin Islands.&#10;" title="Viral Suppression among Women Aged 13 and Older Served by the Ryan White HIV/AIDS Program, 2010–2020—United States and 3 Territoriesa"/>
          <p:cNvPicPr>
            <a:picLocks noGrp="1" noChangeAspect="1"/>
          </p:cNvPicPr>
          <p:nvPr>
            <p:ph idx="1"/>
          </p:nvPr>
        </p:nvPicPr>
        <p:blipFill>
          <a:blip r:embed="rId3"/>
          <a:stretch>
            <a:fillRect/>
          </a:stretch>
        </p:blipFill>
        <p:spPr>
          <a:xfrm>
            <a:off x="2413643" y="1447800"/>
            <a:ext cx="7364713" cy="4351338"/>
          </a:xfrm>
          <a:prstGeom prst="rect">
            <a:avLst/>
          </a:prstGeom>
        </p:spPr>
      </p:pic>
      <p:sp>
        <p:nvSpPr>
          <p:cNvPr id="4" name="Text Placeholder 3"/>
          <p:cNvSpPr>
            <a:spLocks noGrp="1"/>
          </p:cNvSpPr>
          <p:nvPr>
            <p:ph type="body" sz="quarter" idx="13"/>
          </p:nvPr>
        </p:nvSpPr>
        <p:spPr>
          <a:xfrm>
            <a:off x="838200" y="5871369"/>
            <a:ext cx="9528048" cy="548640"/>
          </a:xfrm>
        </p:spPr>
        <p:txBody>
          <a:bodyPr/>
          <a:lstStyle/>
          <a:p>
            <a:pPr>
              <a:spcBef>
                <a:spcPct val="0"/>
              </a:spcBef>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a:spcBef>
                <a:spcPct val="0"/>
              </a:spcBef>
              <a:defRPr/>
            </a:pPr>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15</a:t>
            </a:fld>
            <a:endParaRPr lang="en-US" dirty="0"/>
          </a:p>
        </p:txBody>
      </p:sp>
    </p:spTree>
    <p:extLst>
      <p:ext uri="{BB962C8B-B14F-4D97-AF65-F5344CB8AC3E}">
        <p14:creationId xmlns:p14="http://schemas.microsoft.com/office/powerpoint/2010/main" val="161360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277600" cy="1066800"/>
          </a:xfrm>
        </p:spPr>
        <p:txBody>
          <a:bodyPr>
            <a:normAutofit/>
          </a:bodyPr>
          <a:lstStyle/>
          <a:p>
            <a:r>
              <a:rPr lang="en-US" sz="2400" dirty="0"/>
              <a:t>Viral Suppression Among Women Aged 13 Years and Older Served by the Ryan White HIV/AIDS Program, by Age Group, 2020—United States and 3 </a:t>
            </a:r>
            <a:r>
              <a:rPr lang="en-US" sz="2400" dirty="0" err="1"/>
              <a:t>Territories</a:t>
            </a:r>
            <a:r>
              <a:rPr lang="en-US" sz="2400" baseline="30000" dirty="0" err="1"/>
              <a:t>a</a:t>
            </a:r>
            <a:endParaRPr lang="en-US" sz="2400" dirty="0"/>
          </a:p>
        </p:txBody>
      </p:sp>
      <p:pic>
        <p:nvPicPr>
          <p:cNvPr id="7" name="Content Placeholder 6" descr="In 2020, among women aged 13 years and older served by the RWHAP, viral suppression varied across age groups, with notably lower viral suppression among the younger age groups. Viral suppression was lowest among women aged 13–24 years (79.7%) and highest among women aged 65 years and older (95.4%).  &#10; &#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10;" title="Viral Suppression Among Women Aged 13 Years and Older Served by the Ryan White HIV/AIDS Program, by Age Group, 2020—United States and 3 Territoriesa"/>
          <p:cNvPicPr>
            <a:picLocks noGrp="1" noChangeAspect="1"/>
          </p:cNvPicPr>
          <p:nvPr>
            <p:ph idx="1"/>
          </p:nvPr>
        </p:nvPicPr>
        <p:blipFill>
          <a:blip r:embed="rId3"/>
          <a:stretch>
            <a:fillRect/>
          </a:stretch>
        </p:blipFill>
        <p:spPr>
          <a:xfrm>
            <a:off x="1359888" y="1447800"/>
            <a:ext cx="9472224" cy="4351338"/>
          </a:xfrm>
          <a:prstGeom prst="rect">
            <a:avLst/>
          </a:prstGeom>
        </p:spPr>
      </p:pic>
      <p:sp>
        <p:nvSpPr>
          <p:cNvPr id="4" name="Text Placeholder 3"/>
          <p:cNvSpPr>
            <a:spLocks noGrp="1"/>
          </p:cNvSpPr>
          <p:nvPr>
            <p:ph type="body" sz="quarter" idx="13"/>
          </p:nvPr>
        </p:nvSpPr>
        <p:spPr>
          <a:xfrm>
            <a:off x="838200" y="5886609"/>
            <a:ext cx="9528048" cy="548640"/>
          </a:xfrm>
        </p:spPr>
        <p:txBody>
          <a:bodyPr>
            <a:normAutofit lnSpcReduction="10000"/>
          </a:bodyPr>
          <a:lstStyle/>
          <a:p>
            <a:pPr>
              <a:spcBef>
                <a:spcPct val="0"/>
              </a:spcBef>
              <a:defRPr/>
            </a:pPr>
            <a:r>
              <a:rPr lang="en-US" dirty="0">
                <a:solidFill>
                  <a:prstClr val="black"/>
                </a:solidFill>
              </a:rPr>
              <a:t>N represents the total number of clients in the specific population.</a:t>
            </a:r>
          </a:p>
          <a:p>
            <a:pPr>
              <a:spcBef>
                <a:spcPct val="0"/>
              </a:spcBef>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16</a:t>
            </a:fld>
            <a:endParaRPr lang="en-US" dirty="0"/>
          </a:p>
        </p:txBody>
      </p:sp>
    </p:spTree>
    <p:extLst>
      <p:ext uri="{BB962C8B-B14F-4D97-AF65-F5344CB8AC3E}">
        <p14:creationId xmlns:p14="http://schemas.microsoft.com/office/powerpoint/2010/main" val="232970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p:txBody>
          <a:bodyPr>
            <a:noAutofit/>
          </a:bodyPr>
          <a:lstStyle/>
          <a:p>
            <a:r>
              <a:rPr lang="en-US" sz="2400" dirty="0">
                <a:ea typeface="Calibri"/>
                <a:cs typeface="Calibri"/>
              </a:rPr>
              <a:t>Viral Suppression Among Women Aged 13 Years and Older Served by the Ryan White HIV/AIDS Program, by Federal Poverty Level (FPL), </a:t>
            </a:r>
            <a:r>
              <a:rPr lang="en-US" sz="2400" dirty="0"/>
              <a:t>2020—United States and 3 Territories</a:t>
            </a:r>
            <a:r>
              <a:rPr lang="en-US" sz="2400" baseline="30000" dirty="0"/>
              <a:t>a</a:t>
            </a:r>
          </a:p>
        </p:txBody>
      </p:sp>
      <p:pic>
        <p:nvPicPr>
          <p:cNvPr id="2" name="Picture 1" descr="In 2020, 87.8% of women aged 13 years and older who were virally suppressed lived at or below the federal poverty level. &#10;&#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title="Viral Suppression Among Women Aged 13 Years and Older Served by the Ryan White HIV/AIDS Program, by Federal Poverty Level (FPL), 2020—United States and 3 Territoriesa"/>
          <p:cNvPicPr>
            <a:picLocks noChangeAspect="1"/>
          </p:cNvPicPr>
          <p:nvPr/>
        </p:nvPicPr>
        <p:blipFill>
          <a:blip r:embed="rId3"/>
          <a:stretch>
            <a:fillRect/>
          </a:stretch>
        </p:blipFill>
        <p:spPr>
          <a:xfrm>
            <a:off x="1009918" y="1117004"/>
            <a:ext cx="10364098" cy="4682134"/>
          </a:xfrm>
          <a:prstGeom prst="rect">
            <a:avLst/>
          </a:prstGeom>
        </p:spPr>
      </p:pic>
      <p:sp>
        <p:nvSpPr>
          <p:cNvPr id="5" name="Text Placeholder 4">
            <a:extLst>
              <a:ext uri="{FF2B5EF4-FFF2-40B4-BE49-F238E27FC236}">
                <a16:creationId xmlns:a16="http://schemas.microsoft.com/office/drawing/2014/main" id="{934CDBD0-7E80-47BF-AAA2-B0E020A86185}"/>
              </a:ext>
            </a:extLst>
          </p:cNvPr>
          <p:cNvSpPr>
            <a:spLocks noGrp="1"/>
          </p:cNvSpPr>
          <p:nvPr>
            <p:ph type="body" sz="quarter" idx="13"/>
          </p:nvPr>
        </p:nvSpPr>
        <p:spPr>
          <a:xfrm>
            <a:off x="838200" y="5799138"/>
            <a:ext cx="9528048" cy="548640"/>
          </a:xfrm>
        </p:spPr>
        <p:txBody>
          <a:bodyPr>
            <a:normAutofit lnSpcReduction="10000"/>
          </a:bodyPr>
          <a:lstStyle/>
          <a:p>
            <a:pPr>
              <a:spcBef>
                <a:spcPct val="0"/>
              </a:spcBef>
              <a:defRPr/>
            </a:pPr>
            <a:r>
              <a:rPr lang="en-US" dirty="0">
                <a:solidFill>
                  <a:prstClr val="black"/>
                </a:solidFill>
              </a:rPr>
              <a:t>N represents the total number of clients in the specific population.</a:t>
            </a:r>
          </a:p>
          <a:p>
            <a:pPr>
              <a:spcBef>
                <a:spcPct val="0"/>
              </a:spcBef>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74879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811000" cy="1066800"/>
          </a:xfrm>
        </p:spPr>
        <p:txBody>
          <a:bodyPr>
            <a:noAutofit/>
          </a:bodyPr>
          <a:lstStyle/>
          <a:p>
            <a:r>
              <a:rPr lang="en-US" sz="2400" dirty="0">
                <a:ea typeface="Calibri"/>
                <a:cs typeface="Calibri"/>
              </a:rPr>
              <a:t>Viral Suppression Among Women Aged 13 Years and Older Served by the Ryan White HIV/AIDS Program, by Federal Poverty Level (FPL),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5" descr="In 2020, 87.8% of women aged 13 years and older who were virally suppressed lived at or below the federal poverty level. &#10;&#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title="Viral Suppression Among Women Aged 13 Years and Older Served by the Ryan White HIV/AIDS Program, by Federal Poverty Level (FPL), 2020—United States and 3 Territoriesa"/>
          <p:cNvPicPr>
            <a:picLocks noGrp="1" noChangeAspect="1"/>
          </p:cNvPicPr>
          <p:nvPr>
            <p:ph idx="1"/>
          </p:nvPr>
        </p:nvPicPr>
        <p:blipFill>
          <a:blip r:embed="rId3"/>
          <a:stretch>
            <a:fillRect/>
          </a:stretch>
        </p:blipFill>
        <p:spPr>
          <a:xfrm>
            <a:off x="1280066" y="1447800"/>
            <a:ext cx="9631867" cy="4351338"/>
          </a:xfrm>
          <a:prstGeom prst="rect">
            <a:avLst/>
          </a:prstGeom>
        </p:spPr>
      </p:pic>
      <p:sp>
        <p:nvSpPr>
          <p:cNvPr id="4" name="Text Placeholder 3"/>
          <p:cNvSpPr>
            <a:spLocks noGrp="1"/>
          </p:cNvSpPr>
          <p:nvPr>
            <p:ph type="body" sz="quarter" idx="13"/>
          </p:nvPr>
        </p:nvSpPr>
        <p:spPr>
          <a:xfrm>
            <a:off x="838200" y="5799138"/>
            <a:ext cx="9528048" cy="548640"/>
          </a:xfrm>
        </p:spPr>
        <p:txBody>
          <a:bodyPr>
            <a:normAutofit lnSpcReduction="10000"/>
          </a:bodyPr>
          <a:lstStyle/>
          <a:p>
            <a:pPr>
              <a:spcBef>
                <a:spcPct val="0"/>
              </a:spcBef>
              <a:defRPr/>
            </a:pPr>
            <a:r>
              <a:rPr lang="en-US" dirty="0">
                <a:solidFill>
                  <a:prstClr val="black"/>
                </a:solidFill>
              </a:rPr>
              <a:t>N represents the total number of clients in the specific population.</a:t>
            </a:r>
          </a:p>
          <a:p>
            <a:pPr>
              <a:spcBef>
                <a:spcPct val="0"/>
              </a:spcBef>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18</a:t>
            </a:fld>
            <a:endParaRPr lang="en-US" dirty="0"/>
          </a:p>
        </p:txBody>
      </p:sp>
    </p:spTree>
    <p:extLst>
      <p:ext uri="{BB962C8B-B14F-4D97-AF65-F5344CB8AC3E}">
        <p14:creationId xmlns:p14="http://schemas.microsoft.com/office/powerpoint/2010/main" val="242869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049000" cy="1066800"/>
          </a:xfrm>
        </p:spPr>
        <p:txBody>
          <a:bodyPr>
            <a:noAutofit/>
          </a:bodyPr>
          <a:lstStyle/>
          <a:p>
            <a:r>
              <a:rPr lang="en-US" sz="2400" dirty="0">
                <a:ea typeface="Calibri"/>
                <a:cs typeface="Calibri"/>
              </a:rPr>
              <a:t>Viral Suppression Among Women Aged 13 Years and Older Served by the Ryan White HIV/AIDS Program, by Housing Status,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5" descr="In 2020, viral suppression varied by housing status among women aged 13 years and older served by the RWHAP. Viral suppression was highest among women with stable housing (90.1%), followed by those with temporary housing (84.2%); viral suppression was lowest among women with unstable housing (76.7%). &#10;&#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title="Viral Suppression Among Women Aged 13 Years and Older Served by the Ryan White HIV/AIDS Program, by Housing Status, 2020—United States and 3 Territoriesa"/>
          <p:cNvPicPr>
            <a:picLocks noGrp="1" noChangeAspect="1"/>
          </p:cNvPicPr>
          <p:nvPr>
            <p:ph idx="1"/>
          </p:nvPr>
        </p:nvPicPr>
        <p:blipFill>
          <a:blip r:embed="rId3"/>
          <a:stretch>
            <a:fillRect/>
          </a:stretch>
        </p:blipFill>
        <p:spPr>
          <a:xfrm>
            <a:off x="1350889" y="1447800"/>
            <a:ext cx="9490222" cy="4351338"/>
          </a:xfrm>
          <a:prstGeom prst="rect">
            <a:avLst/>
          </a:prstGeom>
        </p:spPr>
      </p:pic>
      <p:sp>
        <p:nvSpPr>
          <p:cNvPr id="4" name="Text Placeholder 3"/>
          <p:cNvSpPr>
            <a:spLocks noGrp="1"/>
          </p:cNvSpPr>
          <p:nvPr>
            <p:ph type="body" sz="quarter" idx="13"/>
          </p:nvPr>
        </p:nvSpPr>
        <p:spPr>
          <a:xfrm>
            <a:off x="838200" y="5871369"/>
            <a:ext cx="9528048" cy="548640"/>
          </a:xfrm>
        </p:spPr>
        <p:txBody>
          <a:bodyPr>
            <a:normAutofit lnSpcReduction="10000"/>
          </a:bodyPr>
          <a:lstStyle/>
          <a:p>
            <a:pPr>
              <a:spcBef>
                <a:spcPct val="0"/>
              </a:spcBef>
              <a:defRPr/>
            </a:pPr>
            <a:r>
              <a:rPr lang="en-US" dirty="0">
                <a:solidFill>
                  <a:prstClr val="black"/>
                </a:solidFill>
              </a:rPr>
              <a:t>N represents the total number of clients in the specific population.</a:t>
            </a:r>
          </a:p>
          <a:p>
            <a:pPr>
              <a:spcBef>
                <a:spcPct val="0"/>
              </a:spcBef>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19</a:t>
            </a:fld>
            <a:endParaRPr lang="en-US" dirty="0"/>
          </a:p>
        </p:txBody>
      </p:sp>
    </p:spTree>
    <p:extLst>
      <p:ext uri="{BB962C8B-B14F-4D97-AF65-F5344CB8AC3E}">
        <p14:creationId xmlns:p14="http://schemas.microsoft.com/office/powerpoint/2010/main" val="265405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his is a transition slide to introduce demographic characteristics among women and adolescent female clients aged 13 years and older served by the Ryan White HIV/AIDS Program in 2017.&#10;" title="DEmographic characteristics"/>
          <p:cNvSpPr>
            <a:spLocks noGrp="1"/>
          </p:cNvSpPr>
          <p:nvPr>
            <p:ph type="title"/>
          </p:nvPr>
        </p:nvSpPr>
        <p:spPr/>
        <p:txBody>
          <a:bodyPr>
            <a:normAutofit/>
          </a:bodyPr>
          <a:lstStyle/>
          <a:p>
            <a:r>
              <a:rPr lang="en-US" sz="3600" dirty="0"/>
              <a:t>Demographic Characteristics</a:t>
            </a:r>
          </a:p>
        </p:txBody>
      </p:sp>
      <p:sp>
        <p:nvSpPr>
          <p:cNvPr id="5" name="Text Placeholder 4"/>
          <p:cNvSpPr>
            <a:spLocks noGrp="1"/>
          </p:cNvSpPr>
          <p:nvPr>
            <p:ph type="body" idx="1"/>
          </p:nvPr>
        </p:nvSpPr>
        <p:spPr>
          <a:xfrm>
            <a:off x="841248" y="3511296"/>
            <a:ext cx="10515600" cy="1655064"/>
          </a:xfrm>
        </p:spPr>
        <p:txBody>
          <a:bodyPr>
            <a:normAutofit/>
          </a:bodyPr>
          <a:lstStyle/>
          <a:p>
            <a:r>
              <a:rPr lang="en-US" sz="3200" dirty="0">
                <a:solidFill>
                  <a:srgbClr val="C00000"/>
                </a:solidFill>
              </a:rPr>
              <a:t>Women, Aged 13 Years and Older</a:t>
            </a:r>
          </a:p>
        </p:txBody>
      </p:sp>
    </p:spTree>
    <p:extLst>
      <p:ext uri="{BB962C8B-B14F-4D97-AF65-F5344CB8AC3E}">
        <p14:creationId xmlns:p14="http://schemas.microsoft.com/office/powerpoint/2010/main" val="201227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Viral Suppression Disparities</a:t>
            </a:r>
          </a:p>
        </p:txBody>
      </p:sp>
      <p:sp>
        <p:nvSpPr>
          <p:cNvPr id="5" name="Text Placeholder 4"/>
          <p:cNvSpPr>
            <a:spLocks noGrp="1"/>
          </p:cNvSpPr>
          <p:nvPr>
            <p:ph type="body" idx="1"/>
          </p:nvPr>
        </p:nvSpPr>
        <p:spPr>
          <a:xfrm>
            <a:off x="841248" y="3511296"/>
            <a:ext cx="10515600" cy="1655064"/>
          </a:xfrm>
        </p:spPr>
        <p:txBody>
          <a:bodyPr>
            <a:normAutofit/>
          </a:bodyPr>
          <a:lstStyle/>
          <a:p>
            <a:r>
              <a:rPr lang="en-US" sz="3200" dirty="0">
                <a:solidFill>
                  <a:srgbClr val="C00000"/>
                </a:solidFill>
              </a:rPr>
              <a:t>Women, aged 13 years and older</a:t>
            </a:r>
          </a:p>
        </p:txBody>
      </p:sp>
    </p:spTree>
    <p:extLst>
      <p:ext uri="{BB962C8B-B14F-4D97-AF65-F5344CB8AC3E}">
        <p14:creationId xmlns:p14="http://schemas.microsoft.com/office/powerpoint/2010/main" val="192961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896600" cy="1066800"/>
          </a:xfrm>
        </p:spPr>
        <p:txBody>
          <a:bodyPr>
            <a:normAutofit/>
          </a:bodyPr>
          <a:lstStyle/>
          <a:p>
            <a:r>
              <a:rPr lang="en-US" sz="2400" dirty="0"/>
              <a:t>Viral Suppression among Black/African American Women Served by the Ryan White HIV/AIDS Program, 2020—United States and 3 </a:t>
            </a:r>
            <a:r>
              <a:rPr lang="en-US" sz="2400" dirty="0" err="1"/>
              <a:t>Territories</a:t>
            </a:r>
            <a:r>
              <a:rPr lang="en-US" sz="2400" baseline="30000" dirty="0" err="1"/>
              <a:t>a</a:t>
            </a:r>
            <a:endParaRPr lang="en-US" sz="2400" dirty="0"/>
          </a:p>
        </p:txBody>
      </p:sp>
      <p:pic>
        <p:nvPicPr>
          <p:cNvPr id="6" name="Content Placeholder 5" descr="In 2020, the percentage of Black/African American women who were virally suppressed (88.4%) was slightly lower than the national RWHAP average (89.4%) – indicated by the dashed grey line – and the percentage for women overall (89.4%).&#10; &#10;Among Black/African American women, viral suppression was lowest in each 5-year age group from 15–34 years (range: 75.8% to 81.9%); those with perinatal HIV (74.4%); and those with temporary (83.0%) or unstable housing (77.7%).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title="Viral Suppression among Black/African American Women Served by the Ryan White HIV/AIDS Program, 2020—United States and 3 Territoriesa"/>
          <p:cNvPicPr>
            <a:picLocks noGrp="1" noChangeAspect="1"/>
          </p:cNvPicPr>
          <p:nvPr>
            <p:ph idx="1"/>
          </p:nvPr>
        </p:nvPicPr>
        <p:blipFill>
          <a:blip r:embed="rId3"/>
          <a:stretch>
            <a:fillRect/>
          </a:stretch>
        </p:blipFill>
        <p:spPr>
          <a:xfrm>
            <a:off x="1554583" y="1447800"/>
            <a:ext cx="9082833" cy="4351338"/>
          </a:xfrm>
          <a:prstGeom prst="rect">
            <a:avLst/>
          </a:prstGeom>
        </p:spPr>
      </p:pic>
      <p:sp>
        <p:nvSpPr>
          <p:cNvPr id="4" name="Text Placeholder 3"/>
          <p:cNvSpPr>
            <a:spLocks noGrp="1"/>
          </p:cNvSpPr>
          <p:nvPr>
            <p:ph type="body" sz="quarter" idx="13"/>
          </p:nvPr>
        </p:nvSpPr>
        <p:spPr>
          <a:xfrm>
            <a:off x="838200" y="5799138"/>
            <a:ext cx="9528048" cy="548640"/>
          </a:xfrm>
        </p:spPr>
        <p:txBody>
          <a:bodyPr>
            <a:normAutofit fontScale="85000" lnSpcReduction="20000"/>
          </a:bodyPr>
          <a:lstStyle/>
          <a:p>
            <a:pPr lvl="0" defTabSz="914400">
              <a:spcBef>
                <a:spcPct val="0"/>
              </a:spcBef>
              <a:buClrTx/>
              <a:buSzTx/>
              <a:defRPr/>
            </a:pPr>
            <a:r>
              <a:rPr lang="en-US" dirty="0">
                <a:solidFill>
                  <a:prstClr val="black"/>
                </a:solidFill>
              </a:rPr>
              <a:t>N represents the total number of clients in the specific population.</a:t>
            </a:r>
          </a:p>
          <a:p>
            <a:pPr lvl="0" defTabSz="914400">
              <a:spcBef>
                <a:spcPct val="0"/>
              </a:spcBef>
              <a:buClrTx/>
              <a:buSzTx/>
              <a:defRPr/>
            </a:pPr>
            <a:r>
              <a:rPr lang="en-US" dirty="0">
                <a:solidFill>
                  <a:prstClr val="black"/>
                </a:solidFill>
              </a:rPr>
              <a:t>Includes females aged 13 years and older. </a:t>
            </a:r>
          </a:p>
          <a:p>
            <a:pPr lvl="0" defTabSz="914400">
              <a:spcBef>
                <a:spcPct val="0"/>
              </a:spcBef>
              <a:buClrTx/>
              <a:buSzTx/>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lvl="0" defTabSz="914400">
              <a:buClrTx/>
              <a:buSzTx/>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21</a:t>
            </a:fld>
            <a:endParaRPr lang="en-US" dirty="0"/>
          </a:p>
        </p:txBody>
      </p:sp>
    </p:spTree>
    <p:extLst>
      <p:ext uri="{BB962C8B-B14F-4D97-AF65-F5344CB8AC3E}">
        <p14:creationId xmlns:p14="http://schemas.microsoft.com/office/powerpoint/2010/main" val="375836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177016" cy="1066800"/>
          </a:xfrm>
        </p:spPr>
        <p:txBody>
          <a:bodyPr>
            <a:normAutofit fontScale="90000"/>
          </a:bodyPr>
          <a:lstStyle/>
          <a:p>
            <a:r>
              <a:rPr lang="en-US" sz="3200" dirty="0"/>
              <a:t>Viral Suppression among Hispanic/Latina Women Served by the Ryan White HIV/AIDS Program, 2020—United States and 3 </a:t>
            </a:r>
            <a:r>
              <a:rPr lang="en-US" sz="3200" dirty="0" err="1"/>
              <a:t>Territories</a:t>
            </a:r>
            <a:r>
              <a:rPr lang="en-US" sz="3200" baseline="30000" dirty="0" err="1"/>
              <a:t>a</a:t>
            </a:r>
            <a:endParaRPr lang="en-US" dirty="0"/>
          </a:p>
        </p:txBody>
      </p:sp>
      <p:pic>
        <p:nvPicPr>
          <p:cNvPr id="6" name="Content Placeholder 5" descr="Overall, in 2020, viral suppression among Hispanic/Latina women (91.1%) was higher than the national RWHAP average (89.4%) – indicated by the dashed grey line – and that of women overall (89.4%). &#10; &#10;Among Hispanic/Latina women, viral suppression was lowest in each 5-year age group from 20–34 years (range: 79.6% to 85.9%); those with perinatal HIV (77.6%); and those with temporary (85.5%) and unstable (77.8%) housing.&#10; &#10;N represents the total number of clients in the specific subpopulation.&#10; &#10;Hispanics/Latinas can be of any race.&#10; &#10;Viral suppression is defined as ≥1 outpatient/ambulatory health services visit  during the calendar year and ≥1 viral load reported, with the last viral load result &lt;200 copies/mL.&#10; &#10;The three territories include Guam, Puerto Rico, and the U.S. Virgin Islands.&#10;&#10;" title="Viral Suppression among Hispanic/Latina Women Served by the Ryan White HIV/AIDS Program, 2020—United States and 3 Territoriesa"/>
          <p:cNvPicPr>
            <a:picLocks noGrp="1" noChangeAspect="1"/>
          </p:cNvPicPr>
          <p:nvPr>
            <p:ph idx="1"/>
          </p:nvPr>
        </p:nvPicPr>
        <p:blipFill>
          <a:blip r:embed="rId3"/>
          <a:stretch>
            <a:fillRect/>
          </a:stretch>
        </p:blipFill>
        <p:spPr>
          <a:xfrm>
            <a:off x="1567298" y="1447800"/>
            <a:ext cx="9057403" cy="4351338"/>
          </a:xfrm>
          <a:prstGeom prst="rect">
            <a:avLst/>
          </a:prstGeom>
        </p:spPr>
      </p:pic>
      <p:sp>
        <p:nvSpPr>
          <p:cNvPr id="4" name="Text Placeholder 3"/>
          <p:cNvSpPr>
            <a:spLocks noGrp="1"/>
          </p:cNvSpPr>
          <p:nvPr>
            <p:ph type="body" sz="quarter" idx="13"/>
          </p:nvPr>
        </p:nvSpPr>
        <p:spPr>
          <a:xfrm>
            <a:off x="838200" y="5715000"/>
            <a:ext cx="9528048" cy="739457"/>
          </a:xfrm>
        </p:spPr>
        <p:txBody>
          <a:bodyPr>
            <a:normAutofit fontScale="92500" lnSpcReduction="20000"/>
          </a:bodyPr>
          <a:lstStyle/>
          <a:p>
            <a:pPr lvl="0" defTabSz="914400">
              <a:spcBef>
                <a:spcPct val="0"/>
              </a:spcBef>
              <a:buClrTx/>
              <a:buSzTx/>
              <a:defRPr/>
            </a:pPr>
            <a:r>
              <a:rPr lang="en-US" dirty="0">
                <a:solidFill>
                  <a:prstClr val="black"/>
                </a:solidFill>
              </a:rPr>
              <a:t>N represents the total number of clients in the specific population.</a:t>
            </a:r>
          </a:p>
          <a:p>
            <a:pPr lvl="0" defTabSz="914400">
              <a:spcBef>
                <a:spcPct val="0"/>
              </a:spcBef>
              <a:buClrTx/>
              <a:buSzTx/>
              <a:defRPr/>
            </a:pPr>
            <a:r>
              <a:rPr lang="en-US" dirty="0">
                <a:solidFill>
                  <a:prstClr val="black"/>
                </a:solidFill>
              </a:rPr>
              <a:t>Includes females aged 13 years and older. </a:t>
            </a:r>
          </a:p>
          <a:p>
            <a:pPr lvl="0" defTabSz="914400">
              <a:spcBef>
                <a:spcPct val="0"/>
              </a:spcBef>
              <a:buClrTx/>
              <a:buSzTx/>
              <a:defRPr/>
            </a:pPr>
            <a:r>
              <a:rPr lang="en-US" dirty="0">
                <a:solidFill>
                  <a:prstClr val="black"/>
                </a:solidFill>
              </a:rPr>
              <a:t>Hispanics/Latinos can be of any race. </a:t>
            </a:r>
          </a:p>
          <a:p>
            <a:pPr lvl="0" defTabSz="914400">
              <a:spcBef>
                <a:spcPct val="0"/>
              </a:spcBef>
              <a:buClrTx/>
              <a:buSzTx/>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lvl="0" defTabSz="914400">
              <a:buClrTx/>
              <a:buSzTx/>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22</a:t>
            </a:fld>
            <a:endParaRPr lang="en-US" dirty="0"/>
          </a:p>
        </p:txBody>
      </p:sp>
    </p:spTree>
    <p:extLst>
      <p:ext uri="{BB962C8B-B14F-4D97-AF65-F5344CB8AC3E}">
        <p14:creationId xmlns:p14="http://schemas.microsoft.com/office/powerpoint/2010/main" val="406529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52400" y="1"/>
            <a:ext cx="11734800" cy="1066800"/>
          </a:xfrm>
        </p:spPr>
        <p:txBody>
          <a:bodyPr>
            <a:noAutofit/>
          </a:bodyPr>
          <a:lstStyle/>
          <a:p>
            <a:r>
              <a:rPr lang="en-US" sz="2600" dirty="0"/>
              <a:t>Viral Suppression among Young, Black/African American Women Aged 13–24 Years Served by the Ryan White HIV/AIDS Program, 2020—United States and 3 Territories</a:t>
            </a:r>
            <a:r>
              <a:rPr lang="en-US" sz="2600" baseline="30000" dirty="0"/>
              <a:t>a</a:t>
            </a:r>
            <a:endParaRPr lang="en-US" sz="2600" dirty="0"/>
          </a:p>
        </p:txBody>
      </p:sp>
      <p:pic>
        <p:nvPicPr>
          <p:cNvPr id="2" name="Picture 1" descr="In 2020, viral suppression for young, Black/African American women aged 13–24 years (77.4%) was lower than the national RWHAP average (89.4%) – indicated by the dashed grey line – lower than youth overall (81.5%), and slightly lower than young women overall (79.7%).&#10; &#10;Viral suppression for young, Black/African American women was lowest among those receiving care in HHS Region 6 (73.2%), those with Medicaid coverage (74.1%), and those with temporary (70.2%) and unstable (70.0%) housing.  Use caution when interpreting data on housing due to variability from small number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title="Viral Suppression among Young, Black/African American Women Aged 13–24 Years Served by the Ryan White HIV/AIDS Program, 2020—United States and 3 Territoriesa"/>
          <p:cNvPicPr>
            <a:picLocks noChangeAspect="1"/>
          </p:cNvPicPr>
          <p:nvPr/>
        </p:nvPicPr>
        <p:blipFill>
          <a:blip r:embed="rId3"/>
          <a:stretch>
            <a:fillRect/>
          </a:stretch>
        </p:blipFill>
        <p:spPr>
          <a:xfrm>
            <a:off x="1447800" y="1371600"/>
            <a:ext cx="8931414" cy="4535817"/>
          </a:xfrm>
          <a:prstGeom prst="rect">
            <a:avLst/>
          </a:prstGeom>
        </p:spPr>
      </p:pic>
      <p:sp>
        <p:nvSpPr>
          <p:cNvPr id="5" name="Text Placeholder 4">
            <a:extLst>
              <a:ext uri="{FF2B5EF4-FFF2-40B4-BE49-F238E27FC236}">
                <a16:creationId xmlns:a16="http://schemas.microsoft.com/office/drawing/2014/main" id="{6F7C310D-DD02-4B34-9826-B804F4FF2522}"/>
              </a:ext>
            </a:extLst>
          </p:cNvPr>
          <p:cNvSpPr>
            <a:spLocks noGrp="1"/>
          </p:cNvSpPr>
          <p:nvPr>
            <p:ph type="body" sz="quarter" idx="13"/>
          </p:nvPr>
        </p:nvSpPr>
        <p:spPr>
          <a:xfrm>
            <a:off x="851166" y="5826409"/>
            <a:ext cx="9528048" cy="548640"/>
          </a:xfrm>
        </p:spPr>
        <p:txBody>
          <a:bodyPr>
            <a:normAutofit fontScale="85000" lnSpcReduction="20000"/>
          </a:bodyPr>
          <a:lstStyle/>
          <a:p>
            <a:pPr lvl="0" defTabSz="914400">
              <a:spcBef>
                <a:spcPct val="0"/>
              </a:spcBef>
              <a:buClrTx/>
              <a:buSzTx/>
              <a:defRPr/>
            </a:pPr>
            <a:r>
              <a:rPr lang="en-US" dirty="0">
                <a:solidFill>
                  <a:prstClr val="black"/>
                </a:solidFill>
              </a:rPr>
              <a:t>N represents the total number of clients in the specific population.</a:t>
            </a:r>
          </a:p>
          <a:p>
            <a:pPr lvl="0" defTabSz="914400">
              <a:spcBef>
                <a:spcPct val="0"/>
              </a:spcBef>
              <a:buClrTx/>
              <a:buSzTx/>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lvl="0" defTabSz="914400">
              <a:spcBef>
                <a:spcPct val="0"/>
              </a:spcBef>
              <a:buClrTx/>
              <a:buSzTx/>
              <a:defRPr/>
            </a:pPr>
            <a:r>
              <a:rPr lang="en-US" altLang="en-US" dirty="0">
                <a:solidFill>
                  <a:prstClr val="black"/>
                </a:solidFill>
                <a:cs typeface="Arial" panose="020B0604020202020204" pitchFamily="34" charset="0"/>
              </a:rPr>
              <a:t>* Use caution when interpreting results based on small numbers.</a:t>
            </a:r>
            <a:endParaRPr lang="en-US" baseline="30000" dirty="0">
              <a:solidFill>
                <a:prstClr val="black"/>
              </a:solidFill>
            </a:endParaRPr>
          </a:p>
          <a:p>
            <a:pPr lvl="0" defTabSz="914400">
              <a:buClrTx/>
              <a:buSzTx/>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128249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177016" cy="1066800"/>
          </a:xfrm>
        </p:spPr>
        <p:txBody>
          <a:bodyPr>
            <a:noAutofit/>
          </a:bodyPr>
          <a:lstStyle/>
          <a:p>
            <a:r>
              <a:rPr lang="en-US" sz="2400" dirty="0"/>
              <a:t>Viral Suppression among Young, Black/African American Women Aged 13–24 Years Served by the Ryan White HIV/AIDS Program, 2020—United States and 3 </a:t>
            </a:r>
            <a:r>
              <a:rPr lang="en-US" sz="2400" dirty="0" err="1"/>
              <a:t>Territories</a:t>
            </a:r>
            <a:r>
              <a:rPr lang="en-US" sz="2400" baseline="30000" dirty="0" err="1"/>
              <a:t>a</a:t>
            </a:r>
            <a:endParaRPr lang="en-US" sz="2400" dirty="0"/>
          </a:p>
        </p:txBody>
      </p:sp>
      <p:pic>
        <p:nvPicPr>
          <p:cNvPr id="6" name="Content Placeholder 5" descr="In 2020, viral suppression for young, Black/African American women aged 13–24 years (77.4%) was lower than the national RWHAP average (89.4%) – indicated by the dashed grey line – lower than youth overall (81.5%), and slightly lower than young women overall (79.7%).&#10; &#10;Viral suppression for young, Black/African American women was lowest among those receiving care in HHS Region 6 (73.2%), those with Medicaid coverage (74.1%), and those with temporary (70.2%) and unstable (70.0%) housing.  Use caution when interpreting data on housing due to variability from small number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title="Viral Suppression among Young, Black/African American Women Aged 13–24 Years Served by the Ryan White HIV/AIDS Program, 2020—United States and 3 Territoriesa"/>
          <p:cNvPicPr>
            <a:picLocks noGrp="1" noChangeAspect="1"/>
          </p:cNvPicPr>
          <p:nvPr>
            <p:ph idx="1"/>
          </p:nvPr>
        </p:nvPicPr>
        <p:blipFill>
          <a:blip r:embed="rId3"/>
          <a:stretch>
            <a:fillRect/>
          </a:stretch>
        </p:blipFill>
        <p:spPr>
          <a:xfrm>
            <a:off x="1811921" y="1447800"/>
            <a:ext cx="8568158" cy="4351338"/>
          </a:xfrm>
          <a:prstGeom prst="rect">
            <a:avLst/>
          </a:prstGeom>
        </p:spPr>
      </p:pic>
      <p:sp>
        <p:nvSpPr>
          <p:cNvPr id="4" name="Text Placeholder 3"/>
          <p:cNvSpPr>
            <a:spLocks noGrp="1"/>
          </p:cNvSpPr>
          <p:nvPr>
            <p:ph type="body" sz="quarter" idx="13"/>
          </p:nvPr>
        </p:nvSpPr>
        <p:spPr>
          <a:xfrm>
            <a:off x="838200" y="5871369"/>
            <a:ext cx="9528048" cy="548640"/>
          </a:xfrm>
        </p:spPr>
        <p:txBody>
          <a:bodyPr>
            <a:normAutofit fontScale="85000" lnSpcReduction="20000"/>
          </a:bodyPr>
          <a:lstStyle/>
          <a:p>
            <a:pPr lvl="0" defTabSz="914400">
              <a:spcBef>
                <a:spcPct val="0"/>
              </a:spcBef>
              <a:buClrTx/>
              <a:buSzTx/>
              <a:defRPr/>
            </a:pPr>
            <a:r>
              <a:rPr lang="en-US" dirty="0">
                <a:solidFill>
                  <a:prstClr val="black"/>
                </a:solidFill>
              </a:rPr>
              <a:t>N represents the total number of clients in the specific population.</a:t>
            </a:r>
          </a:p>
          <a:p>
            <a:pPr lvl="0" defTabSz="914400">
              <a:spcBef>
                <a:spcPct val="0"/>
              </a:spcBef>
              <a:buClrTx/>
              <a:buSzTx/>
              <a:defRPr/>
            </a:pPr>
            <a:r>
              <a:rPr lang="en-US" altLang="en-US" i="1" dirty="0">
                <a:solidFill>
                  <a:prstClr val="black"/>
                </a:solidFill>
                <a:cs typeface="Arial" panose="020B0604020202020204" pitchFamily="34" charset="0"/>
              </a:rPr>
              <a:t>Viral suppression: </a:t>
            </a:r>
            <a:r>
              <a:rPr lang="en-US" altLang="en-US" dirty="0">
                <a:solidFill>
                  <a:prstClr val="black"/>
                </a:solidFill>
                <a:cs typeface="Arial" panose="020B0604020202020204" pitchFamily="34" charset="0"/>
              </a:rPr>
              <a:t>≥1 OAHS visit during the calendar year and ≥1 viral load reported, with the last viral load result &lt;200 copies/</a:t>
            </a:r>
            <a:r>
              <a:rPr lang="en-US" altLang="en-US" dirty="0" err="1">
                <a:solidFill>
                  <a:prstClr val="black"/>
                </a:solidFill>
                <a:cs typeface="Arial" panose="020B0604020202020204" pitchFamily="34" charset="0"/>
              </a:rPr>
              <a:t>mL.</a:t>
            </a:r>
            <a:endParaRPr lang="en-US" altLang="en-US" dirty="0">
              <a:solidFill>
                <a:prstClr val="black"/>
              </a:solidFill>
              <a:cs typeface="Arial" panose="020B0604020202020204" pitchFamily="34" charset="0"/>
            </a:endParaRPr>
          </a:p>
          <a:p>
            <a:pPr lvl="0" defTabSz="914400">
              <a:spcBef>
                <a:spcPct val="0"/>
              </a:spcBef>
              <a:buClrTx/>
              <a:buSzTx/>
              <a:defRPr/>
            </a:pPr>
            <a:r>
              <a:rPr lang="en-US" altLang="en-US" dirty="0">
                <a:solidFill>
                  <a:prstClr val="black"/>
                </a:solidFill>
                <a:cs typeface="Arial" panose="020B0604020202020204" pitchFamily="34" charset="0"/>
              </a:rPr>
              <a:t>* Use caution when interpreting results based on small numbers.</a:t>
            </a:r>
            <a:endParaRPr lang="en-US" baseline="30000" dirty="0">
              <a:solidFill>
                <a:prstClr val="black"/>
              </a:solidFill>
            </a:endParaRPr>
          </a:p>
          <a:p>
            <a:pPr lvl="0" defTabSz="914400">
              <a:buClrTx/>
              <a:buSzTx/>
              <a:defRPr/>
            </a:pPr>
            <a:r>
              <a:rPr lang="en-US" baseline="30000" dirty="0">
                <a:solidFill>
                  <a:prstClr val="black"/>
                </a:solidFill>
              </a:rPr>
              <a:t>a </a:t>
            </a:r>
            <a:r>
              <a:rPr lang="en-US" dirty="0">
                <a:solidFill>
                  <a:prstClr val="black"/>
                </a:solidFill>
              </a:rPr>
              <a:t>Guam, Puerto Rico, and the U.S. Virgin Islands.</a:t>
            </a:r>
            <a:endParaRPr lang="en-US" altLang="en-US" dirty="0">
              <a:solidFill>
                <a:prstClr val="black"/>
              </a:solidFill>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24</a:t>
            </a:fld>
            <a:endParaRPr lang="en-US" dirty="0"/>
          </a:p>
        </p:txBody>
      </p:sp>
    </p:spTree>
    <p:extLst>
      <p:ext uri="{BB962C8B-B14F-4D97-AF65-F5344CB8AC3E}">
        <p14:creationId xmlns:p14="http://schemas.microsoft.com/office/powerpoint/2010/main" val="14398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Calibri"/>
                <a:cs typeface="Calibri"/>
              </a:rPr>
              <a:t>Clients Aged 13 Years and Older Served by the Ryan White HIV/AIDS Program, by Gender, </a:t>
            </a:r>
            <a:r>
              <a:rPr lang="en-US" sz="2800" dirty="0"/>
              <a:t>2020—United States and 3 </a:t>
            </a:r>
            <a:r>
              <a:rPr lang="en-US" sz="2800" dirty="0" err="1"/>
              <a:t>Territories</a:t>
            </a:r>
            <a:r>
              <a:rPr lang="en-US" sz="2800" baseline="30000" dirty="0" err="1"/>
              <a:t>a</a:t>
            </a:r>
            <a:endParaRPr lang="en-US" dirty="0"/>
          </a:p>
        </p:txBody>
      </p:sp>
      <p:pic>
        <p:nvPicPr>
          <p:cNvPr id="6" name="Content Placeholder 5" descr="In 2020, of the 557,706 clients aged 13 years and older served by the RWHAP with reported gender information, 72.2% were male, 25.8% were female, and 2.1% were transgender. &#10;&#10;The three territories include Guam, Puerto Rico, and the U.S. Virgin Islands.&#10;" title="Clients Aged 13 Years and Older Served by the Ryan White HIV/AIDS Program, by Gender, 2020—United States and 3 Territoriesa"/>
          <p:cNvPicPr>
            <a:picLocks noGrp="1" noChangeAspect="1"/>
          </p:cNvPicPr>
          <p:nvPr>
            <p:ph idx="1"/>
          </p:nvPr>
        </p:nvPicPr>
        <p:blipFill>
          <a:blip r:embed="rId3"/>
          <a:stretch>
            <a:fillRect/>
          </a:stretch>
        </p:blipFill>
        <p:spPr>
          <a:xfrm>
            <a:off x="1695803" y="1447800"/>
            <a:ext cx="8800394"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267675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Calibri"/>
                <a:cs typeface="Calibri"/>
              </a:rPr>
              <a:t>Women Aged 13 Years and Older Served by the Ryan White HIV/AIDS Program, by Age Group, </a:t>
            </a:r>
            <a:r>
              <a:rPr lang="en-US" sz="2800" dirty="0"/>
              <a:t>2020—United States and 3 </a:t>
            </a:r>
            <a:r>
              <a:rPr lang="en-US" sz="2800" dirty="0" err="1"/>
              <a:t>Territories</a:t>
            </a:r>
            <a:r>
              <a:rPr lang="en-US" sz="2800" baseline="30000" dirty="0" err="1"/>
              <a:t>a</a:t>
            </a:r>
            <a:endParaRPr lang="en-US" dirty="0"/>
          </a:p>
        </p:txBody>
      </p:sp>
      <p:pic>
        <p:nvPicPr>
          <p:cNvPr id="6" name="Content Placeholder 5" descr="In 2020, 65.1% of women served by the RWHAP were aged 45 years and older. &#10;&#10;Data presented do not include transgender women.&#10;&#10;The three territories include Guam, Puerto Rico, and the U.S. Virgin Islands.&#10;&#10;" title="Women Aged 13 Years and Older Served by the Ryan White HIV/AIDS Program, by Age Group, 2020—United States and 3 Territoriesa"/>
          <p:cNvPicPr>
            <a:picLocks noGrp="1" noChangeAspect="1"/>
          </p:cNvPicPr>
          <p:nvPr>
            <p:ph idx="1"/>
          </p:nvPr>
        </p:nvPicPr>
        <p:blipFill>
          <a:blip r:embed="rId3"/>
          <a:stretch>
            <a:fillRect/>
          </a:stretch>
        </p:blipFill>
        <p:spPr>
          <a:xfrm>
            <a:off x="1817184" y="1447800"/>
            <a:ext cx="8557631"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4</a:t>
            </a:fld>
            <a:endParaRPr lang="en-US" dirty="0"/>
          </a:p>
        </p:txBody>
      </p:sp>
    </p:spTree>
    <p:extLst>
      <p:ext uri="{BB962C8B-B14F-4D97-AF65-F5344CB8AC3E}">
        <p14:creationId xmlns:p14="http://schemas.microsoft.com/office/powerpoint/2010/main" val="180970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177016" cy="1066800"/>
          </a:xfrm>
        </p:spPr>
        <p:txBody>
          <a:bodyPr>
            <a:normAutofit fontScale="90000"/>
          </a:bodyPr>
          <a:lstStyle/>
          <a:p>
            <a:r>
              <a:rPr lang="en-US" sz="3200" dirty="0">
                <a:ea typeface="Calibri"/>
                <a:cs typeface="Calibri"/>
              </a:rPr>
              <a:t>Women Aged 13 Years and Older Served by the Ryan White HIV/AIDS Program, by Race/Ethnicity, </a:t>
            </a:r>
            <a:r>
              <a:rPr lang="en-US" sz="3200" dirty="0"/>
              <a:t>2020—United States and 3 </a:t>
            </a:r>
            <a:r>
              <a:rPr lang="en-US" sz="3200" dirty="0" err="1"/>
              <a:t>Territories</a:t>
            </a:r>
            <a:r>
              <a:rPr lang="en-US" sz="3200" baseline="30000" dirty="0" err="1"/>
              <a:t>a</a:t>
            </a:r>
            <a:endParaRPr lang="en-US" dirty="0"/>
          </a:p>
        </p:txBody>
      </p:sp>
      <p:pic>
        <p:nvPicPr>
          <p:cNvPr id="6" name="Content Placeholder 32" descr="In 2020, 83.6% of women served by the RWHAP were racial/ethnic minorities. Of the 142,201 women with reported race/ethnicity information, 61.2% were Black/African American and 19.6% were Hispanic/Latina. Whites accounted for 16.4% of women served by the RWHAP. &#10;&#10;Data presented do not include transgender women.&#10;&#10;Hispanics/Latinas can be of any race. &#10;&#10;The three territories include Guam, Puerto Rico, and the U.S. Virgin Islands.&#10;" title="Women Aged 13 Years and Older Served by the Ryan White HIV/AIDS Program, by Race/Ethnicity, 2020—United States and 3 Territoriesa"/>
          <p:cNvPicPr>
            <a:picLocks noGrp="1" noChangeAspect="1"/>
          </p:cNvPicPr>
          <p:nvPr>
            <p:ph idx="1"/>
          </p:nvPr>
        </p:nvPicPr>
        <p:blipFill>
          <a:blip r:embed="rId3"/>
          <a:stretch>
            <a:fillRect/>
          </a:stretch>
        </p:blipFill>
        <p:spPr>
          <a:xfrm>
            <a:off x="3048000" y="1520952"/>
            <a:ext cx="8657558" cy="4648200"/>
          </a:xfrm>
        </p:spPr>
      </p:pic>
      <p:sp>
        <p:nvSpPr>
          <p:cNvPr id="4" name="Text Placeholder 3"/>
          <p:cNvSpPr>
            <a:spLocks noGrp="1"/>
          </p:cNvSpPr>
          <p:nvPr>
            <p:ph type="body" sz="quarter" idx="13"/>
          </p:nvPr>
        </p:nvSpPr>
        <p:spPr/>
        <p:txBody>
          <a:bodyPr/>
          <a:lstStyle/>
          <a:p>
            <a:pPr>
              <a:defRPr/>
            </a:pPr>
            <a:r>
              <a:rPr lang="en-US" dirty="0"/>
              <a:t>Hispanics/Latinas can be of any race.</a:t>
            </a:r>
          </a:p>
          <a:p>
            <a:pPr>
              <a:defRPr/>
            </a:pPr>
            <a:r>
              <a:rPr lang="en-US" baseline="30000" dirty="0">
                <a:solidFill>
                  <a:prstClr val="black"/>
                </a:solidFill>
              </a:rPr>
              <a:t>a </a:t>
            </a:r>
            <a:r>
              <a:rPr lang="en-US" dirty="0">
                <a:solidFill>
                  <a:prstClr val="black"/>
                </a:solidFill>
              </a:rPr>
              <a:t>Guam, Puerto Rico, and the U.S. Virgin Islands. </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5</a:t>
            </a:fld>
            <a:endParaRPr lang="en-US" dirty="0"/>
          </a:p>
        </p:txBody>
      </p:sp>
    </p:spTree>
    <p:extLst>
      <p:ext uri="{BB962C8B-B14F-4D97-AF65-F5344CB8AC3E}">
        <p14:creationId xmlns:p14="http://schemas.microsoft.com/office/powerpoint/2010/main" val="170716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11658600" cy="1066800"/>
          </a:xfrm>
        </p:spPr>
        <p:txBody>
          <a:bodyPr>
            <a:normAutofit fontScale="90000"/>
          </a:bodyPr>
          <a:lstStyle/>
          <a:p>
            <a:r>
              <a:rPr lang="en-US" sz="3200" dirty="0">
                <a:ea typeface="Calibri"/>
                <a:cs typeface="Calibri"/>
              </a:rPr>
              <a:t>Women Aged 13 Years and Older Served by the Ryan White HIV/AIDS Program, by Transmission Category, </a:t>
            </a:r>
            <a:r>
              <a:rPr lang="en-US" sz="3200" dirty="0"/>
              <a:t>2020—United States and 3 </a:t>
            </a:r>
            <a:r>
              <a:rPr lang="en-US" sz="3200" dirty="0" err="1"/>
              <a:t>Territories</a:t>
            </a:r>
            <a:r>
              <a:rPr lang="en-US" sz="3200" baseline="30000" dirty="0" err="1"/>
              <a:t>a</a:t>
            </a:r>
            <a:endParaRPr lang="en-US" dirty="0"/>
          </a:p>
        </p:txBody>
      </p:sp>
      <p:pic>
        <p:nvPicPr>
          <p:cNvPr id="6" name="Content Placeholder 10" descr="In 2020, among the 124,444 women aged 13 years or older served by the RWHAP with a reported transmission category, 87.5% had HIV attributed to heterosexual contact, 8.2% to injection drug use, and 3.1% to perinatal HIV. &#10;&#10;Data presented do not include transgender women.&#10;&#10;Heterosexual contact includes specific heterosexual contact with a person known to have, or to be at high risk for, HIV infection. &#10; &#10;The three territories include Guam, Puerto Rico, and the U.S. Virgin Islands.&#10;&#10;Other includes hemophilia and blood transfusion.&#10;" title="Women Aged 13 Years and Older Served by the Ryan White HIV/AIDS Program, by Transmission Category, 2020—United States and 3 Territoriesa"/>
          <p:cNvPicPr>
            <a:picLocks noGrp="1" noChangeAspect="1"/>
          </p:cNvPicPr>
          <p:nvPr>
            <p:ph idx="1"/>
          </p:nvPr>
        </p:nvPicPr>
        <p:blipFill>
          <a:blip r:embed="rId3"/>
          <a:stretch>
            <a:fillRect/>
          </a:stretch>
        </p:blipFill>
        <p:spPr>
          <a:xfrm>
            <a:off x="2963953" y="1427670"/>
            <a:ext cx="9051263" cy="4351338"/>
          </a:xfrm>
        </p:spPr>
      </p:pic>
      <p:sp>
        <p:nvSpPr>
          <p:cNvPr id="4" name="Text Placeholder 3"/>
          <p:cNvSpPr>
            <a:spLocks noGrp="1"/>
          </p:cNvSpPr>
          <p:nvPr>
            <p:ph type="body" sz="quarter" idx="13"/>
          </p:nvPr>
        </p:nvSpPr>
        <p:spPr>
          <a:xfrm>
            <a:off x="838200" y="5748528"/>
            <a:ext cx="9528048" cy="548640"/>
          </a:xfrm>
        </p:spPr>
        <p:txBody>
          <a:bodyPr>
            <a:normAutofit fontScale="85000" lnSpcReduction="20000"/>
          </a:bodyPr>
          <a:lstStyle/>
          <a:p>
            <a:pPr lvl="0"/>
            <a:endParaRPr lang="en-US" dirty="0"/>
          </a:p>
          <a:p>
            <a:pPr lvl="0"/>
            <a:r>
              <a:rPr lang="en-US" baseline="30000" dirty="0">
                <a:solidFill>
                  <a:prstClr val="black"/>
                </a:solidFill>
              </a:rPr>
              <a:t>a</a:t>
            </a:r>
            <a:r>
              <a:rPr lang="en-US" dirty="0">
                <a:solidFill>
                  <a:prstClr val="black"/>
                </a:solidFill>
              </a:rPr>
              <a:t> Guam, Puerto Rico, and the U.S. Virgin Islands.</a:t>
            </a:r>
          </a:p>
          <a:p>
            <a:r>
              <a:rPr lang="en-US" baseline="30000" dirty="0"/>
              <a:t>b</a:t>
            </a:r>
            <a:r>
              <a:rPr lang="en-US" dirty="0"/>
              <a:t> Heterosexual contact with a person known to have, or to be at high risk for, HIV infection. </a:t>
            </a:r>
          </a:p>
          <a:p>
            <a:r>
              <a:rPr lang="en-US" baseline="30000" dirty="0"/>
              <a:t>c</a:t>
            </a:r>
            <a:r>
              <a:rPr lang="en-US" dirty="0"/>
              <a:t> Includes hemophilia and blood transfusion.</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274940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2192000" cy="1066800"/>
          </a:xfrm>
        </p:spPr>
        <p:txBody>
          <a:bodyPr>
            <a:normAutofit/>
          </a:bodyPr>
          <a:lstStyle/>
          <a:p>
            <a:r>
              <a:rPr lang="en-US" sz="2400" dirty="0">
                <a:ea typeface="Calibri"/>
                <a:cs typeface="Calibri"/>
              </a:rPr>
              <a:t>Women Aged 13 Years and Older Served by the Ryan White HIV/AIDS Program, by Race/Ethnicity and Transmission Category, </a:t>
            </a:r>
            <a:r>
              <a:rPr lang="en-US" sz="2400" dirty="0"/>
              <a:t>2020—United States and 3 </a:t>
            </a:r>
            <a:r>
              <a:rPr lang="en-US" sz="2400" dirty="0" err="1"/>
              <a:t>Territories</a:t>
            </a:r>
            <a:r>
              <a:rPr lang="en-US" sz="2400" baseline="30000" dirty="0" err="1"/>
              <a:t>a</a:t>
            </a:r>
            <a:endParaRPr lang="en-US" sz="2400" dirty="0"/>
          </a:p>
        </p:txBody>
      </p:sp>
      <p:pic>
        <p:nvPicPr>
          <p:cNvPr id="6" name="Content Placeholder 5" descr="In 2020, among Black/African American women aged 13 years and older served by the RWHAP, 90.2% had HIV infection attributed to heterosexual contact, 5.5% to injection drug use, and 3.3% to perinatal HIV. Among Hispanic/Latina women, 88.0% had HIV infection attributed to heterosexual contact, 7.2% to injection drug use, and 3.4% to perinatal HIV. Among White women, 78.0% had HIV infection attributed to heterosexual contact, 18.8% to injection drug use, and 1.9% to perinatal HIV. &#10;&#10;Data presented do not include transgender women.&#10;&#10;Hispanics/Latinas can be of any race.&#10;&#10;The three territories include Guam, Puerto Rico, and the U.S. Virgin Islands.&#10;&#10;Heterosexual contact includes specific heterosexual contact with a person known to have, or to be at high risk for, HIV infection. &#10; &#10;Other includes hemophilia and blood transfusion.&#10;" title="Women Aged 13 Years and Older Served by the Ryan White HIV/AIDS Program, by Race/Ethnicity and Transmission Category, 2020—United States and 3 Territoriesa"/>
          <p:cNvPicPr>
            <a:picLocks noGrp="1" noChangeAspect="1"/>
          </p:cNvPicPr>
          <p:nvPr>
            <p:ph idx="1"/>
          </p:nvPr>
        </p:nvPicPr>
        <p:blipFill>
          <a:blip r:embed="rId3"/>
          <a:stretch>
            <a:fillRect/>
          </a:stretch>
        </p:blipFill>
        <p:spPr>
          <a:xfrm>
            <a:off x="1375157" y="1447800"/>
            <a:ext cx="9441686" cy="4351338"/>
          </a:xfrm>
        </p:spPr>
      </p:pic>
      <p:sp>
        <p:nvSpPr>
          <p:cNvPr id="4" name="Text Placeholder 3"/>
          <p:cNvSpPr>
            <a:spLocks noGrp="1"/>
          </p:cNvSpPr>
          <p:nvPr>
            <p:ph type="body" sz="quarter" idx="13"/>
          </p:nvPr>
        </p:nvSpPr>
        <p:spPr>
          <a:xfrm>
            <a:off x="838200" y="5783898"/>
            <a:ext cx="9528048" cy="548640"/>
          </a:xfrm>
        </p:spPr>
        <p:txBody>
          <a:bodyPr>
            <a:normAutofit fontScale="85000" lnSpcReduction="20000"/>
          </a:bodyPr>
          <a:lstStyle/>
          <a:p>
            <a:pPr lvl="0"/>
            <a:r>
              <a:rPr lang="en-US" dirty="0"/>
              <a:t>Hispanics/Latinas can be of any race. </a:t>
            </a:r>
          </a:p>
          <a:p>
            <a:pPr lvl="0"/>
            <a:r>
              <a:rPr lang="en-US" baseline="30000" dirty="0">
                <a:solidFill>
                  <a:prstClr val="black"/>
                </a:solidFill>
              </a:rPr>
              <a:t>a</a:t>
            </a:r>
            <a:r>
              <a:rPr lang="en-US" dirty="0">
                <a:solidFill>
                  <a:prstClr val="black"/>
                </a:solidFill>
              </a:rPr>
              <a:t> Guam, Puerto Rico, and the U.S. Virgin Islands.</a:t>
            </a:r>
          </a:p>
          <a:p>
            <a:r>
              <a:rPr lang="en-US" baseline="30000" dirty="0"/>
              <a:t>b</a:t>
            </a:r>
            <a:r>
              <a:rPr lang="en-US" dirty="0"/>
              <a:t> Heterosexual contact with a person known to have, or to be at high risk for, HIV infection. </a:t>
            </a:r>
          </a:p>
          <a:p>
            <a:r>
              <a:rPr lang="en-US" baseline="30000" dirty="0"/>
              <a:t>c</a:t>
            </a:r>
            <a:r>
              <a:rPr lang="en-US" dirty="0"/>
              <a:t> Includes hemophilia and blood transfusion.</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7</a:t>
            </a:fld>
            <a:endParaRPr lang="en-US" dirty="0"/>
          </a:p>
        </p:txBody>
      </p:sp>
    </p:spTree>
    <p:extLst>
      <p:ext uri="{BB962C8B-B14F-4D97-AF65-F5344CB8AC3E}">
        <p14:creationId xmlns:p14="http://schemas.microsoft.com/office/powerpoint/2010/main" val="164109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896600" cy="1066800"/>
          </a:xfrm>
        </p:spPr>
        <p:txBody>
          <a:bodyPr>
            <a:normAutofit fontScale="90000"/>
          </a:bodyPr>
          <a:lstStyle/>
          <a:p>
            <a:r>
              <a:rPr lang="en-US" sz="3200" dirty="0">
                <a:ea typeface="Calibri"/>
                <a:cs typeface="Calibri"/>
              </a:rPr>
              <a:t>Women Aged 13 Years and Older Served by the Ryan White HIV/AIDS Program, by Housing Status, </a:t>
            </a:r>
            <a:r>
              <a:rPr lang="en-US" sz="3200" dirty="0"/>
              <a:t>2020—United States and 3 </a:t>
            </a:r>
            <a:r>
              <a:rPr lang="en-US" sz="3200" dirty="0" err="1"/>
              <a:t>Territories</a:t>
            </a:r>
            <a:r>
              <a:rPr lang="en-US" sz="3200" baseline="30000" dirty="0" err="1"/>
              <a:t>a</a:t>
            </a:r>
            <a:endParaRPr lang="en-US" dirty="0"/>
          </a:p>
        </p:txBody>
      </p:sp>
      <p:pic>
        <p:nvPicPr>
          <p:cNvPr id="6" name="Content Placeholder 2" descr="In 2020, among the 133,190 women aged 13 years and older served by the RWHAP with reported housing status, 6.1% had temporary housing and 3.6% had unstable housing. &#10;&#10;The data presented do not include transgender women.  &#10;&#10;The three territories include Guam, Puerto Rico, and the U.S. Virgin Islands.&#10;" title="Women Aged 13 Years and Older Served by the Ryan White HIV/AIDS Program, by Housing Status, 2020—United States and 3 Territoriesa"/>
          <p:cNvPicPr>
            <a:picLocks noGrp="1" noChangeAspect="1"/>
          </p:cNvPicPr>
          <p:nvPr>
            <p:ph idx="1"/>
          </p:nvPr>
        </p:nvPicPr>
        <p:blipFill>
          <a:blip r:embed="rId3"/>
          <a:stretch>
            <a:fillRect/>
          </a:stretch>
        </p:blipFill>
        <p:spPr>
          <a:xfrm>
            <a:off x="2133600" y="1396587"/>
            <a:ext cx="8024241"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8</a:t>
            </a:fld>
            <a:endParaRPr lang="en-US" dirty="0"/>
          </a:p>
        </p:txBody>
      </p:sp>
    </p:spTree>
    <p:extLst>
      <p:ext uri="{BB962C8B-B14F-4D97-AF65-F5344CB8AC3E}">
        <p14:creationId xmlns:p14="http://schemas.microsoft.com/office/powerpoint/2010/main" val="274191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56"/>
            <a:ext cx="10515600" cy="1066800"/>
          </a:xfrm>
        </p:spPr>
        <p:txBody>
          <a:bodyPr>
            <a:normAutofit fontScale="90000"/>
          </a:bodyPr>
          <a:lstStyle/>
          <a:p>
            <a:r>
              <a:rPr lang="en-US" sz="2800" dirty="0">
                <a:ea typeface="Calibri"/>
                <a:cs typeface="Calibri"/>
              </a:rPr>
              <a:t>Women Aged 13 Years and Older Served by the Ryan White HIV/AIDS Program, by Race/Ethnicity and Housing Status, </a:t>
            </a:r>
            <a:r>
              <a:rPr lang="en-US" sz="2800" dirty="0"/>
              <a:t>2020—United States and 3 </a:t>
            </a:r>
            <a:r>
              <a:rPr lang="en-US" sz="2800" dirty="0" err="1"/>
              <a:t>Territories</a:t>
            </a:r>
            <a:r>
              <a:rPr lang="en-US" sz="2800" baseline="30000" dirty="0" err="1"/>
              <a:t>a</a:t>
            </a:r>
            <a:br>
              <a:rPr lang="en-US" sz="2800" baseline="30000" dirty="0"/>
            </a:br>
            <a:endParaRPr lang="en-US" dirty="0"/>
          </a:p>
        </p:txBody>
      </p:sp>
      <p:pic>
        <p:nvPicPr>
          <p:cNvPr id="6" name="Content Placeholder 2" descr="In 2020, among Black/African American women served by the RWHAP, 6.1% had temporary housing and 3.3% had unstable housing. Among Hispanic/Latina women, 5.1% had temporary housing and 2.8% had unstable housing. Among White women, 7.0% had temporary housing and 5.2% had unstable housing. &#10;&#10;The data presented do not include transgender women.   &#10;&#10;The three territories include Guam, Puerto Rico, and the U.S. Virgin Islands.&#10;" title="Women Aged 13 Years and Older Served by the Ryan White HIV/AIDS Program, by Race/Ethnicity and Housing Status, 2020—United States and 3 Territoriesa"/>
          <p:cNvPicPr>
            <a:picLocks noGrp="1" noChangeAspect="1"/>
          </p:cNvPicPr>
          <p:nvPr>
            <p:ph idx="1"/>
          </p:nvPr>
        </p:nvPicPr>
        <p:blipFill>
          <a:blip r:embed="rId3"/>
          <a:stretch>
            <a:fillRect/>
          </a:stretch>
        </p:blipFill>
        <p:spPr>
          <a:xfrm>
            <a:off x="1578104" y="1447800"/>
            <a:ext cx="9035792" cy="4351338"/>
          </a:xfrm>
        </p:spPr>
      </p:pic>
      <p:sp>
        <p:nvSpPr>
          <p:cNvPr id="4" name="Text Placeholder 3"/>
          <p:cNvSpPr>
            <a:spLocks noGrp="1"/>
          </p:cNvSpPr>
          <p:nvPr>
            <p:ph type="body" sz="quarter" idx="13"/>
          </p:nvPr>
        </p:nvSpPr>
        <p:spPr/>
        <p:txBody>
          <a:bodyPr/>
          <a:lstStyle/>
          <a:p>
            <a:r>
              <a:rPr lang="en-US" baseline="30000" dirty="0">
                <a:solidFill>
                  <a:prstClr val="black"/>
                </a:solidFill>
              </a:rPr>
              <a:t>a </a:t>
            </a:r>
            <a:r>
              <a:rPr lang="en-US" dirty="0">
                <a:solidFill>
                  <a:prstClr val="black"/>
                </a:solidFill>
              </a:rPr>
              <a:t>Guam, Puerto Rico, and the U.S. Virgin Islands.</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9</a:t>
            </a:fld>
            <a:endParaRPr lang="en-US" dirty="0"/>
          </a:p>
        </p:txBody>
      </p:sp>
    </p:spTree>
    <p:extLst>
      <p:ext uri="{BB962C8B-B14F-4D97-AF65-F5344CB8AC3E}">
        <p14:creationId xmlns:p14="http://schemas.microsoft.com/office/powerpoint/2010/main" val="1635178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5CE07743EDB448BA4F263C509E2B22" ma:contentTypeVersion="11" ma:contentTypeDescription="Create a new document." ma:contentTypeScope="" ma:versionID="6d815b722f0a21e7a317455ecc71a3f9">
  <xsd:schema xmlns:xsd="http://www.w3.org/2001/XMLSchema" xmlns:xs="http://www.w3.org/2001/XMLSchema" xmlns:p="http://schemas.microsoft.com/office/2006/metadata/properties" xmlns:ns3="525bc91f-408c-4066-9d06-51a5ff3d204b" xmlns:ns4="83431bdb-9a25-4284-8bc2-a71eb38198d0" targetNamespace="http://schemas.microsoft.com/office/2006/metadata/properties" ma:root="true" ma:fieldsID="caac2025bba77c851af0867d32d0641e" ns3:_="" ns4:_="">
    <xsd:import namespace="525bc91f-408c-4066-9d06-51a5ff3d204b"/>
    <xsd:import namespace="83431bdb-9a25-4284-8bc2-a71eb38198d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bc91f-408c-4066-9d06-51a5ff3d2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31bdb-9a25-4284-8bc2-a71eb38198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B5E05F-759C-492A-BD2B-2938B6479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bc91f-408c-4066-9d06-51a5ff3d204b"/>
    <ds:schemaRef ds:uri="83431bdb-9a25-4284-8bc2-a71eb3819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D6A69-301B-46AA-899B-C72E36285F9D}">
  <ds:schemaRefs>
    <ds:schemaRef ds:uri="http://purl.org/dc/elements/1.1/"/>
    <ds:schemaRef ds:uri="http://www.w3.org/XML/1998/namespace"/>
    <ds:schemaRef ds:uri="83431bdb-9a25-4284-8bc2-a71eb38198d0"/>
    <ds:schemaRef ds:uri="http://schemas.microsoft.com/office/2006/metadata/properties"/>
    <ds:schemaRef ds:uri="http://purl.org/dc/dcmitype/"/>
    <ds:schemaRef ds:uri="http://schemas.microsoft.com/office/2006/documentManagement/types"/>
    <ds:schemaRef ds:uri="525bc91f-408c-4066-9d06-51a5ff3d204b"/>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70454AA-0012-41E2-8DBE-53961E6E3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15973</TotalTime>
  <Words>3901</Words>
  <Application>Microsoft Office PowerPoint</Application>
  <PresentationFormat>Widescreen</PresentationFormat>
  <Paragraphs>280</Paragraphs>
  <Slides>24</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Calibri Light</vt:lpstr>
      <vt:lpstr>Courier New</vt:lpstr>
      <vt:lpstr>Wingdings</vt:lpstr>
      <vt:lpstr>Custom Design</vt:lpstr>
      <vt:lpstr>HRSA</vt:lpstr>
      <vt:lpstr>1_Custom Design</vt:lpstr>
      <vt:lpstr>1_Office Theme</vt:lpstr>
      <vt:lpstr>Women Served by the  Ryan White HIV/AIDS Program, 2020</vt:lpstr>
      <vt:lpstr>Demographic Characteristics</vt:lpstr>
      <vt:lpstr>Clients Aged 13 Years and Older Served by the Ryan White HIV/AIDS Program, by Gender, 2020—United States and 3 Territoriesa</vt:lpstr>
      <vt:lpstr>Women Aged 13 Years and Older Served by the Ryan White HIV/AIDS Program, by Age Group, 2020—United States and 3 Territoriesa</vt:lpstr>
      <vt:lpstr>Women Aged 13 Years and Older Served by the Ryan White HIV/AIDS Program, by Race/Ethnicity, 2020—United States and 3 Territoriesa</vt:lpstr>
      <vt:lpstr>Women Aged 13 Years and Older Served by the Ryan White HIV/AIDS Program, by Transmission Category, 2020—United States and 3 Territoriesa</vt:lpstr>
      <vt:lpstr>Women Aged 13 Years and Older Served by the Ryan White HIV/AIDS Program, by Race/Ethnicity and Transmission Category, 2020—United States and 3 Territoriesa</vt:lpstr>
      <vt:lpstr>Women Aged 13 Years and Older Served by the Ryan White HIV/AIDS Program, by Housing Status, 2020—United States and 3 Territoriesa</vt:lpstr>
      <vt:lpstr>Women Aged 13 Years and Older Served by the Ryan White HIV/AIDS Program, by Race/Ethnicity and Housing Status, 2020—United States and 3 Territoriesa </vt:lpstr>
      <vt:lpstr>Women Aged 13 Years and Older Served by the Ryan White HIV/AIDS Program, by Federal Poverty Level (FPL), 2020—United States and 3 Territoriesa</vt:lpstr>
      <vt:lpstr>Women Aged 13 Years and Older Served by the Ryan White HIV/AIDS Program, Living ≤100% Federal Poverty Level (FPL), by Race/Ethnicity, 2020—United States and 3 Territoriesa </vt:lpstr>
      <vt:lpstr>Women Aged 13 Years and Older Served by the Ryan White HIV/AIDS Program, by Health Care Coverage, 2020—United States and 3 Territoriesa</vt:lpstr>
      <vt:lpstr>Women Aged 13 Years and Older Served by the Ryan White HIV/AIDS Program with Any Health Care Coverage, by Race/Ethnicity, 2020—United States and 3 Territoriesa</vt:lpstr>
      <vt:lpstr>Viral Suppression</vt:lpstr>
      <vt:lpstr>Viral Suppression among Women Aged 13 and Older Served by the Ryan White HIV/AIDS Program, 2010–2020—United States and 3 Territoriesa</vt:lpstr>
      <vt:lpstr>Viral Suppression Among Women Aged 13 Years and Older Served by the Ryan White HIV/AIDS Program, by Age Group, 2020—United States and 3 Territoriesa</vt:lpstr>
      <vt:lpstr>Viral Suppression Among Women Aged 13 Years and Older Served by the Ryan White HIV/AIDS Program, by Federal Poverty Level (FPL), 2020—United States and 3 Territoriesa</vt:lpstr>
      <vt:lpstr>Viral Suppression Among Women Aged 13 Years and Older Served by the Ryan White HIV/AIDS Program, by Federal Poverty Level (FPL), 2020—United States and 3 Territoriesa</vt:lpstr>
      <vt:lpstr>Viral Suppression Among Women Aged 13 Years and Older Served by the Ryan White HIV/AIDS Program, by Housing Status, 2020—United States and 3 Territoriesa</vt:lpstr>
      <vt:lpstr>Viral Suppression Disparities</vt:lpstr>
      <vt:lpstr>Viral Suppression among Black/African American Women Served by the Ryan White HIV/AIDS Program, 2020—United States and 3 Territoriesa</vt:lpstr>
      <vt:lpstr>Viral Suppression among Hispanic/Latina Women Served by the Ryan White HIV/AIDS Program, 2020—United States and 3 Territoriesa</vt:lpstr>
      <vt:lpstr>Viral Suppression among Young, Black/African American Women Aged 13–24 Years Served by the Ryan White HIV/AIDS Program, 2020—United States and 3 Territoriesa</vt:lpstr>
      <vt:lpstr>Viral Suppression among Young, Black/African American Women Aged 13–24 Years Served by the Ryan White HIV/AIDS Program, 2020—United States and 3 Territoriesa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Served by the Ryan White HIV/AIDS Program, 2020</dc:title>
  <dc:subject>Ryan WHite HIV/AIDS Program</dc:subject>
  <dc:creator>HRSA</dc:creator>
  <cp:keywords>HIV/AIDS, HRSA, health, RSR</cp:keywords>
  <cp:lastModifiedBy>Schachner, Amy (HRSA)</cp:lastModifiedBy>
  <cp:revision>612</cp:revision>
  <dcterms:created xsi:type="dcterms:W3CDTF">2015-04-01T01:31:28Z</dcterms:created>
  <dcterms:modified xsi:type="dcterms:W3CDTF">2022-10-18T20:38:08Z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0x010100BB5CE07743EDB448BA4F263C509E2B22</vt:lpwstr>
  </property>
</Properties>
</file>