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6"/>
    <p:sldMasterId id="2147483792" r:id="rId7"/>
  </p:sldMasterIdLst>
  <p:notesMasterIdLst>
    <p:notesMasterId r:id="rId22"/>
  </p:notesMasterIdLst>
  <p:sldIdLst>
    <p:sldId id="308" r:id="rId8"/>
    <p:sldId id="262" r:id="rId9"/>
    <p:sldId id="305" r:id="rId10"/>
    <p:sldId id="263" r:id="rId11"/>
    <p:sldId id="296" r:id="rId12"/>
    <p:sldId id="265" r:id="rId13"/>
    <p:sldId id="266" r:id="rId14"/>
    <p:sldId id="297" r:id="rId15"/>
    <p:sldId id="269" r:id="rId16"/>
    <p:sldId id="270" r:id="rId17"/>
    <p:sldId id="271" r:id="rId18"/>
    <p:sldId id="303" r:id="rId19"/>
    <p:sldId id="290" r:id="rId20"/>
    <p:sldId id="300" r:id="rId21"/>
  </p:sldIdLst>
  <p:sldSz cx="12192000" cy="6858000"/>
  <p:notesSz cx="7010400" cy="92964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0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9291C61-7AA6-396C-344B-5AD578B9EA86}" name="Mills, Robert (HRSA)" initials="MR(" userId="S::RMills@hrsa.gov::369171cb-604f-4601-9aa6-a3049bd54758" providerId="AD"/>
  <p188:author id="{728F7493-DC76-5A5F-1BC9-6EFE49BF2521}" name="Hauck, Heather (HRSA)" initials="HH(" userId="S::HHauck@HRSA.Gov::31c1c0cd-c7d1-4872-bb23-fe338665d9a2" providerId="AD"/>
  <p188:author id="{F25336B5-73FF-D558-BE1B-AEFD216DDF71}" name="Klein, Pamela (HRSA)" initials="KP(" userId="S::PKlein@HRSA.Gov::fec1db0a-566e-43b2-9473-bf75d2aabc81" providerId="AD"/>
  <p188:author id="{C71D98CF-8900-4F83-19C0-15445A127CDA}" name="Chavis, Nicole (HRSA)" initials="CN(" userId="S::NChavis@HRSA.Gov::86b8513a-298f-4745-adcd-37162bb343d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mela Klein" initials="PK" lastIdx="10" clrIdx="0"/>
  <p:cmAuthor id="7" name="Cohen Gagne, Stacy (HRSA)" initials="CGS(" lastIdx="83" clrIdx="7">
    <p:extLst>
      <p:ext uri="{19B8F6BF-5375-455C-9EA6-DF929625EA0E}">
        <p15:presenceInfo xmlns:p15="http://schemas.microsoft.com/office/powerpoint/2012/main" userId="S-1-5-21-1575576018-681398725-1848903544-46261" providerId="AD"/>
      </p:ext>
    </p:extLst>
  </p:cmAuthor>
  <p:cmAuthor id="1" name="Windows User" initials="WU" lastIdx="4" clrIdx="1"/>
  <p:cmAuthor id="8" name="Ferachi, Harrison (HRSA)" initials="HF" lastIdx="2" clrIdx="8">
    <p:extLst>
      <p:ext uri="{19B8F6BF-5375-455C-9EA6-DF929625EA0E}">
        <p15:presenceInfo xmlns:p15="http://schemas.microsoft.com/office/powerpoint/2012/main" userId="Ferachi, Harrison (HRSA)" providerId="None"/>
      </p:ext>
    </p:extLst>
  </p:cmAuthor>
  <p:cmAuthor id="2" name="Meredith Brantley" initials="MB" lastIdx="11" clrIdx="2"/>
  <p:cmAuthor id="9" name="Chavis, Nicole (HRSA)" initials="CN(" lastIdx="1" clrIdx="9">
    <p:extLst>
      <p:ext uri="{19B8F6BF-5375-455C-9EA6-DF929625EA0E}">
        <p15:presenceInfo xmlns:p15="http://schemas.microsoft.com/office/powerpoint/2012/main" userId="S-1-5-21-1575576018-681398725-1848903544-64251" providerId="AD"/>
      </p:ext>
    </p:extLst>
  </p:cmAuthor>
  <p:cmAuthor id="3" name="Stacy Cohen" initials="SC" lastIdx="1" clrIdx="3"/>
  <p:cmAuthor id="10" name="Mills, Robert (HRSA)" initials="MR(" lastIdx="19" clrIdx="10">
    <p:extLst>
      <p:ext uri="{19B8F6BF-5375-455C-9EA6-DF929625EA0E}">
        <p15:presenceInfo xmlns:p15="http://schemas.microsoft.com/office/powerpoint/2012/main" userId="S-1-5-21-1575576018-681398725-1848903544-12947" providerId="AD"/>
      </p:ext>
    </p:extLst>
  </p:cmAuthor>
  <p:cmAuthor id="4" name="Carney, Jhetari (HRSA)" initials="CJ(" lastIdx="30" clrIdx="4">
    <p:extLst>
      <p:ext uri="{19B8F6BF-5375-455C-9EA6-DF929625EA0E}">
        <p15:presenceInfo xmlns:p15="http://schemas.microsoft.com/office/powerpoint/2012/main" userId="S-1-5-21-1575576018-681398725-1848903544-54837" providerId="AD"/>
      </p:ext>
    </p:extLst>
  </p:cmAuthor>
  <p:cmAuthor id="5" name="Brantley, Meredith (HRSA)" initials="BM(" lastIdx="28" clrIdx="5">
    <p:extLst>
      <p:ext uri="{19B8F6BF-5375-455C-9EA6-DF929625EA0E}">
        <p15:presenceInfo xmlns:p15="http://schemas.microsoft.com/office/powerpoint/2012/main" userId="S-1-5-21-1575576018-681398725-1848903544-54839" providerId="AD"/>
      </p:ext>
    </p:extLst>
  </p:cmAuthor>
  <p:cmAuthor id="6" name="Psihopaidas, Demetrios (HRSA)" initials="PD(" lastIdx="6" clrIdx="6">
    <p:extLst>
      <p:ext uri="{19B8F6BF-5375-455C-9EA6-DF929625EA0E}">
        <p15:presenceInfo xmlns:p15="http://schemas.microsoft.com/office/powerpoint/2012/main" userId="S-1-5-21-1575576018-681398725-1848903544-565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97B0"/>
    <a:srgbClr val="333F50"/>
    <a:srgbClr val="21409A"/>
    <a:srgbClr val="0F409A"/>
    <a:srgbClr val="0F4D7B"/>
    <a:srgbClr val="47C3D3"/>
    <a:srgbClr val="F18C22"/>
    <a:srgbClr val="FFDE17"/>
    <a:srgbClr val="66FFCC"/>
    <a:srgbClr val="ADD1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67" autoAdjust="0"/>
    <p:restoredTop sz="76644" autoAdjust="0"/>
  </p:normalViewPr>
  <p:slideViewPr>
    <p:cSldViewPr>
      <p:cViewPr>
        <p:scale>
          <a:sx n="90" d="100"/>
          <a:sy n="90" d="100"/>
        </p:scale>
        <p:origin x="1963" y="182"/>
      </p:cViewPr>
      <p:guideLst>
        <p:guide orient="horz" pos="360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24" Type="http://schemas.openxmlformats.org/officeDocument/2006/relationships/commentAuthors" Target="commentAuthor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tags" Target="tags/tag1.xml"/><Relationship Id="rId28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D22815A-CE8E-7344-A876-F64826AC21A6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EF30B5F-2E5D-5043-8ACA-93FF499C5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24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rsa.gov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HRSA is on four social media platforms. We encourage you to follow along and share our content on Twitter, Facebook, LinkedIn and Instagram to stay up-to-date on the latest HRSA news.  Our account/handle on each platform is @</a:t>
            </a:r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HRSAgov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Additionally, we also encourage you to sign up for HRSA’s e-News, a biweekly email of comprehensive HRSA news, and to sign up for HRSA press releases.  You can also  visit our website 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www.HRSA.gov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more detailed information about all of our programs.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11B83-7453-4C63-9F24-B8D95A5E70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678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In 2021, 57.9% of the 250,173 clients aged 50 years and older with age information were living at or below 100% of the federal poverty level (FPL).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The three territories include Guam, Puerto Rico, and the U.S. Virgin Islands.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30B5F-2E5D-5043-8ACA-93FF499C591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242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Older female and transgender clients had lower incomes than older male clients. Among the 70,965 female</a:t>
            </a:r>
            <a:r>
              <a:rPr lang="en-US" baseline="0" dirty="0">
                <a:effectLst/>
              </a:rPr>
              <a:t> clients</a:t>
            </a:r>
            <a:r>
              <a:rPr lang="en-US" dirty="0">
                <a:effectLst/>
              </a:rPr>
              <a:t> aged 50 years and older with poverty level information in 2021, 67.9% were living at or below 100% of the federal poverty level (FPL). Among the 2,928 transgender clients aged 50 years and older with poverty level information, 72.4% were living at or below 100% FPL. These percentages are compared to 53.6% of the 176,280 older males with poverty level information living at or below 100% FPL.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The three territories include Guam, Puerto Rico, and the U.S. Virgin Islands.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30B5F-2E5D-5043-8ACA-93FF499C591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094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This chart shows viral suppression among key populations of older adults served by the RWHAP. It shows a side-by-side comparison of viral suppression for each subpopulation in 2010 – indicated by a dark grey bar, and in 2021 – indicated by a light grey bar. For comparison, viral suppression for all RWHAP clients aged</a:t>
            </a:r>
            <a:r>
              <a:rPr lang="en-US" baseline="0" dirty="0">
                <a:effectLst/>
              </a:rPr>
              <a:t> 50 years and older </a:t>
            </a:r>
            <a:r>
              <a:rPr lang="en-US" dirty="0">
                <a:effectLst/>
              </a:rPr>
              <a:t>overall in 2010 was 77.6% indicated by the dark grey line and was 93.1% in 2021 indicated by the light grey line. This upward trend in viral suppression occurred across all key populations.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However, it is important to note that challenges remain in achieving viral suppression for certain populations. Most notably, in 2021, the client subpopulations with viral suppression lower than the overall percentage of 93.1% were </a:t>
            </a:r>
            <a:r>
              <a:rPr lang="en-US" b="1" dirty="0">
                <a:effectLst/>
              </a:rPr>
              <a:t>clients with</a:t>
            </a:r>
            <a:r>
              <a:rPr lang="en-US" b="1" baseline="0" dirty="0">
                <a:effectLst/>
              </a:rPr>
              <a:t> </a:t>
            </a:r>
            <a:r>
              <a:rPr lang="en-US" b="1" dirty="0">
                <a:effectLst/>
              </a:rPr>
              <a:t>unstable housing</a:t>
            </a:r>
            <a:r>
              <a:rPr lang="en-US" dirty="0">
                <a:effectLst/>
              </a:rPr>
              <a:t> (81.7%); slightly lower were transgender clients (92.2%), </a:t>
            </a:r>
            <a:r>
              <a:rPr lang="en-US" baseline="0" dirty="0">
                <a:effectLst/>
              </a:rPr>
              <a:t>B</a:t>
            </a:r>
            <a:r>
              <a:rPr lang="en-US" dirty="0">
                <a:effectLst/>
              </a:rPr>
              <a:t>lacks/African Americans (91.3%), and </a:t>
            </a:r>
            <a:r>
              <a:rPr lang="en-US" baseline="0" dirty="0">
                <a:effectLst/>
              </a:rPr>
              <a:t>clients with HIV attributed to injection drug use (90.8%)</a:t>
            </a:r>
            <a:r>
              <a:rPr lang="en-US" dirty="0">
                <a:effectLst/>
              </a:rPr>
              <a:t>.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Viral suppression is defined as ≥1 outpatient/ambulatory health services visit during the calendar year and ≥1 viral load reported, with the last viral load result &lt;200 copies/</a:t>
            </a:r>
            <a:r>
              <a:rPr lang="en-US" dirty="0" err="1">
                <a:effectLst/>
              </a:rPr>
              <a:t>mL.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The three territories include Guam, Puerto Rico, and the U.S. Virgin Islands.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993D1-048E-4E7D-B172-295882EE4F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90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ffectLst/>
              </a:rPr>
              <a:t>The age distribution is shifting among RWHAP clients. From 2010 through 2021, the percentage of clients aged 35–54 years decreased (combined, 59.7% of the RWHAP population was aged 35–54 in 2010, decreasing to 42.2% in 2021), while the percentage increased during this time for those aged 55 and older (combined, from 16.6% in 2010 to 35.8% in 2021). Clients aged 65 years and older accounted for 29.4% of clients aged 55 and older in 2021</a:t>
            </a:r>
            <a:r>
              <a:rPr lang="en-US" b="1" dirty="0">
                <a:effectLst/>
              </a:rPr>
              <a:t>, an increase from 2.9% in 2010</a:t>
            </a:r>
            <a:r>
              <a:rPr lang="en-US" dirty="0">
                <a:effectLst/>
              </a:rPr>
              <a:t>.</a:t>
            </a:r>
          </a:p>
          <a:p>
            <a:endParaRPr lang="en-US" dirty="0">
              <a:effectLst/>
            </a:endParaRPr>
          </a:p>
          <a:p>
            <a:r>
              <a:rPr lang="en-US" dirty="0">
                <a:effectLst/>
              </a:rPr>
              <a:t>The three territories include Guam, Puerto Rico, and the U.S. Virgin Islands. </a:t>
            </a:r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74E639-E871-46A8-96AA-8898547371E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6197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In 2021, 48.3% of the 576,076 clients served</a:t>
            </a:r>
            <a:r>
              <a:rPr lang="en-US" baseline="0" dirty="0">
                <a:effectLst/>
              </a:rPr>
              <a:t> by the Ryan White HIV/AIDS Program with reported age information were</a:t>
            </a:r>
            <a:r>
              <a:rPr lang="en-US" dirty="0">
                <a:effectLst/>
              </a:rPr>
              <a:t> aged</a:t>
            </a:r>
            <a:r>
              <a:rPr lang="en-US" baseline="0" dirty="0">
                <a:effectLst/>
              </a:rPr>
              <a:t> 50 years and older</a:t>
            </a:r>
            <a:r>
              <a:rPr lang="en-US" dirty="0">
                <a:effectLst/>
              </a:rPr>
              <a:t>.  Among </a:t>
            </a:r>
            <a:r>
              <a:rPr lang="en-US" b="1" dirty="0">
                <a:effectLst/>
              </a:rPr>
              <a:t>clients with reported age information</a:t>
            </a:r>
            <a:r>
              <a:rPr lang="en-US" dirty="0">
                <a:effectLst/>
              </a:rPr>
              <a:t>, 12.5% were aged 50–54 years, 14.3% were aged 55–59 years, 11.0% were aged 60–64 years, and 10.5% were aged 65 years and older.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The three territories include Guam, Puerto Rico, and the U.S. Virgin Islands.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30B5F-2E5D-5043-8ACA-93FF499C591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53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>
                <a:effectLst/>
              </a:rPr>
              <a:t>In 2021, of the 278,042</a:t>
            </a:r>
            <a:r>
              <a:rPr lang="en-US" baseline="0" dirty="0">
                <a:effectLst/>
              </a:rPr>
              <a:t> RWHAP clients aged 50 years and older</a:t>
            </a:r>
            <a:r>
              <a:rPr lang="en-US" dirty="0">
                <a:effectLst/>
              </a:rPr>
              <a:t> with a reported gender</a:t>
            </a:r>
            <a:r>
              <a:rPr lang="en-US" b="1" dirty="0">
                <a:effectLst/>
              </a:rPr>
              <a:t>, </a:t>
            </a:r>
            <a:r>
              <a:rPr lang="en-US" dirty="0">
                <a:effectLst/>
              </a:rPr>
              <a:t>70.7% were male, 28.1% were female, and 1.2% were transgender.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The three territories include Guam, Puerto Rico, and the U.S. Virgin Islands.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74E639-E871-46A8-96AA-8898547371E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0457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In 2021, of the 275,665</a:t>
            </a:r>
            <a:r>
              <a:rPr lang="en-US" baseline="0" dirty="0">
                <a:effectLst/>
              </a:rPr>
              <a:t> </a:t>
            </a:r>
            <a:r>
              <a:rPr lang="en-US" dirty="0">
                <a:effectLst/>
              </a:rPr>
              <a:t>adult</a:t>
            </a:r>
            <a:r>
              <a:rPr lang="en-US" baseline="0" dirty="0">
                <a:effectLst/>
              </a:rPr>
              <a:t>s aged 50 years and older</a:t>
            </a:r>
            <a:r>
              <a:rPr lang="en-US" dirty="0">
                <a:effectLst/>
              </a:rPr>
              <a:t> with reported race/ethnicity information,</a:t>
            </a:r>
            <a:r>
              <a:rPr lang="en-US" b="1" dirty="0">
                <a:effectLst/>
              </a:rPr>
              <a:t> </a:t>
            </a:r>
            <a:r>
              <a:rPr lang="en-US" dirty="0">
                <a:effectLst/>
              </a:rPr>
              <a:t>43.4% self-identified as Black/African American, 21.4% Hispanic/Latino, and</a:t>
            </a:r>
            <a:r>
              <a:rPr lang="en-US" baseline="0" dirty="0">
                <a:effectLst/>
              </a:rPr>
              <a:t> </a:t>
            </a:r>
            <a:r>
              <a:rPr lang="en-US" dirty="0">
                <a:effectLst/>
              </a:rPr>
              <a:t>Whites accounted for 32.4% of clients. Combined, American Indian/Alaska Native, Asian, Native Hawaiian/Pacific Islander, and clients of multiple races accounted</a:t>
            </a:r>
            <a:r>
              <a:rPr lang="en-US" baseline="0" dirty="0">
                <a:effectLst/>
              </a:rPr>
              <a:t> for less than 3% of clients.</a:t>
            </a:r>
            <a:endParaRPr lang="en-US" dirty="0">
              <a:effectLst/>
            </a:endParaRPr>
          </a:p>
          <a:p>
            <a:endParaRPr lang="en-US" dirty="0">
              <a:effectLst/>
            </a:endParaRPr>
          </a:p>
          <a:p>
            <a:r>
              <a:rPr lang="en-US" dirty="0">
                <a:effectLst/>
              </a:rPr>
              <a:t>Hispanics/Latinos can be of any race.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The three territories include Guam, Puerto Rico, and the U.S. Virgin Islands.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30B5F-2E5D-5043-8ACA-93FF499C591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579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In 2021, of clients </a:t>
            </a:r>
            <a:r>
              <a:rPr lang="en-US" baseline="0" dirty="0">
                <a:effectLst/>
              </a:rPr>
              <a:t>aged 50 years and older,</a:t>
            </a:r>
            <a:r>
              <a:rPr lang="en-US" dirty="0">
                <a:effectLst/>
              </a:rPr>
              <a:t> 61.2% of male clients, 83.4% of female clients, and 80.0% of transgender clients were racial/ethnic minorities. For reference, white clients appear in each pie chart in orange shading.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Hispanics/Latinos can be of any race.</a:t>
            </a:r>
          </a:p>
          <a:p>
            <a:r>
              <a:rPr lang="en-US" dirty="0">
                <a:effectLst/>
              </a:rPr>
              <a:t> 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ffectLst/>
              </a:rPr>
              <a:t>Due</a:t>
            </a:r>
            <a:r>
              <a:rPr lang="en-US" baseline="0" dirty="0">
                <a:effectLst/>
              </a:rPr>
              <a:t> to rounding, percentages may not add to 100%.</a:t>
            </a:r>
          </a:p>
          <a:p>
            <a:endParaRPr lang="en-US" dirty="0">
              <a:effectLst/>
            </a:endParaRPr>
          </a:p>
          <a:p>
            <a:r>
              <a:rPr lang="en-US" dirty="0">
                <a:effectLst/>
              </a:rPr>
              <a:t>The three territories include Guam, Puerto Rico, and the U.S. Virgin Islands. 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30B5F-2E5D-5043-8ACA-93FF499C591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64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By gender and transmission category, among male clients aged</a:t>
            </a:r>
            <a:r>
              <a:rPr lang="en-US" baseline="0" dirty="0">
                <a:effectLst/>
              </a:rPr>
              <a:t> 50 years and older</a:t>
            </a:r>
            <a:r>
              <a:rPr lang="en-US" dirty="0">
                <a:effectLst/>
              </a:rPr>
              <a:t>, 58.5 % had HIV attributed to male-to-male sexual contact; 29.3% had HIV attributed to heterosexual contact;</a:t>
            </a:r>
            <a:r>
              <a:rPr lang="en-US" baseline="0" dirty="0">
                <a:effectLst/>
              </a:rPr>
              <a:t> 8.1</a:t>
            </a:r>
            <a:r>
              <a:rPr lang="en-US" dirty="0">
                <a:effectLst/>
              </a:rPr>
              <a:t>% to injection drug use, and 3.3% to male-to-male sexual contact </a:t>
            </a:r>
            <a:r>
              <a:rPr lang="en-US" i="1" dirty="0">
                <a:effectLst/>
              </a:rPr>
              <a:t>and </a:t>
            </a:r>
            <a:r>
              <a:rPr lang="en-US" dirty="0">
                <a:effectLst/>
              </a:rPr>
              <a:t>injection drug use. </a:t>
            </a:r>
          </a:p>
          <a:p>
            <a:endParaRPr lang="en-US" dirty="0">
              <a:effectLst/>
            </a:endParaRPr>
          </a:p>
          <a:p>
            <a:r>
              <a:rPr lang="en-US" dirty="0">
                <a:effectLst/>
              </a:rPr>
              <a:t>Among female clients aged 50 years and older, 88.0% had HIV attributed to heterosexual contact</a:t>
            </a:r>
            <a:r>
              <a:rPr lang="en-US" baseline="0" dirty="0">
                <a:effectLst/>
              </a:rPr>
              <a:t> and</a:t>
            </a:r>
            <a:r>
              <a:rPr lang="en-US" dirty="0">
                <a:effectLst/>
              </a:rPr>
              <a:t> 10.3% to injection drug use. </a:t>
            </a:r>
          </a:p>
          <a:p>
            <a:endParaRPr lang="en-US" dirty="0">
              <a:effectLst/>
            </a:endParaRPr>
          </a:p>
          <a:p>
            <a:r>
              <a:rPr lang="en-US" dirty="0">
                <a:effectLst/>
              </a:rPr>
              <a:t>Among transgender clients aged 50 years</a:t>
            </a:r>
            <a:r>
              <a:rPr lang="en-US" baseline="0" dirty="0">
                <a:effectLst/>
              </a:rPr>
              <a:t> and older</a:t>
            </a:r>
            <a:r>
              <a:rPr lang="en-US" dirty="0">
                <a:effectLst/>
              </a:rPr>
              <a:t>, 89.1% had HIV attributed to some form of sexual contact, 7.5% to sexual contact </a:t>
            </a:r>
            <a:r>
              <a:rPr lang="en-US" i="1" dirty="0">
                <a:effectLst/>
              </a:rPr>
              <a:t>and </a:t>
            </a:r>
            <a:r>
              <a:rPr lang="en-US" dirty="0">
                <a:effectLst/>
              </a:rPr>
              <a:t>injection drug use, and 2.4% to injection drug use. 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Heterosexual contact includes specific heterosexual contact with a person known to have, or to be at high risk for, HIV. 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Other includes hemophilia, blood transfusion, and unknown risk factor.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Sexual contact includes any reported sexual transmission category for transgender clients.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effectLst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ffectLst/>
              </a:rPr>
              <a:t>Due</a:t>
            </a:r>
            <a:r>
              <a:rPr lang="en-US" baseline="0" dirty="0">
                <a:effectLst/>
              </a:rPr>
              <a:t> to rounding, percentages may not add to 100%.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The three territories include Guam, Puerto Rico, and the U.S. Virgin Islands.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74E639-E871-46A8-96AA-8898547371E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62267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In 2021, of the 254,036 clients aged 50 years and older with reported housing status, 5.2% had temporary housing and 3.7% had unstable housing.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The three territories include Guam, Puerto Rico, and the U.S. Virgin Islands.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30B5F-2E5D-5043-8ACA-93FF499C591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243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A slightly higher proportion of older female RWHAP clients had stable housing in 2021, compared with older male and transgender clients. Among female RWHAP clients aged 50 years and older, 4.8% had temporary housing and 2.9% had unstable housing. Among male clients aged 50 years and older, 5.3% had temporary housing and 3.9% had unstable housing. Among transgender clients aged 50 years and older, 7.5% had temporary housing and 6.3% had unstable housing.</a:t>
            </a:r>
          </a:p>
          <a:p>
            <a:r>
              <a:rPr lang="en-US" dirty="0">
                <a:effectLst/>
              </a:rPr>
              <a:t> 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ffectLst/>
              </a:rPr>
              <a:t>Due</a:t>
            </a:r>
            <a:r>
              <a:rPr lang="en-US" baseline="0" dirty="0">
                <a:effectLst/>
              </a:rPr>
              <a:t> to rounding, percentages may not sum to 100%.</a:t>
            </a:r>
          </a:p>
          <a:p>
            <a:endParaRPr lang="en-US" dirty="0">
              <a:effectLst/>
            </a:endParaRPr>
          </a:p>
          <a:p>
            <a:r>
              <a:rPr lang="en-US" dirty="0">
                <a:effectLst/>
              </a:rPr>
              <a:t>The three territories include Guam, Puerto Rico, and the U.S. Virgin Islands.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30B5F-2E5D-5043-8ACA-93FF499C591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31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6411-4315-410B-A8CB-C653F0AE417F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33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6411-4315-410B-A8CB-C653F0AE417F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34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6411-4315-410B-A8CB-C653F0AE417F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237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>
            <a:spLocks noGrp="1"/>
          </p:cNvSpPr>
          <p:nvPr>
            <p:ph type="ctrTitle"/>
          </p:nvPr>
        </p:nvSpPr>
        <p:spPr>
          <a:xfrm>
            <a:off x="841248" y="1600200"/>
            <a:ext cx="10515600" cy="2706624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3"/>
          <p:cNvSpPr>
            <a:spLocks noGrp="1"/>
          </p:cNvSpPr>
          <p:nvPr>
            <p:ph type="subTitle" idx="1"/>
          </p:nvPr>
        </p:nvSpPr>
        <p:spPr>
          <a:xfrm>
            <a:off x="841248" y="4544568"/>
            <a:ext cx="10515600" cy="1399032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rgbClr val="8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314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wo Ba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" descr="Logo: HRSA. Health Resources &amp; Services Administration.&#10;&#10;Vision: Healthy Communities, Healthy People">
            <a:extLst>
              <a:ext uri="{FF2B5EF4-FFF2-40B4-BE49-F238E27FC236}">
                <a16:creationId xmlns:a16="http://schemas.microsoft.com/office/drawing/2014/main" id="{59B87ACB-63D1-7145-B55B-0A5815BD19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2"/>
          <p:cNvSpPr>
            <a:spLocks noGrp="1"/>
          </p:cNvSpPr>
          <p:nvPr>
            <p:ph type="ctrTitle"/>
          </p:nvPr>
        </p:nvSpPr>
        <p:spPr>
          <a:xfrm>
            <a:off x="841248" y="1899138"/>
            <a:ext cx="10515600" cy="256032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3"/>
          <p:cNvSpPr>
            <a:spLocks noGrp="1"/>
          </p:cNvSpPr>
          <p:nvPr>
            <p:ph type="subTitle" idx="1"/>
          </p:nvPr>
        </p:nvSpPr>
        <p:spPr>
          <a:xfrm>
            <a:off x="914400" y="4498848"/>
            <a:ext cx="105156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rgbClr val="8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355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1124712"/>
            <a:ext cx="10515600" cy="238658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3602736"/>
            <a:ext cx="10515600" cy="1655064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rgbClr val="0F4D7B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5301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3"/>
          <p:cNvSpPr>
            <a:spLocks noGrp="1"/>
          </p:cNvSpPr>
          <p:nvPr>
            <p:ph type="body" sz="quarter" idx="13" hasCustomPrompt="1"/>
          </p:nvPr>
        </p:nvSpPr>
        <p:spPr>
          <a:xfrm rot="-5400000">
            <a:off x="-579120" y="2819399"/>
            <a:ext cx="4206240" cy="1828800"/>
          </a:xfrm>
        </p:spPr>
        <p:txBody>
          <a:bodyPr>
            <a:normAutofit/>
          </a:bodyPr>
          <a:lstStyle>
            <a:lvl1pPr marL="0" indent="0">
              <a:buNone/>
              <a:defRPr sz="8800" b="1">
                <a:solidFill>
                  <a:srgbClr val="800000"/>
                </a:solidFill>
              </a:defRPr>
            </a:lvl1pPr>
          </a:lstStyle>
          <a:p>
            <a:pPr lvl="0"/>
            <a:r>
              <a:rPr lang="en-US" sz="8800" b="1" dirty="0"/>
              <a:t>AGENDA</a:t>
            </a:r>
            <a:endParaRPr lang="en-US" dirty="0"/>
          </a:p>
        </p:txBody>
      </p:sp>
      <p:cxnSp>
        <p:nvCxnSpPr>
          <p:cNvPr id="9" name="Straight Connector 3" descr="&quot; &quot;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2080846" y="1409699"/>
            <a:ext cx="0" cy="464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4"/>
          <p:cNvSpPr>
            <a:spLocks noGrp="1"/>
          </p:cNvSpPr>
          <p:nvPr>
            <p:ph idx="1"/>
          </p:nvPr>
        </p:nvSpPr>
        <p:spPr>
          <a:xfrm>
            <a:off x="2502408" y="1447800"/>
            <a:ext cx="8686800" cy="5029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141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76200" y="6567324"/>
            <a:ext cx="860107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HRSA. Ryan White HIV/AIDS Program Data Report (RSR) 2021. Does not include AIDS Drug Assistance Program data.</a:t>
            </a:r>
          </a:p>
        </p:txBody>
      </p:sp>
    </p:spTree>
    <p:extLst>
      <p:ext uri="{BB962C8B-B14F-4D97-AF65-F5344CB8AC3E}">
        <p14:creationId xmlns:p14="http://schemas.microsoft.com/office/powerpoint/2010/main" val="4073681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RSA Go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" descr="&quot; &quot;">
            <a:extLst>
              <a:ext uri="{FF2B5EF4-FFF2-40B4-BE49-F238E27FC236}">
                <a16:creationId xmlns:a16="http://schemas.microsoft.com/office/drawing/2014/main" id="{C6402E67-A38A-48B6-9551-9DFB20412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358449" y="1470674"/>
            <a:ext cx="9454896" cy="685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7432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1" descr="&quot; &quot;">
            <a:extLst>
              <a:ext uri="{FF2B5EF4-FFF2-40B4-BE49-F238E27FC236}">
                <a16:creationId xmlns:a16="http://schemas.microsoft.com/office/drawing/2014/main" id="{D867B8F6-DAA1-714D-9DDF-440B2E7C498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7" b="14540"/>
          <a:stretch/>
        </p:blipFill>
        <p:spPr>
          <a:xfrm>
            <a:off x="1504437" y="1535598"/>
            <a:ext cx="665743" cy="598621"/>
          </a:xfrm>
          <a:prstGeom prst="rect">
            <a:avLst/>
          </a:prstGeom>
        </p:spPr>
      </p:pic>
      <p:sp>
        <p:nvSpPr>
          <p:cNvPr id="10" name="Content Placeholder 1"/>
          <p:cNvSpPr>
            <a:spLocks noGrp="1"/>
          </p:cNvSpPr>
          <p:nvPr>
            <p:ph sz="quarter" idx="13"/>
          </p:nvPr>
        </p:nvSpPr>
        <p:spPr>
          <a:xfrm>
            <a:off x="2281218" y="16002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4" name="Group 1" descr="&quot; &quot;"/>
          <p:cNvGrpSpPr/>
          <p:nvPr/>
        </p:nvGrpSpPr>
        <p:grpSpPr>
          <a:xfrm>
            <a:off x="3782988" y="1672425"/>
            <a:ext cx="672206" cy="309317"/>
            <a:chOff x="3782988" y="1672425"/>
            <a:chExt cx="672206" cy="309317"/>
          </a:xfrm>
        </p:grpSpPr>
        <p:sp>
          <p:nvSpPr>
            <p:cNvPr id="12" name="Right Arrow 1" descr="&quot; &quot;">
              <a:extLst>
                <a:ext uri="{FF2B5EF4-FFF2-40B4-BE49-F238E27FC236}">
                  <a16:creationId xmlns:a16="http://schemas.microsoft.com/office/drawing/2014/main" id="{78375FE7-DB1C-E944-85D7-C0D27FB65F51}"/>
                </a:ext>
              </a:extLst>
            </p:cNvPr>
            <p:cNvSpPr/>
            <p:nvPr/>
          </p:nvSpPr>
          <p:spPr>
            <a:xfrm>
              <a:off x="3782988" y="1672425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" descr="&quot; &quot;">
              <a:extLst>
                <a:ext uri="{FF2B5EF4-FFF2-40B4-BE49-F238E27FC236}">
                  <a16:creationId xmlns:a16="http://schemas.microsoft.com/office/drawing/2014/main" id="{E374D2A4-8AF2-4EF3-9230-FEA6CAF5C5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>
              <a:off x="3796826" y="1801632"/>
              <a:ext cx="65836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 Placeholder 1"/>
          <p:cNvSpPr>
            <a:spLocks noGrp="1"/>
          </p:cNvSpPr>
          <p:nvPr>
            <p:ph type="body" sz="quarter" idx="18"/>
          </p:nvPr>
        </p:nvSpPr>
        <p:spPr>
          <a:xfrm>
            <a:off x="4574301" y="147218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Box 2" descr="&quot; &quot;">
            <a:extLst>
              <a:ext uri="{FF2B5EF4-FFF2-40B4-BE49-F238E27FC236}">
                <a16:creationId xmlns:a16="http://schemas.microsoft.com/office/drawing/2014/main" id="{4B4CD2B3-0C35-4CA5-9C22-D20E1D1848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358447" y="2386584"/>
            <a:ext cx="9454896" cy="685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7432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2" descr="&quot; &quot;">
            <a:extLst>
              <a:ext uri="{FF2B5EF4-FFF2-40B4-BE49-F238E27FC236}">
                <a16:creationId xmlns:a16="http://schemas.microsoft.com/office/drawing/2014/main" id="{251983AE-FDD8-D54B-895D-78E3810E9A3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27" b="16215"/>
          <a:stretch/>
        </p:blipFill>
        <p:spPr>
          <a:xfrm>
            <a:off x="1410302" y="2421393"/>
            <a:ext cx="848701" cy="668420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>
            <p:ph sz="quarter" idx="14"/>
          </p:nvPr>
        </p:nvSpPr>
        <p:spPr>
          <a:xfrm>
            <a:off x="2286000" y="25146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5" name="Group 2" descr="&quot; &quot;"/>
          <p:cNvGrpSpPr/>
          <p:nvPr/>
        </p:nvGrpSpPr>
        <p:grpSpPr>
          <a:xfrm>
            <a:off x="3781816" y="2580898"/>
            <a:ext cx="668737" cy="309317"/>
            <a:chOff x="3781816" y="2580898"/>
            <a:chExt cx="668737" cy="309317"/>
          </a:xfrm>
        </p:grpSpPr>
        <p:sp>
          <p:nvSpPr>
            <p:cNvPr id="18" name="Right Arrow 2" descr="&quot; &quot;">
              <a:extLst>
                <a:ext uri="{FF2B5EF4-FFF2-40B4-BE49-F238E27FC236}">
                  <a16:creationId xmlns:a16="http://schemas.microsoft.com/office/drawing/2014/main" id="{FB22A8FF-B6D6-EF48-957E-1C6C265C0E6A}"/>
                </a:ext>
              </a:extLst>
            </p:cNvPr>
            <p:cNvSpPr/>
            <p:nvPr/>
          </p:nvSpPr>
          <p:spPr>
            <a:xfrm>
              <a:off x="3781816" y="2580898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2" descr="&quot; &quot;">
              <a:extLst>
                <a:ext uri="{FF2B5EF4-FFF2-40B4-BE49-F238E27FC236}">
                  <a16:creationId xmlns:a16="http://schemas.microsoft.com/office/drawing/2014/main" id="{06DDA596-35B1-4B19-8917-80773EB6E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>
              <a:off x="3794760" y="2730619"/>
              <a:ext cx="655793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4574301" y="238658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Box 3" descr="&quot; &quot;">
            <a:extLst>
              <a:ext uri="{FF2B5EF4-FFF2-40B4-BE49-F238E27FC236}">
                <a16:creationId xmlns:a16="http://schemas.microsoft.com/office/drawing/2014/main" id="{60B3EAF8-E8EC-4858-8A8B-E56502F720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358449" y="3300984"/>
            <a:ext cx="9451426" cy="685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7432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Picture 3" descr="&quot; &quot;">
            <a:extLst>
              <a:ext uri="{FF2B5EF4-FFF2-40B4-BE49-F238E27FC236}">
                <a16:creationId xmlns:a16="http://schemas.microsoft.com/office/drawing/2014/main" id="{0C1C26A6-6D39-AA4C-91F2-A6B15313B4D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347"/>
          <a:stretch/>
        </p:blipFill>
        <p:spPr>
          <a:xfrm>
            <a:off x="1373852" y="3224268"/>
            <a:ext cx="948727" cy="717739"/>
          </a:xfrm>
          <a:prstGeom prst="rect">
            <a:avLst/>
          </a:prstGeom>
        </p:spPr>
      </p:pic>
      <p:sp>
        <p:nvSpPr>
          <p:cNvPr id="22" name="Content Placeholder 3"/>
          <p:cNvSpPr>
            <a:spLocks noGrp="1"/>
          </p:cNvSpPr>
          <p:nvPr>
            <p:ph sz="quarter" idx="15"/>
          </p:nvPr>
        </p:nvSpPr>
        <p:spPr>
          <a:xfrm>
            <a:off x="2286000" y="34290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40" name="Group 3" descr="&quot; &quot;"/>
          <p:cNvGrpSpPr/>
          <p:nvPr/>
        </p:nvGrpSpPr>
        <p:grpSpPr>
          <a:xfrm>
            <a:off x="3782988" y="3481001"/>
            <a:ext cx="672206" cy="309317"/>
            <a:chOff x="3782988" y="3481001"/>
            <a:chExt cx="672206" cy="309317"/>
          </a:xfrm>
        </p:grpSpPr>
        <p:sp>
          <p:nvSpPr>
            <p:cNvPr id="24" name="Right Arrow 3" descr="&quot; &quot;">
              <a:extLst>
                <a:ext uri="{FF2B5EF4-FFF2-40B4-BE49-F238E27FC236}">
                  <a16:creationId xmlns:a16="http://schemas.microsoft.com/office/drawing/2014/main" id="{1913B0D4-773F-E345-9779-302C302A9DB4}"/>
                </a:ext>
              </a:extLst>
            </p:cNvPr>
            <p:cNvSpPr/>
            <p:nvPr/>
          </p:nvSpPr>
          <p:spPr>
            <a:xfrm>
              <a:off x="3782988" y="3481001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3" descr="&quot; &quot;">
              <a:extLst>
                <a:ext uri="{FF2B5EF4-FFF2-40B4-BE49-F238E27FC236}">
                  <a16:creationId xmlns:a16="http://schemas.microsoft.com/office/drawing/2014/main" id="{E0C063F0-B581-43F0-B7A2-53C3ECA97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>
              <a:off x="3796826" y="3619035"/>
              <a:ext cx="65836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4574301" y="329882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TextBox 4" descr="&quot; &quot;">
            <a:extLst>
              <a:ext uri="{FF2B5EF4-FFF2-40B4-BE49-F238E27FC236}">
                <a16:creationId xmlns:a16="http://schemas.microsoft.com/office/drawing/2014/main" id="{85EF0527-BE10-49F7-A277-F3642E27F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358447" y="4215384"/>
            <a:ext cx="9454896" cy="685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7432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7" name="Picture 4" descr="&quot; &quot;">
            <a:extLst>
              <a:ext uri="{FF2B5EF4-FFF2-40B4-BE49-F238E27FC236}">
                <a16:creationId xmlns:a16="http://schemas.microsoft.com/office/drawing/2014/main" id="{C09885F3-74CC-4C4E-9968-3750ABA8418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56"/>
          <a:stretch/>
        </p:blipFill>
        <p:spPr>
          <a:xfrm>
            <a:off x="1459821" y="4218554"/>
            <a:ext cx="779503" cy="658246"/>
          </a:xfrm>
          <a:prstGeom prst="rect">
            <a:avLst/>
          </a:prstGeom>
        </p:spPr>
      </p:pic>
      <p:sp>
        <p:nvSpPr>
          <p:cNvPr id="28" name="Content Placeholder 4"/>
          <p:cNvSpPr>
            <a:spLocks noGrp="1"/>
          </p:cNvSpPr>
          <p:nvPr>
            <p:ph sz="quarter" idx="16"/>
          </p:nvPr>
        </p:nvSpPr>
        <p:spPr>
          <a:xfrm>
            <a:off x="2286000" y="43434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41" name="Group 4" descr="&quot; &quot;"/>
          <p:cNvGrpSpPr/>
          <p:nvPr/>
        </p:nvGrpSpPr>
        <p:grpSpPr>
          <a:xfrm>
            <a:off x="3780692" y="4398460"/>
            <a:ext cx="674502" cy="309317"/>
            <a:chOff x="3780692" y="4398460"/>
            <a:chExt cx="674502" cy="309317"/>
          </a:xfrm>
        </p:grpSpPr>
        <p:sp>
          <p:nvSpPr>
            <p:cNvPr id="30" name="Right Arrow 4" descr="&quot; &quot;">
              <a:extLst>
                <a:ext uri="{FF2B5EF4-FFF2-40B4-BE49-F238E27FC236}">
                  <a16:creationId xmlns:a16="http://schemas.microsoft.com/office/drawing/2014/main" id="{CB4042CC-3526-E345-A0B0-EC60879BC64D}"/>
                </a:ext>
              </a:extLst>
            </p:cNvPr>
            <p:cNvSpPr/>
            <p:nvPr/>
          </p:nvSpPr>
          <p:spPr>
            <a:xfrm>
              <a:off x="3780692" y="4398460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Arrow Connector 4" descr="&quot; &quot;">
              <a:extLst>
                <a:ext uri="{FF2B5EF4-FFF2-40B4-BE49-F238E27FC236}">
                  <a16:creationId xmlns:a16="http://schemas.microsoft.com/office/drawing/2014/main" id="{8CF7B626-BFAE-4657-80B6-D8FBC78B5C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>
              <a:off x="3796826" y="4541806"/>
              <a:ext cx="65836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574301" y="421538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2" name="TextBox 5" descr="&quot; &quot;">
            <a:extLst>
              <a:ext uri="{FF2B5EF4-FFF2-40B4-BE49-F238E27FC236}">
                <a16:creationId xmlns:a16="http://schemas.microsoft.com/office/drawing/2014/main" id="{43532CC2-D793-46EC-B5F4-56F124E6A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358450" y="5129784"/>
            <a:ext cx="9451425" cy="68711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7432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3" name="Picture 5" descr="&quot; &quot;">
            <a:extLst>
              <a:ext uri="{FF2B5EF4-FFF2-40B4-BE49-F238E27FC236}">
                <a16:creationId xmlns:a16="http://schemas.microsoft.com/office/drawing/2014/main" id="{42EEB4FA-EC18-374F-8CE6-BB5F8A87DB8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35"/>
          <a:stretch/>
        </p:blipFill>
        <p:spPr>
          <a:xfrm>
            <a:off x="1469629" y="5149334"/>
            <a:ext cx="727859" cy="618420"/>
          </a:xfrm>
          <a:prstGeom prst="rect">
            <a:avLst/>
          </a:prstGeom>
        </p:spPr>
      </p:pic>
      <p:sp>
        <p:nvSpPr>
          <p:cNvPr id="34" name="Content Placeholder 5"/>
          <p:cNvSpPr>
            <a:spLocks noGrp="1"/>
          </p:cNvSpPr>
          <p:nvPr>
            <p:ph sz="quarter" idx="17"/>
          </p:nvPr>
        </p:nvSpPr>
        <p:spPr>
          <a:xfrm>
            <a:off x="2286000" y="52578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42" name="Group 5"/>
          <p:cNvGrpSpPr/>
          <p:nvPr/>
        </p:nvGrpSpPr>
        <p:grpSpPr>
          <a:xfrm>
            <a:off x="3781860" y="5329483"/>
            <a:ext cx="674502" cy="309317"/>
            <a:chOff x="3781860" y="5329483"/>
            <a:chExt cx="674502" cy="309317"/>
          </a:xfrm>
        </p:grpSpPr>
        <p:sp>
          <p:nvSpPr>
            <p:cNvPr id="36" name="Right Arrow 5" descr="&quot; &quot;">
              <a:extLst>
                <a:ext uri="{FF2B5EF4-FFF2-40B4-BE49-F238E27FC236}">
                  <a16:creationId xmlns:a16="http://schemas.microsoft.com/office/drawing/2014/main" id="{8345FEEA-C542-9B4E-AEF3-3D5CEF9197FC}"/>
                </a:ext>
              </a:extLst>
            </p:cNvPr>
            <p:cNvSpPr/>
            <p:nvPr/>
          </p:nvSpPr>
          <p:spPr>
            <a:xfrm>
              <a:off x="3781860" y="5329483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Arrow Connector 5" descr="&quot; &quot;">
              <a:extLst>
                <a:ext uri="{FF2B5EF4-FFF2-40B4-BE49-F238E27FC236}">
                  <a16:creationId xmlns:a16="http://schemas.microsoft.com/office/drawing/2014/main" id="{F06050F9-7E34-4E90-85F1-ADA3F727F5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>
              <a:off x="3797994" y="5463258"/>
              <a:ext cx="65836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4574301" y="512978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5607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41248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6956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Wide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/>
          <p:cNvSpPr>
            <a:spLocks noGrp="1"/>
          </p:cNvSpPr>
          <p:nvPr>
            <p:ph sz="quarter" idx="14"/>
          </p:nvPr>
        </p:nvSpPr>
        <p:spPr>
          <a:xfrm>
            <a:off x="838200" y="1115568"/>
            <a:ext cx="10515600" cy="68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4"/>
          <p:cNvSpPr>
            <a:spLocks noGrp="1"/>
          </p:cNvSpPr>
          <p:nvPr>
            <p:ph idx="1"/>
          </p:nvPr>
        </p:nvSpPr>
        <p:spPr>
          <a:xfrm>
            <a:off x="838200" y="1828800"/>
            <a:ext cx="10515600" cy="3970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841248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60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6411-4315-410B-A8CB-C653F0AE417F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516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444752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115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444752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841248" y="6016752"/>
            <a:ext cx="9528048" cy="54864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spcBef>
                <a:spcPts val="0"/>
              </a:spcBef>
              <a:buNone/>
              <a:defRPr sz="1400"/>
            </a:lvl2pPr>
            <a:lvl3pPr marL="914400" indent="0">
              <a:spcBef>
                <a:spcPts val="0"/>
              </a:spcBef>
              <a:buNone/>
              <a:defRPr sz="1400"/>
            </a:lvl3pPr>
            <a:lvl4pPr marL="1371600" indent="0">
              <a:spcBef>
                <a:spcPts val="0"/>
              </a:spcBef>
              <a:buNone/>
              <a:defRPr sz="1400"/>
            </a:lvl4pPr>
            <a:lvl5pPr marL="1828800" indent="0">
              <a:spcBef>
                <a:spcPts val="0"/>
              </a:spcBef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5813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W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10515600" cy="32552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838200" y="4700016"/>
            <a:ext cx="10515600" cy="12252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936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and One Conten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4352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3"/>
          </p:nvPr>
        </p:nvSpPr>
        <p:spPr>
          <a:xfrm>
            <a:off x="6172200" y="1444752"/>
            <a:ext cx="5184648" cy="5486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2133600"/>
            <a:ext cx="5181600" cy="3662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3318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 One Conten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4352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3"/>
          </p:nvPr>
        </p:nvSpPr>
        <p:spPr>
          <a:xfrm>
            <a:off x="6172200" y="1444752"/>
            <a:ext cx="5184648" cy="5486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2133600"/>
            <a:ext cx="5181600" cy="3662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838200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9780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Titled Content 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726948" y="1252537"/>
            <a:ext cx="4572000" cy="457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3a"/>
          <p:cNvSpPr>
            <a:spLocks noGrp="1"/>
          </p:cNvSpPr>
          <p:nvPr>
            <p:ph sz="quarter" idx="17"/>
          </p:nvPr>
        </p:nvSpPr>
        <p:spPr>
          <a:xfrm>
            <a:off x="841248" y="1895474"/>
            <a:ext cx="4343400" cy="4352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quarter" idx="13"/>
          </p:nvPr>
        </p:nvSpPr>
        <p:spPr>
          <a:xfrm>
            <a:off x="6705600" y="1262428"/>
            <a:ext cx="4572000" cy="457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a"/>
          <p:cNvSpPr>
            <a:spLocks noGrp="1"/>
          </p:cNvSpPr>
          <p:nvPr>
            <p:ph sz="half" idx="2"/>
          </p:nvPr>
        </p:nvSpPr>
        <p:spPr>
          <a:xfrm>
            <a:off x="7616952" y="1895854"/>
            <a:ext cx="3660648" cy="39514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4b.1" descr="&quot; &quot;"/>
          <p:cNvSpPr>
            <a:spLocks noGrp="1"/>
          </p:cNvSpPr>
          <p:nvPr>
            <p:ph type="pic" sz="quarter" idx="14"/>
          </p:nvPr>
        </p:nvSpPr>
        <p:spPr>
          <a:xfrm>
            <a:off x="6705600" y="2157984"/>
            <a:ext cx="685800" cy="6858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4b.2" descr="&quot; &quot;"/>
          <p:cNvSpPr>
            <a:spLocks noGrp="1"/>
          </p:cNvSpPr>
          <p:nvPr>
            <p:ph type="pic" sz="quarter" idx="15"/>
          </p:nvPr>
        </p:nvSpPr>
        <p:spPr>
          <a:xfrm>
            <a:off x="6705600" y="3364992"/>
            <a:ext cx="685800" cy="6858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4b.3" descr="&quot; &quot;"/>
          <p:cNvSpPr>
            <a:spLocks noGrp="1"/>
          </p:cNvSpPr>
          <p:nvPr>
            <p:ph type="pic" sz="quarter" idx="16"/>
          </p:nvPr>
        </p:nvSpPr>
        <p:spPr>
          <a:xfrm>
            <a:off x="6720254" y="4572000"/>
            <a:ext cx="685800" cy="6858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0601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27462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444752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841248" y="4350748"/>
            <a:ext cx="5184648" cy="21396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2627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W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179576"/>
            <a:ext cx="10515600" cy="1828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228600" y="3118103"/>
            <a:ext cx="11704320" cy="259689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959352" y="5212080"/>
            <a:ext cx="4645152" cy="10149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338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432816" y="1444752"/>
            <a:ext cx="3529584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4331208" y="1444752"/>
            <a:ext cx="3529584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8229600" y="1444752"/>
            <a:ext cx="3529584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838200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3850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x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18288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4"/>
          <p:cNvSpPr>
            <a:spLocks noGrp="1"/>
          </p:cNvSpPr>
          <p:nvPr>
            <p:ph sz="half" idx="15"/>
          </p:nvPr>
        </p:nvSpPr>
        <p:spPr>
          <a:xfrm>
            <a:off x="2057400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4096512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6"/>
          <p:cNvSpPr>
            <a:spLocks noGrp="1"/>
          </p:cNvSpPr>
          <p:nvPr>
            <p:ph sz="half" idx="16"/>
          </p:nvPr>
        </p:nvSpPr>
        <p:spPr>
          <a:xfrm>
            <a:off x="6135624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quarter" idx="13"/>
          </p:nvPr>
        </p:nvSpPr>
        <p:spPr>
          <a:xfrm>
            <a:off x="8174736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8"/>
          <p:cNvSpPr>
            <a:spLocks noGrp="1"/>
          </p:cNvSpPr>
          <p:nvPr>
            <p:ph sz="quarter" idx="17"/>
          </p:nvPr>
        </p:nvSpPr>
        <p:spPr>
          <a:xfrm>
            <a:off x="10213848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38200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95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6411-4315-410B-A8CB-C653F0AE417F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6835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gline Three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3"/>
          <p:cNvSpPr>
            <a:spLocks noGrp="1"/>
          </p:cNvSpPr>
          <p:nvPr>
            <p:ph sz="quarter" idx="15"/>
          </p:nvPr>
        </p:nvSpPr>
        <p:spPr>
          <a:xfrm>
            <a:off x="841248" y="1066800"/>
            <a:ext cx="10515600" cy="457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4"/>
          <p:cNvSpPr>
            <a:spLocks noGrp="1"/>
          </p:cNvSpPr>
          <p:nvPr>
            <p:ph sz="half" idx="1"/>
          </p:nvPr>
        </p:nvSpPr>
        <p:spPr>
          <a:xfrm>
            <a:off x="432816" y="1524000"/>
            <a:ext cx="3529584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4331208" y="1524000"/>
            <a:ext cx="3529584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6"/>
          <p:cNvSpPr>
            <a:spLocks noGrp="1"/>
          </p:cNvSpPr>
          <p:nvPr>
            <p:ph sz="quarter" idx="13"/>
          </p:nvPr>
        </p:nvSpPr>
        <p:spPr>
          <a:xfrm>
            <a:off x="8229600" y="1524000"/>
            <a:ext cx="3529584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838200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6230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Blue Source 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41248" y="1371600"/>
            <a:ext cx="7607808" cy="44439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8796528" y="1371600"/>
            <a:ext cx="3026664" cy="4443984"/>
          </a:xfrm>
          <a:pattFill prst="pct25">
            <a:fgClr>
              <a:srgbClr val="CCDDF1"/>
            </a:fgClr>
            <a:bgClr>
              <a:schemeClr val="bg1"/>
            </a:bgClr>
          </a:patt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841248" y="6016752"/>
            <a:ext cx="9528048" cy="54864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5175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Banner Blue 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3"/>
          <p:cNvSpPr>
            <a:spLocks noGrp="1" noChangeAspect="1"/>
          </p:cNvSpPr>
          <p:nvPr>
            <p:ph type="pic" sz="quarter" idx="14"/>
          </p:nvPr>
        </p:nvSpPr>
        <p:spPr>
          <a:xfrm>
            <a:off x="838200" y="1133856"/>
            <a:ext cx="1033272" cy="103327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/>
          </p:nvPr>
        </p:nvSpPr>
        <p:spPr>
          <a:xfrm>
            <a:off x="1981200" y="1115568"/>
            <a:ext cx="9375648" cy="10698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4"/>
          <p:cNvSpPr>
            <a:spLocks noGrp="1"/>
          </p:cNvSpPr>
          <p:nvPr>
            <p:ph sz="half" idx="1"/>
          </p:nvPr>
        </p:nvSpPr>
        <p:spPr>
          <a:xfrm>
            <a:off x="838200" y="2334768"/>
            <a:ext cx="4392168" cy="39136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5376672" y="2334769"/>
            <a:ext cx="6812280" cy="3037060"/>
          </a:xfrm>
          <a:pattFill prst="pct25">
            <a:fgClr>
              <a:srgbClr val="CCDDF1"/>
            </a:fgClr>
            <a:bgClr>
              <a:schemeClr val="bg1"/>
            </a:bgClr>
          </a:patt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6"/>
          <p:cNvSpPr>
            <a:spLocks noGrp="1"/>
          </p:cNvSpPr>
          <p:nvPr>
            <p:ph sz="quarter" idx="15"/>
          </p:nvPr>
        </p:nvSpPr>
        <p:spPr>
          <a:xfrm>
            <a:off x="5376863" y="5521182"/>
            <a:ext cx="4986337" cy="72721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8864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Blue 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1652016" y="1307592"/>
            <a:ext cx="4901184" cy="31272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7434072" y="1344168"/>
            <a:ext cx="4343400" cy="4306824"/>
          </a:xfrm>
          <a:pattFill prst="pct25">
            <a:fgClr>
              <a:srgbClr val="CCDDF1"/>
            </a:fgClr>
            <a:bgClr>
              <a:schemeClr val="bg1"/>
            </a:bgClr>
          </a:patt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841248" y="4486656"/>
            <a:ext cx="6501384" cy="923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6"/>
          <p:cNvSpPr>
            <a:spLocks noGrp="1"/>
          </p:cNvSpPr>
          <p:nvPr>
            <p:ph sz="quarter" idx="15"/>
          </p:nvPr>
        </p:nvSpPr>
        <p:spPr>
          <a:xfrm>
            <a:off x="841248" y="5715000"/>
            <a:ext cx="9528048" cy="640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9574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Blue Three Captio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3"/>
          <p:cNvSpPr>
            <a:spLocks noGrp="1"/>
          </p:cNvSpPr>
          <p:nvPr>
            <p:ph sz="quarter" idx="13"/>
          </p:nvPr>
        </p:nvSpPr>
        <p:spPr>
          <a:xfrm>
            <a:off x="841248" y="1298448"/>
            <a:ext cx="5705856" cy="10698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4"/>
          <p:cNvSpPr>
            <a:spLocks noGrp="1"/>
          </p:cNvSpPr>
          <p:nvPr>
            <p:ph sz="half" idx="1"/>
          </p:nvPr>
        </p:nvSpPr>
        <p:spPr>
          <a:xfrm>
            <a:off x="841248" y="2438400"/>
            <a:ext cx="5705856" cy="2667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838200" y="5105400"/>
            <a:ext cx="5708650" cy="454025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6574536" y="1115568"/>
            <a:ext cx="5513832" cy="4464068"/>
          </a:xfrm>
          <a:pattFill prst="pct25">
            <a:fgClr>
              <a:srgbClr val="CCDDF1"/>
            </a:fgClr>
            <a:bgClr>
              <a:schemeClr val="bg1"/>
            </a:bgClr>
          </a:patt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6"/>
          <p:cNvSpPr>
            <a:spLocks noGrp="1"/>
          </p:cNvSpPr>
          <p:nvPr>
            <p:ph sz="quarter" idx="15"/>
          </p:nvPr>
        </p:nvSpPr>
        <p:spPr>
          <a:xfrm>
            <a:off x="841248" y="5715000"/>
            <a:ext cx="9528048" cy="640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0365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Banner Three Picture Si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Picture Placeholder 3a.1" descr="&quot; &quot;"/>
          <p:cNvSpPr>
            <a:spLocks noGrp="1" noChangeAspect="1"/>
          </p:cNvSpPr>
          <p:nvPr>
            <p:ph type="pic" sz="quarter" idx="17"/>
          </p:nvPr>
        </p:nvSpPr>
        <p:spPr>
          <a:xfrm>
            <a:off x="609599" y="1133856"/>
            <a:ext cx="849965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a.2"/>
          <p:cNvSpPr>
            <a:spLocks noGrp="1"/>
          </p:cNvSpPr>
          <p:nvPr>
            <p:ph type="body" sz="quarter" idx="12"/>
          </p:nvPr>
        </p:nvSpPr>
        <p:spPr>
          <a:xfrm>
            <a:off x="1518136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Picture Placeholder 3b.1" descr="&quot; &quot;"/>
          <p:cNvSpPr>
            <a:spLocks noGrp="1" noChangeAspect="1"/>
          </p:cNvSpPr>
          <p:nvPr>
            <p:ph type="pic" sz="quarter" idx="18"/>
          </p:nvPr>
        </p:nvSpPr>
        <p:spPr>
          <a:xfrm>
            <a:off x="4294162" y="1133856"/>
            <a:ext cx="849966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3b.2"/>
          <p:cNvSpPr>
            <a:spLocks noGrp="1"/>
          </p:cNvSpPr>
          <p:nvPr>
            <p:ph type="body" sz="quarter" idx="13"/>
          </p:nvPr>
        </p:nvSpPr>
        <p:spPr>
          <a:xfrm>
            <a:off x="5210908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Picture Placeholder 3c.1" descr="&quot; &quot;"/>
          <p:cNvSpPr>
            <a:spLocks noGrp="1" noChangeAspect="1"/>
          </p:cNvSpPr>
          <p:nvPr>
            <p:ph type="pic" sz="quarter" idx="19"/>
          </p:nvPr>
        </p:nvSpPr>
        <p:spPr>
          <a:xfrm>
            <a:off x="7981540" y="1133856"/>
            <a:ext cx="849966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c.2"/>
          <p:cNvSpPr>
            <a:spLocks noGrp="1"/>
          </p:cNvSpPr>
          <p:nvPr>
            <p:ph type="body" sz="quarter" idx="14"/>
          </p:nvPr>
        </p:nvSpPr>
        <p:spPr>
          <a:xfrm>
            <a:off x="8891954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41248" y="5562600"/>
            <a:ext cx="9528048" cy="914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7806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Banner Two Picture 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Picture Placeholder 3a.1" descr="&quot; &quot;"/>
          <p:cNvSpPr>
            <a:spLocks noGrp="1" noChangeAspect="1"/>
          </p:cNvSpPr>
          <p:nvPr>
            <p:ph type="pic" sz="quarter" idx="17"/>
          </p:nvPr>
        </p:nvSpPr>
        <p:spPr>
          <a:xfrm>
            <a:off x="1606063" y="1133856"/>
            <a:ext cx="849965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a.2"/>
          <p:cNvSpPr>
            <a:spLocks noGrp="1"/>
          </p:cNvSpPr>
          <p:nvPr>
            <p:ph type="body" sz="quarter" idx="12"/>
          </p:nvPr>
        </p:nvSpPr>
        <p:spPr>
          <a:xfrm>
            <a:off x="2514600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Picture Placeholder 3b.1" descr="&quot; &quot;"/>
          <p:cNvSpPr>
            <a:spLocks noGrp="1" noChangeAspect="1"/>
          </p:cNvSpPr>
          <p:nvPr>
            <p:ph type="pic" sz="quarter" idx="18"/>
          </p:nvPr>
        </p:nvSpPr>
        <p:spPr>
          <a:xfrm>
            <a:off x="7008054" y="1133856"/>
            <a:ext cx="849966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3b.2"/>
          <p:cNvSpPr>
            <a:spLocks noGrp="1"/>
          </p:cNvSpPr>
          <p:nvPr>
            <p:ph type="body" sz="quarter" idx="13"/>
          </p:nvPr>
        </p:nvSpPr>
        <p:spPr>
          <a:xfrm>
            <a:off x="7924800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10515600" cy="2743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841248" y="5102352"/>
            <a:ext cx="9528048" cy="10972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8348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Banner Two Picture Si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Picture Placeholder 3a.1" descr="&quot; &quot;"/>
          <p:cNvSpPr>
            <a:spLocks noGrp="1" noChangeAspect="1"/>
          </p:cNvSpPr>
          <p:nvPr>
            <p:ph type="pic" sz="quarter" idx="17"/>
          </p:nvPr>
        </p:nvSpPr>
        <p:spPr>
          <a:xfrm>
            <a:off x="609599" y="1133856"/>
            <a:ext cx="849965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a.2"/>
          <p:cNvSpPr>
            <a:spLocks noGrp="1"/>
          </p:cNvSpPr>
          <p:nvPr>
            <p:ph type="body" sz="quarter" idx="12"/>
          </p:nvPr>
        </p:nvSpPr>
        <p:spPr>
          <a:xfrm>
            <a:off x="1752600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b.2"/>
          <p:cNvSpPr>
            <a:spLocks noGrp="1"/>
          </p:cNvSpPr>
          <p:nvPr>
            <p:ph type="body" sz="quarter" idx="13"/>
          </p:nvPr>
        </p:nvSpPr>
        <p:spPr>
          <a:xfrm>
            <a:off x="4753708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3c.2"/>
          <p:cNvSpPr>
            <a:spLocks noGrp="1"/>
          </p:cNvSpPr>
          <p:nvPr>
            <p:ph type="body" sz="quarter" idx="14"/>
          </p:nvPr>
        </p:nvSpPr>
        <p:spPr>
          <a:xfrm>
            <a:off x="7748954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Picture Placeholder 3c.1" descr="&quot; &quot;"/>
          <p:cNvSpPr>
            <a:spLocks noGrp="1" noChangeAspect="1"/>
          </p:cNvSpPr>
          <p:nvPr>
            <p:ph type="pic" sz="quarter" idx="19"/>
          </p:nvPr>
        </p:nvSpPr>
        <p:spPr>
          <a:xfrm>
            <a:off x="10744200" y="1133856"/>
            <a:ext cx="849966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41248" y="5562600"/>
            <a:ext cx="9528048" cy="914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05991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Banner Two Picture Seve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/>
        </p:nvSpPr>
        <p:spPr>
          <a:xfrm>
            <a:off x="1" y="1114249"/>
            <a:ext cx="12192000" cy="1225296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Picture Placeholder 3a.1" descr="&quot; &quot;"/>
          <p:cNvSpPr>
            <a:spLocks noGrp="1" noChangeAspect="1"/>
          </p:cNvSpPr>
          <p:nvPr>
            <p:ph type="pic" sz="quarter" idx="17"/>
          </p:nvPr>
        </p:nvSpPr>
        <p:spPr>
          <a:xfrm>
            <a:off x="381000" y="1133856"/>
            <a:ext cx="849965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a.2"/>
          <p:cNvSpPr>
            <a:spLocks noGrp="1"/>
          </p:cNvSpPr>
          <p:nvPr>
            <p:ph type="body" sz="quarter" idx="12"/>
          </p:nvPr>
        </p:nvSpPr>
        <p:spPr>
          <a:xfrm>
            <a:off x="1464905" y="1115568"/>
            <a:ext cx="2148840" cy="12252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b.2"/>
          <p:cNvSpPr>
            <a:spLocks noGrp="1"/>
          </p:cNvSpPr>
          <p:nvPr>
            <p:ph type="body" sz="quarter" idx="13"/>
          </p:nvPr>
        </p:nvSpPr>
        <p:spPr>
          <a:xfrm>
            <a:off x="3828661" y="1115568"/>
            <a:ext cx="2148840" cy="12252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3c.2"/>
          <p:cNvSpPr>
            <a:spLocks noGrp="1"/>
          </p:cNvSpPr>
          <p:nvPr>
            <p:ph type="body" sz="quarter" idx="14"/>
          </p:nvPr>
        </p:nvSpPr>
        <p:spPr>
          <a:xfrm>
            <a:off x="8519160" y="1114424"/>
            <a:ext cx="2148840" cy="12252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Picture Placeholder 3c.1" descr="&quot; &quot;"/>
          <p:cNvSpPr>
            <a:spLocks noGrp="1" noChangeAspect="1"/>
          </p:cNvSpPr>
          <p:nvPr>
            <p:ph type="pic" sz="quarter" idx="19"/>
          </p:nvPr>
        </p:nvSpPr>
        <p:spPr>
          <a:xfrm>
            <a:off x="10915261" y="1133856"/>
            <a:ext cx="849966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41248" y="5562600"/>
            <a:ext cx="9528048" cy="914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0"/>
          </p:nvPr>
        </p:nvSpPr>
        <p:spPr>
          <a:xfrm>
            <a:off x="6172200" y="1115568"/>
            <a:ext cx="2148840" cy="12252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62926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Banner Si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 Placeholder 3a"/>
          <p:cNvSpPr>
            <a:spLocks noGrp="1"/>
          </p:cNvSpPr>
          <p:nvPr>
            <p:ph type="body" sz="quarter" idx="12"/>
          </p:nvPr>
        </p:nvSpPr>
        <p:spPr>
          <a:xfrm>
            <a:off x="1084382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b"/>
          <p:cNvSpPr>
            <a:spLocks noGrp="1"/>
          </p:cNvSpPr>
          <p:nvPr>
            <p:ph type="body" sz="quarter" idx="13"/>
          </p:nvPr>
        </p:nvSpPr>
        <p:spPr>
          <a:xfrm>
            <a:off x="4777154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3c"/>
          <p:cNvSpPr>
            <a:spLocks noGrp="1"/>
          </p:cNvSpPr>
          <p:nvPr>
            <p:ph type="body" sz="quarter" idx="14"/>
          </p:nvPr>
        </p:nvSpPr>
        <p:spPr>
          <a:xfrm>
            <a:off x="8458200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41248" y="5562600"/>
            <a:ext cx="9528048" cy="914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124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6411-4315-410B-A8CB-C653F0AE417F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6051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Banner Fiv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 Placeholder 3a"/>
          <p:cNvSpPr>
            <a:spLocks noGrp="1"/>
          </p:cNvSpPr>
          <p:nvPr>
            <p:ph type="body" sz="quarter" idx="12"/>
          </p:nvPr>
        </p:nvSpPr>
        <p:spPr>
          <a:xfrm>
            <a:off x="1084382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b"/>
          <p:cNvSpPr>
            <a:spLocks noGrp="1"/>
          </p:cNvSpPr>
          <p:nvPr>
            <p:ph type="body" sz="quarter" idx="13"/>
          </p:nvPr>
        </p:nvSpPr>
        <p:spPr>
          <a:xfrm>
            <a:off x="4777154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3c"/>
          <p:cNvSpPr>
            <a:spLocks noGrp="1"/>
          </p:cNvSpPr>
          <p:nvPr>
            <p:ph type="body" sz="quarter" idx="14"/>
          </p:nvPr>
        </p:nvSpPr>
        <p:spPr>
          <a:xfrm>
            <a:off x="8458200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42958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657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195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nner Fiv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3a"/>
          <p:cNvSpPr>
            <a:spLocks noGrp="1"/>
          </p:cNvSpPr>
          <p:nvPr>
            <p:ph type="body" sz="quarter" idx="12"/>
          </p:nvPr>
        </p:nvSpPr>
        <p:spPr>
          <a:xfrm>
            <a:off x="1084382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b"/>
          <p:cNvSpPr>
            <a:spLocks noGrp="1"/>
          </p:cNvSpPr>
          <p:nvPr>
            <p:ph type="body" sz="quarter" idx="13"/>
          </p:nvPr>
        </p:nvSpPr>
        <p:spPr>
          <a:xfrm>
            <a:off x="4777154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3c"/>
          <p:cNvSpPr>
            <a:spLocks noGrp="1"/>
          </p:cNvSpPr>
          <p:nvPr>
            <p:ph type="body" sz="quarter" idx="14"/>
          </p:nvPr>
        </p:nvSpPr>
        <p:spPr>
          <a:xfrm>
            <a:off x="8458200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42958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657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5830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3"/>
          <p:cNvSpPr>
            <a:spLocks noGrp="1"/>
          </p:cNvSpPr>
          <p:nvPr>
            <p:ph type="body" idx="1"/>
          </p:nvPr>
        </p:nvSpPr>
        <p:spPr>
          <a:xfrm>
            <a:off x="839788" y="1371600"/>
            <a:ext cx="5157787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195512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quarter" idx="4"/>
          </p:nvPr>
        </p:nvSpPr>
        <p:spPr>
          <a:xfrm>
            <a:off x="6172200" y="2195512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4558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69848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574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83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00">
                <a:solidFill>
                  <a:srgbClr val="0F4D7B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lnSpc>
                <a:spcPct val="100000"/>
              </a:lnSpc>
              <a:spcBef>
                <a:spcPts val="380"/>
              </a:spcBef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9898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3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4739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698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444752"/>
            <a:ext cx="10515600" cy="4351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22452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8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6411-4315-410B-A8CB-C653F0AE417F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50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6411-4315-410B-A8CB-C653F0AE417F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00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6411-4315-410B-A8CB-C653F0AE417F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27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6411-4315-410B-A8CB-C653F0AE417F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85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6411-4315-410B-A8CB-C653F0AE417F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5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9" Type="http://schemas.openxmlformats.org/officeDocument/2006/relationships/image" Target="../media/image1.tiff"/><Relationship Id="rId21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45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slideLayout" Target="../slideLayouts/slideLayout44.xml"/><Relationship Id="rId38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40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37" Type="http://schemas.openxmlformats.org/officeDocument/2006/relationships/slideLayout" Target="../slideLayouts/slideLayout48.xml"/><Relationship Id="rId40" Type="http://schemas.openxmlformats.org/officeDocument/2006/relationships/image" Target="../media/image2.jpg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36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35" Type="http://schemas.openxmlformats.org/officeDocument/2006/relationships/slideLayout" Target="../slideLayouts/slideLayout46.xml"/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D6411-4315-410B-A8CB-C653F0AE417F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99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69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4475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3" descr="Logo:  Department of Health &amp; Human Services. USA."/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69866"/>
            <a:ext cx="707136" cy="70713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4" descr="&quot; &quot;"/>
          <p:cNvCxnSpPr/>
          <p:nvPr/>
        </p:nvCxnSpPr>
        <p:spPr>
          <a:xfrm flipV="1">
            <a:off x="838200" y="6355805"/>
            <a:ext cx="9525000" cy="545"/>
          </a:xfrm>
          <a:prstGeom prst="line">
            <a:avLst/>
          </a:prstGeom>
          <a:ln w="190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5"/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3" y="5991296"/>
            <a:ext cx="1360965" cy="39468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6" descr="&quot; &quot;"/>
          <p:cNvSpPr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rgbClr val="0F4D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9272016" y="6490444"/>
            <a:ext cx="2743200" cy="384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1"/>
                </a:solidFill>
              </a:defRPr>
            </a:lvl1pPr>
          </a:lstStyle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43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  <p:sldLayoutId id="2147483809" r:id="rId17"/>
    <p:sldLayoutId id="2147483810" r:id="rId18"/>
    <p:sldLayoutId id="2147483811" r:id="rId19"/>
    <p:sldLayoutId id="2147483812" r:id="rId20"/>
    <p:sldLayoutId id="2147483813" r:id="rId21"/>
    <p:sldLayoutId id="2147483814" r:id="rId22"/>
    <p:sldLayoutId id="2147483815" r:id="rId23"/>
    <p:sldLayoutId id="2147483816" r:id="rId24"/>
    <p:sldLayoutId id="2147483817" r:id="rId25"/>
    <p:sldLayoutId id="2147483818" r:id="rId26"/>
    <p:sldLayoutId id="2147483819" r:id="rId27"/>
    <p:sldLayoutId id="2147483820" r:id="rId28"/>
    <p:sldLayoutId id="2147483821" r:id="rId29"/>
    <p:sldLayoutId id="2147483822" r:id="rId30"/>
    <p:sldLayoutId id="2147483823" r:id="rId31"/>
    <p:sldLayoutId id="2147483824" r:id="rId32"/>
    <p:sldLayoutId id="2147483825" r:id="rId33"/>
    <p:sldLayoutId id="2147483826" r:id="rId34"/>
    <p:sldLayoutId id="2147483827" r:id="rId35"/>
    <p:sldLayoutId id="2147483828" r:id="rId36"/>
    <p:sldLayoutId id="2147483829" r:id="rId37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kern="1200">
          <a:solidFill>
            <a:srgbClr val="0F4D7B"/>
          </a:solidFill>
          <a:latin typeface="+mn-lt"/>
          <a:ea typeface="+mj-ea"/>
          <a:cs typeface="+mj-cs"/>
        </a:defRPr>
      </a:lvl1pPr>
    </p:titleStyle>
    <p:bodyStyle>
      <a:lvl1pPr marL="347472" indent="-347472" algn="l" defTabSz="914400" rtl="0" eaLnBrk="1" latinLnBrk="0" hangingPunct="1">
        <a:lnSpc>
          <a:spcPct val="100000"/>
        </a:lnSpc>
        <a:spcBef>
          <a:spcPts val="528"/>
        </a:spcBef>
        <a:buClr>
          <a:srgbClr val="0F4D7B"/>
        </a:buClr>
        <a:buSzPct val="125000"/>
        <a:buFont typeface="Arial" panose="020B0604020202020204" pitchFamily="34" charset="0"/>
        <a:buChar char="•"/>
        <a:defRPr sz="2200" kern="1200">
          <a:solidFill>
            <a:srgbClr val="0F4D7B"/>
          </a:solidFill>
          <a:latin typeface="+mn-lt"/>
          <a:ea typeface="+mn-ea"/>
          <a:cs typeface="+mn-cs"/>
        </a:defRPr>
      </a:lvl1pPr>
      <a:lvl2pPr marL="740664" indent="-283464" algn="l" defTabSz="914400" rtl="0" eaLnBrk="1" latinLnBrk="0" hangingPunct="1">
        <a:lnSpc>
          <a:spcPct val="100000"/>
        </a:lnSpc>
        <a:spcBef>
          <a:spcPts val="480"/>
        </a:spcBef>
        <a:buClr>
          <a:srgbClr val="0F4D7B"/>
        </a:buClr>
        <a:buFont typeface="Wingdings" panose="05000000000000000000" pitchFamily="2" charset="2"/>
        <a:buChar char="§"/>
        <a:defRPr sz="2000" kern="1200">
          <a:solidFill>
            <a:srgbClr val="0F4D7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432"/>
        </a:spcBef>
        <a:buClr>
          <a:srgbClr val="0F4D7B"/>
        </a:buClr>
        <a:buFont typeface="Wingdings" panose="05000000000000000000" pitchFamily="2" charset="2"/>
        <a:buChar char="ü"/>
        <a:defRPr sz="1800" kern="1200">
          <a:solidFill>
            <a:srgbClr val="0F4D7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400"/>
        </a:spcBef>
        <a:buClr>
          <a:srgbClr val="0F4D7B"/>
        </a:buClr>
        <a:buSzPct val="100000"/>
        <a:buFont typeface="Courier New" panose="02070309020205020404" pitchFamily="49" charset="0"/>
        <a:buChar char="o"/>
        <a:defRPr sz="1600" kern="1200">
          <a:solidFill>
            <a:srgbClr val="0F4D7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380"/>
        </a:spcBef>
        <a:buClr>
          <a:srgbClr val="0F4D7B"/>
        </a:buClr>
        <a:buFont typeface="Wingdings" panose="05000000000000000000" pitchFamily="2" charset="2"/>
        <a:buChar char="Ø"/>
        <a:defRPr sz="1400" kern="1200">
          <a:solidFill>
            <a:srgbClr val="0F4D7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Logo: HRSA. Health Resources &amp; Services Administration.&#10;&#10;Vision: Healthy Communities, Healthy People">
            <a:extLst>
              <a:ext uri="{FF2B5EF4-FFF2-40B4-BE49-F238E27FC236}">
                <a16:creationId xmlns:a16="http://schemas.microsoft.com/office/drawing/2014/main" id="{59B87ACB-63D1-7145-B55B-0A5815BD19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514599"/>
            <a:ext cx="10896600" cy="2229729"/>
          </a:xfrm>
        </p:spPr>
        <p:txBody>
          <a:bodyPr>
            <a:normAutofit/>
          </a:bodyPr>
          <a:lstStyle/>
          <a:p>
            <a:r>
              <a:rPr lang="en-US" sz="4400" dirty="0"/>
              <a:t>Clients Aged 50 Years and Older Served by the Ryan White HIV/AIDS Program, 2021</a:t>
            </a:r>
            <a:br>
              <a:rPr lang="en-US" sz="4400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6172200"/>
            <a:ext cx="2514600" cy="533399"/>
          </a:xfrm>
        </p:spPr>
        <p:txBody>
          <a:bodyPr>
            <a:noAutofit/>
          </a:bodyPr>
          <a:lstStyle/>
          <a:p>
            <a:pPr lvl="0" algn="l">
              <a:spcBef>
                <a:spcPts val="0"/>
              </a:spcBef>
            </a:pPr>
            <a:r>
              <a:rPr lang="en-US" sz="2000" b="0" dirty="0">
                <a:solidFill>
                  <a:schemeClr val="tx1"/>
                </a:solidFill>
              </a:rPr>
              <a:t>R</a:t>
            </a:r>
            <a:r>
              <a:rPr lang="en-US" sz="1800" b="0" dirty="0">
                <a:solidFill>
                  <a:schemeClr val="tx1"/>
                </a:solidFill>
              </a:rPr>
              <a:t>eleased February 2023</a:t>
            </a:r>
          </a:p>
        </p:txBody>
      </p:sp>
    </p:spTree>
    <p:extLst>
      <p:ext uri="{BB962C8B-B14F-4D97-AF65-F5344CB8AC3E}">
        <p14:creationId xmlns:p14="http://schemas.microsoft.com/office/powerpoint/2010/main" val="2827592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5"/>
          <p:cNvSpPr txBox="1">
            <a:spLocks noChangeArrowheads="1"/>
          </p:cNvSpPr>
          <p:nvPr/>
        </p:nvSpPr>
        <p:spPr bwMode="auto">
          <a:xfrm>
            <a:off x="902694" y="6110938"/>
            <a:ext cx="806334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057590"/>
                </a:solidFill>
                <a:latin typeface="Arial Unicode MS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rgbClr val="057590"/>
                </a:solidFill>
                <a:latin typeface="Arial Unicode MS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57590"/>
                </a:solidFill>
                <a:latin typeface="Arial Unicode MS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9pPr>
          </a:lstStyle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900" baseline="30000" dirty="0">
                <a:solidFill>
                  <a:prstClr val="black"/>
                </a:solidFill>
                <a:latin typeface="+mn-lt"/>
              </a:rPr>
              <a:t>a </a:t>
            </a:r>
            <a:r>
              <a:rPr lang="en-US" sz="900" dirty="0">
                <a:solidFill>
                  <a:prstClr val="black"/>
                </a:solidFill>
                <a:latin typeface="+mn-lt"/>
              </a:rPr>
              <a:t>Guam, Puerto Rico, and the U.S. Virgin Islands.</a:t>
            </a:r>
            <a:endParaRPr lang="en-US" altLang="en-US" sz="9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4" name="Content Placeholder 3" descr="A slightly higher proportion of older female RWHAP clients had stable housing in 2021, compared with older male and transgender clients. Among female RWHAP clients aged 50 years and older, 4.8% had temporary housing and 2.9% had unstable housing. Among male clients aged 50 years and older, 5.3% had temporary housing and 3.9% had unstable housing. Among transgender clients aged 50 years and older, 7.5% had temporary housing and 6.3% had unstable housing.&#10; &#10;Due to rounding, percentages may not sum to 100%.&#10;&#10;The three territories include Guam, Puerto Rico, and the U.S. Virgin Islands. ">
            <a:extLst>
              <a:ext uri="{FF2B5EF4-FFF2-40B4-BE49-F238E27FC236}">
                <a16:creationId xmlns:a16="http://schemas.microsoft.com/office/drawing/2014/main" id="{B4E4A788-AE0E-48C8-BAF4-2246D6BA16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1000" y="1220971"/>
            <a:ext cx="11280004" cy="4881500"/>
          </a:xfrm>
          <a:prstGeom prst="rect">
            <a:avLst/>
          </a:prstGeom>
        </p:spPr>
      </p:pic>
      <p:sp>
        <p:nvSpPr>
          <p:cNvPr id="23" name="Title 2" title="The Ryan White HIV/AIDS Program"/>
          <p:cNvSpPr txBox="1">
            <a:spLocks noGrp="1"/>
          </p:cNvSpPr>
          <p:nvPr>
            <p:ph type="title" idx="4294967295"/>
          </p:nvPr>
        </p:nvSpPr>
        <p:spPr>
          <a:xfrm>
            <a:off x="289121" y="-96125"/>
            <a:ext cx="11621541" cy="13255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800" b="1" kern="1200" dirty="0">
                <a:solidFill>
                  <a:srgbClr val="0F4D7B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F4D7B"/>
                </a:solidFill>
                <a:effectLst/>
                <a:uLnTx/>
                <a:uFillTx/>
                <a:latin typeface="+mn-lt"/>
                <a:ea typeface="Calibri"/>
                <a:cs typeface="Calibri"/>
              </a:rPr>
              <a:t>Clients Aged 50 Years and Older Served by the Ryan White HIV/AIDS Program, by Gender and Housing Status, 2021—United States and 3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F4D7B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Territories</a:t>
            </a:r>
            <a:r>
              <a:rPr kumimoji="0" lang="en-US" sz="2800" b="1" i="0" u="none" strike="noStrike" kern="1200" cap="none" spc="0" normalizeH="0" baseline="30000" noProof="0" dirty="0" err="1">
                <a:ln>
                  <a:noFill/>
                </a:ln>
                <a:solidFill>
                  <a:srgbClr val="0F4D7B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a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F4D7B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97044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838200" y="5991503"/>
            <a:ext cx="80633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057590"/>
                </a:solidFill>
                <a:latin typeface="Arial Unicode MS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rgbClr val="057590"/>
                </a:solidFill>
                <a:latin typeface="Arial Unicode MS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57590"/>
                </a:solidFill>
                <a:latin typeface="Arial Unicode MS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900" dirty="0">
                <a:solidFill>
                  <a:prstClr val="black"/>
                </a:solidFill>
                <a:latin typeface="+mn-lt"/>
              </a:rPr>
              <a:t>FPL: federal poverty level</a:t>
            </a:r>
            <a:r>
              <a:rPr lang="en-US" altLang="en-US" sz="9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900" baseline="30000" dirty="0">
                <a:solidFill>
                  <a:prstClr val="black"/>
                </a:solidFill>
                <a:latin typeface="+mn-lt"/>
              </a:rPr>
              <a:t>a </a:t>
            </a:r>
            <a:r>
              <a:rPr lang="en-US" sz="900" dirty="0">
                <a:solidFill>
                  <a:prstClr val="black"/>
                </a:solidFill>
                <a:latin typeface="+mn-lt"/>
              </a:rPr>
              <a:t>Guam, Puerto Rico, and the U.S. Virgin Islands.</a:t>
            </a:r>
            <a:endParaRPr lang="en-US" altLang="en-US" sz="9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Content Placeholder 4" descr="In 2021, 57.9% of the 250,173 clients aged 50 years and older with age information were living at or below 100% of the federal poverty level (FPL).&#10; &#10;The three territories include Guam, Puerto Rico, and the U.S. Virgin Islands. ">
            <a:extLst>
              <a:ext uri="{FF2B5EF4-FFF2-40B4-BE49-F238E27FC236}">
                <a16:creationId xmlns:a16="http://schemas.microsoft.com/office/drawing/2014/main" id="{4ED4D70F-6007-41AF-8543-073FA0F082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42704" y="1295400"/>
            <a:ext cx="10874572" cy="4503738"/>
          </a:xfrm>
          <a:prstGeom prst="rect">
            <a:avLst/>
          </a:prstGeom>
        </p:spPr>
      </p:pic>
      <p:sp>
        <p:nvSpPr>
          <p:cNvPr id="8" name="Title 2" title="The Ryan White HIV/AIDS Program"/>
          <p:cNvSpPr txBox="1">
            <a:spLocks noGrp="1"/>
          </p:cNvSpPr>
          <p:nvPr>
            <p:ph type="title" idx="4294967295"/>
          </p:nvPr>
        </p:nvSpPr>
        <p:spPr>
          <a:xfrm>
            <a:off x="128146" y="-70128"/>
            <a:ext cx="11230970" cy="13255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800" b="1" kern="1200" dirty="0">
                <a:solidFill>
                  <a:srgbClr val="0F4D7B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F4D7B"/>
                </a:solidFill>
                <a:effectLst/>
                <a:uLnTx/>
                <a:uFillTx/>
                <a:latin typeface="+mn-lt"/>
                <a:ea typeface="Calibri"/>
                <a:cs typeface="Calibri"/>
              </a:rPr>
              <a:t>Clients Aged 50 Years and Older Served by the Ryan White HIV/AIDS Program, by Federal Poverty Level, 2021—United States and 3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F4D7B"/>
                </a:solidFill>
                <a:effectLst/>
                <a:uLnTx/>
                <a:uFillTx/>
                <a:latin typeface="+mn-lt"/>
                <a:ea typeface="Calibri"/>
                <a:cs typeface="Calibri"/>
              </a:rPr>
              <a:t>Territories</a:t>
            </a:r>
            <a:r>
              <a:rPr kumimoji="0" lang="en-US" sz="2800" b="1" i="0" u="none" strike="noStrike" kern="1200" cap="none" spc="0" normalizeH="0" baseline="30000" noProof="0" dirty="0" err="1">
                <a:ln>
                  <a:noFill/>
                </a:ln>
                <a:solidFill>
                  <a:srgbClr val="0F4D7B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a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F4D7B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86422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5"/>
          <p:cNvSpPr txBox="1">
            <a:spLocks noChangeArrowheads="1"/>
          </p:cNvSpPr>
          <p:nvPr/>
        </p:nvSpPr>
        <p:spPr bwMode="auto">
          <a:xfrm>
            <a:off x="914400" y="5986209"/>
            <a:ext cx="80633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057590"/>
                </a:solidFill>
                <a:latin typeface="Arial Unicode MS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rgbClr val="057590"/>
                </a:solidFill>
                <a:latin typeface="Arial Unicode MS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57590"/>
                </a:solidFill>
                <a:latin typeface="Arial Unicode MS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900" dirty="0">
                <a:solidFill>
                  <a:prstClr val="black"/>
                </a:solidFill>
                <a:latin typeface="+mn-lt"/>
              </a:rPr>
              <a:t>FPL: federal poverty level</a:t>
            </a:r>
            <a:r>
              <a:rPr lang="en-US" altLang="en-US" sz="9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900" baseline="30000" dirty="0">
                <a:solidFill>
                  <a:prstClr val="black"/>
                </a:solidFill>
                <a:latin typeface="+mn-lt"/>
              </a:rPr>
              <a:t>a </a:t>
            </a:r>
            <a:r>
              <a:rPr lang="en-US" sz="900" dirty="0">
                <a:solidFill>
                  <a:prstClr val="black"/>
                </a:solidFill>
                <a:latin typeface="+mn-lt"/>
              </a:rPr>
              <a:t>Guam, Puerto Rico, and the U.S. Virgin Islands.</a:t>
            </a:r>
            <a:endParaRPr lang="en-US" altLang="en-US" sz="9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2" name="Picture 1" descr="Older female and transgender clients had lower incomes than older male clients. Among the 70,965 female clients aged 50 years and older with poverty level information in 2021, 67.9% were living at or below 100% of the federal poverty level (FPL). Among the 2,928 transgender clients aged 50 years and older with poverty level information, 72.4% were living at or below 100% FPL. These percentages are compared to 53.6% of the 176,280 older males with poverty level information living at or below 100% FPL.&#10; &#10;The three territories include Guam, Puerto Rico, and the U.S. Virgin Islands. ">
            <a:extLst>
              <a:ext uri="{FF2B5EF4-FFF2-40B4-BE49-F238E27FC236}">
                <a16:creationId xmlns:a16="http://schemas.microsoft.com/office/drawing/2014/main" id="{D4B0A1A7-F862-46EC-BF81-7AAC9C5877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61492"/>
            <a:ext cx="12192000" cy="5034508"/>
          </a:xfrm>
          <a:prstGeom prst="rect">
            <a:avLst/>
          </a:prstGeom>
        </p:spPr>
      </p:pic>
      <p:sp>
        <p:nvSpPr>
          <p:cNvPr id="45" name="Title 2" title="The Ryan White HIV/AIDS Program"/>
          <p:cNvSpPr txBox="1">
            <a:spLocks noGrp="1"/>
          </p:cNvSpPr>
          <p:nvPr>
            <p:ph type="title" idx="4294967295"/>
          </p:nvPr>
        </p:nvSpPr>
        <p:spPr>
          <a:xfrm>
            <a:off x="228600" y="-152400"/>
            <a:ext cx="11753520" cy="13255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800" b="1" kern="1200" dirty="0">
                <a:solidFill>
                  <a:srgbClr val="0F4D7B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F4D7B"/>
                </a:solidFill>
                <a:effectLst/>
                <a:uLnTx/>
                <a:uFillTx/>
                <a:latin typeface="+mn-lt"/>
                <a:ea typeface="Calibri"/>
                <a:cs typeface="Calibri"/>
              </a:rPr>
              <a:t>Clients Aged 50 Years and Older Served by the Ryan White HIV/AIDS Program, by Gender and Federal Poverty Level, 2021—United States and 3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F4D7B"/>
                </a:solidFill>
                <a:effectLst/>
                <a:uLnTx/>
                <a:uFillTx/>
                <a:latin typeface="+mn-lt"/>
                <a:ea typeface="Calibri"/>
                <a:cs typeface="Calibri"/>
              </a:rPr>
              <a:t>Territories</a:t>
            </a:r>
            <a:r>
              <a:rPr kumimoji="0" lang="en-US" sz="2800" b="1" i="0" u="none" strike="noStrike" kern="1200" cap="none" spc="0" normalizeH="0" baseline="30000" noProof="0" dirty="0" err="1">
                <a:ln>
                  <a:noFill/>
                </a:ln>
                <a:solidFill>
                  <a:srgbClr val="0F4D7B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a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F4D7B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3537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41248" y="1886712"/>
            <a:ext cx="10515600" cy="2386584"/>
          </a:xfrm>
        </p:spPr>
        <p:txBody>
          <a:bodyPr>
            <a:normAutofit/>
          </a:bodyPr>
          <a:lstStyle/>
          <a:p>
            <a:r>
              <a:rPr lang="en-US" dirty="0"/>
              <a:t>Viral Suppression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841248" y="4364736"/>
            <a:ext cx="10515600" cy="1655064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Adults Aged 50 Years and Older</a:t>
            </a:r>
          </a:p>
        </p:txBody>
      </p:sp>
    </p:spTree>
    <p:extLst>
      <p:ext uri="{BB962C8B-B14F-4D97-AF65-F5344CB8AC3E}">
        <p14:creationId xmlns:p14="http://schemas.microsoft.com/office/powerpoint/2010/main" val="896473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title="The Ryan White HIV/AIDS Program"/>
          <p:cNvSpPr>
            <a:spLocks noGrp="1"/>
          </p:cNvSpPr>
          <p:nvPr>
            <p:ph type="title"/>
          </p:nvPr>
        </p:nvSpPr>
        <p:spPr>
          <a:xfrm>
            <a:off x="152400" y="1"/>
            <a:ext cx="11353800" cy="1066800"/>
          </a:xfrm>
        </p:spPr>
        <p:txBody>
          <a:bodyPr>
            <a:noAutofit/>
          </a:bodyPr>
          <a:lstStyle/>
          <a:p>
            <a:r>
              <a:rPr lang="en-US" sz="2400" dirty="0">
                <a:ea typeface="Calibri"/>
                <a:cs typeface="Calibri"/>
              </a:rPr>
              <a:t>Adults Aged 50 Years and Older - Viral Suppression </a:t>
            </a:r>
            <a:r>
              <a:rPr lang="en-US" sz="2400" dirty="0"/>
              <a:t>among Key Populations Served by the Ryan White HIV/AIDS Program, 2010 and 2021—United States and 3 Territories</a:t>
            </a:r>
            <a:r>
              <a:rPr lang="en-US" sz="2400" baseline="30000" dirty="0"/>
              <a:t>a</a:t>
            </a:r>
            <a:endParaRPr lang="en-US" sz="2400" dirty="0"/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914400" y="5721772"/>
            <a:ext cx="806334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057590"/>
                </a:solidFill>
                <a:latin typeface="Arial Unicode MS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rgbClr val="057590"/>
                </a:solidFill>
                <a:latin typeface="Arial Unicode MS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57590"/>
                </a:solidFill>
                <a:latin typeface="Arial Unicode MS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endParaRPr lang="en-US" sz="900" dirty="0">
              <a:solidFill>
                <a:prstClr val="black"/>
              </a:solidFill>
              <a:latin typeface="Calibri" panose="020F0502020204030204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Hispanics/Latinos can be of any race.</a:t>
            </a:r>
            <a:endParaRPr lang="en-US" altLang="en-US" sz="9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en-US" sz="900" i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Viral suppression: </a:t>
            </a:r>
            <a:r>
              <a:rPr lang="en-US" altLang="en-US" sz="9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≥1 OAHS visit during the calendar year and ≥1 viral load reported, with the last viral load result &lt;200 copies/</a:t>
            </a:r>
            <a:r>
              <a:rPr lang="en-US" altLang="en-US" sz="900" dirty="0" err="1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mL.</a:t>
            </a:r>
            <a:endParaRPr lang="en-US" altLang="en-US" sz="9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900" baseline="30000" dirty="0">
                <a:solidFill>
                  <a:prstClr val="black"/>
                </a:solidFill>
                <a:latin typeface="Calibri" panose="020F0502020204030204"/>
              </a:rPr>
              <a:t>a 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Guam, Puerto Rico, and the U.S. Virgin Islands.</a:t>
            </a:r>
            <a:endParaRPr lang="en-US" altLang="en-US" sz="9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pic>
        <p:nvPicPr>
          <p:cNvPr id="2" name="Picture 1" descr="This chart shows viral suppression among key populations of older adults served by the RWHAP. It shows a side-by-side comparison of viral suppression for each subpopulation in 2010 – indicated by a dark grey bar, and in 2021 – indicated by a light grey bar. For comparison, viral suppression for all RWHAP clients aged 50 years and older overall in 2010 was 77.6% indicated by the dark grey line and was 93.1% in 2021 indicated by the light grey line. This upward trend in viral suppression occurred across all key populations.&#10; &#10;However, it is important to note that challenges remain in achieving viral suppression for certain populations. Most notably, in 2021, the client subpopulations with viral suppression lower than the overall percentage of 93.1% were clients with unstable housing (81.7%); slightly lower were transgender clients (92.2%), Blacks/African Americans (91.3%), and clients with HIV attributed to injection drug use (90.8%).&#10; &#10;Viral suppression is defined as ≥1 outpatient/ambulatory health services visit during the calendar year and ≥1 viral load reported, with the last viral load result &lt;200 copies/mL.&#10; &#10;The three territories include Guam, Puerto Rico, and the U.S. Virgin Islands.">
            <a:extLst>
              <a:ext uri="{FF2B5EF4-FFF2-40B4-BE49-F238E27FC236}">
                <a16:creationId xmlns:a16="http://schemas.microsoft.com/office/drawing/2014/main" id="{D6C17587-3F1F-4FAD-B8B0-8658576B80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020" y="1133426"/>
            <a:ext cx="10607959" cy="4962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019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41248" y="1581912"/>
            <a:ext cx="10515600" cy="2386584"/>
          </a:xfrm>
        </p:spPr>
        <p:txBody>
          <a:bodyPr>
            <a:normAutofit/>
          </a:bodyPr>
          <a:lstStyle/>
          <a:p>
            <a:r>
              <a:rPr lang="en-US" sz="3600" dirty="0"/>
              <a:t>Demographic Characteristics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841248" y="4059936"/>
            <a:ext cx="10515600" cy="1655064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Adults Aged 50 Years and Older</a:t>
            </a:r>
          </a:p>
        </p:txBody>
      </p:sp>
    </p:spTree>
    <p:extLst>
      <p:ext uri="{BB962C8B-B14F-4D97-AF65-F5344CB8AC3E}">
        <p14:creationId xmlns:p14="http://schemas.microsoft.com/office/powerpoint/2010/main" val="2196324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"/>
            <a:ext cx="11277600" cy="1066800"/>
          </a:xfrm>
        </p:spPr>
        <p:txBody>
          <a:bodyPr>
            <a:noAutofit/>
          </a:bodyPr>
          <a:lstStyle/>
          <a:p>
            <a:r>
              <a:rPr lang="en-US" sz="3200" dirty="0"/>
              <a:t>Ryan White HIV/AIDS Program Clients, by Age Group, 2010 and 2021—United States and 3 Territories</a:t>
            </a:r>
            <a:r>
              <a:rPr lang="en-US" sz="3200" baseline="30000" dirty="0"/>
              <a:t>a</a:t>
            </a:r>
            <a:endParaRPr lang="en-US" sz="3200" baseline="30000" dirty="0">
              <a:cs typeface="Arial" panose="020B0604020202020204" pitchFamily="34" charset="0"/>
            </a:endParaRP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762000" y="6093995"/>
            <a:ext cx="25841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057590"/>
                </a:solidFill>
                <a:latin typeface="Arial Unicode MS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rgbClr val="057590"/>
                </a:solidFill>
                <a:latin typeface="Arial Unicode MS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57590"/>
                </a:solidFill>
                <a:latin typeface="Arial Unicode MS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9pPr>
          </a:lstStyle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900" baseline="30000" dirty="0">
                <a:solidFill>
                  <a:prstClr val="black"/>
                </a:solidFill>
                <a:latin typeface="Calibri" panose="020F0502020204030204"/>
              </a:rPr>
              <a:t>a 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Guam, Puerto Rico, and the U.S. Virgin Islands.</a:t>
            </a:r>
            <a:endParaRPr lang="en-US" altLang="en-US" sz="9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pic>
        <p:nvPicPr>
          <p:cNvPr id="3" name="Picture 2" descr="The age distribution is shifting among RWHAP clients. From 2010 through 2021, the percentage of clients aged 35–54 years decreased (combined, 59.7% of the RWHAP population was aged 35–54 in 2010, decreasing to 42.2% in 2021), while the percentage increased during this time for those aged 55 and older (combined, from 16.6% in 2010 to 35.8% in 2021). Clients aged 65 years and older accounted for 29.4% of clients aged 55 and older in 2021, an increase from 2.9% in 2010.&#10;&#10;The three territories include Guam, Puerto Rico, and the U.S. Virgin Islands. ">
            <a:extLst>
              <a:ext uri="{FF2B5EF4-FFF2-40B4-BE49-F238E27FC236}">
                <a16:creationId xmlns:a16="http://schemas.microsoft.com/office/drawing/2014/main" id="{53BF18ED-2CCE-486C-9CED-C24BAE725D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7812" y="1243177"/>
            <a:ext cx="9876376" cy="470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626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"/>
            <a:ext cx="11582400" cy="1066800"/>
          </a:xfrm>
        </p:spPr>
        <p:txBody>
          <a:bodyPr>
            <a:normAutofit/>
          </a:bodyPr>
          <a:lstStyle/>
          <a:p>
            <a:r>
              <a:rPr lang="en-US" sz="3200" dirty="0">
                <a:ea typeface="Calibri"/>
                <a:cs typeface="Calibri"/>
              </a:rPr>
              <a:t>Clients Served by the Ryan White HIV/AIDS Program, by Age Group, 2021—United States and 3 </a:t>
            </a:r>
            <a:r>
              <a:rPr lang="en-US" sz="3200" dirty="0" err="1"/>
              <a:t>Territories</a:t>
            </a:r>
            <a:r>
              <a:rPr lang="en-US" sz="3200" baseline="30000" dirty="0" err="1"/>
              <a:t>a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838200" y="6169968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200"/>
            <a:r>
              <a:rPr lang="en-US" sz="900" baseline="30000" dirty="0">
                <a:solidFill>
                  <a:prstClr val="black"/>
                </a:solidFill>
              </a:rPr>
              <a:t>a </a:t>
            </a:r>
            <a:r>
              <a:rPr lang="en-US" sz="900" dirty="0">
                <a:solidFill>
                  <a:prstClr val="black"/>
                </a:solidFill>
              </a:rPr>
              <a:t>Guam, Puerto Rico, and the U.S. Virgin Islands.</a:t>
            </a:r>
          </a:p>
        </p:txBody>
      </p:sp>
      <p:pic>
        <p:nvPicPr>
          <p:cNvPr id="6" name="Content Placeholder 5" descr="In 2021, 48.3% of the 576,076 clients served by the Ryan White HIV/AIDS Program with reported age information were aged 50 years and older.  Among clients with reported age information, 12.5% were aged 50–54 years, 14.3% were aged 55–59 years, 11.0% were aged 60–64 years, and 10.5% were aged 65 years and older.&#10; &#10;The three territories include Guam, Puerto Rico, and the U.S. Virgin Islands. ">
            <a:extLst>
              <a:ext uri="{FF2B5EF4-FFF2-40B4-BE49-F238E27FC236}">
                <a16:creationId xmlns:a16="http://schemas.microsoft.com/office/drawing/2014/main" id="{F8DE2723-3250-4829-BF1D-50F35300F6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40792" y="1444375"/>
            <a:ext cx="10510415" cy="434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216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"/>
            <a:ext cx="11658600" cy="1066800"/>
          </a:xfrm>
        </p:spPr>
        <p:txBody>
          <a:bodyPr>
            <a:noAutofit/>
          </a:bodyPr>
          <a:lstStyle/>
          <a:p>
            <a:r>
              <a:rPr lang="en-US" sz="2800" dirty="0"/>
              <a:t>Clients Aged 50 Years and Older Served by the Ryan White HIV/AIDS Program, by Gender, 2021—United States and 3 Territories</a:t>
            </a:r>
            <a:r>
              <a:rPr lang="en-US" sz="2800" baseline="30000" dirty="0"/>
              <a:t>a</a:t>
            </a:r>
            <a:endParaRPr lang="en-US" sz="2800" baseline="30000" dirty="0">
              <a:cs typeface="Arial" panose="020B0604020202020204" pitchFamily="34" charset="0"/>
            </a:endParaRP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838200" y="6176240"/>
            <a:ext cx="25841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057590"/>
                </a:solidFill>
                <a:latin typeface="Arial Unicode MS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rgbClr val="057590"/>
                </a:solidFill>
                <a:latin typeface="Arial Unicode MS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57590"/>
                </a:solidFill>
                <a:latin typeface="Arial Unicode MS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9pPr>
          </a:lstStyle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900" baseline="30000" dirty="0">
                <a:solidFill>
                  <a:prstClr val="black"/>
                </a:solidFill>
                <a:latin typeface="Calibri" panose="020F0502020204030204"/>
              </a:rPr>
              <a:t>a 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Guam, Puerto Rico, and the U.S. Virgin Islands.</a:t>
            </a:r>
            <a:endParaRPr lang="en-US" altLang="en-US" sz="9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pic>
        <p:nvPicPr>
          <p:cNvPr id="3" name="Picture 2" descr="In 2021, of the 278,042 RWHAP clients aged 50 years and older with a reported gender, 70.7% were male, 28.1% were female, and 1.2% were transgender.&#10; &#10;The three territories include Guam, Puerto Rico, and the U.S. Virgin Islands. ">
            <a:extLst>
              <a:ext uri="{FF2B5EF4-FFF2-40B4-BE49-F238E27FC236}">
                <a16:creationId xmlns:a16="http://schemas.microsoft.com/office/drawing/2014/main" id="{EF44D841-B05A-4EA6-98DF-737F3C44E4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7863" y="1262020"/>
            <a:ext cx="7596274" cy="5029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413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"/>
            <a:ext cx="11658600" cy="1066800"/>
          </a:xfrm>
        </p:spPr>
        <p:txBody>
          <a:bodyPr>
            <a:noAutofit/>
          </a:bodyPr>
          <a:lstStyle/>
          <a:p>
            <a:r>
              <a:rPr lang="en-US" sz="2800" dirty="0">
                <a:ea typeface="Calibri"/>
                <a:cs typeface="Calibri"/>
              </a:rPr>
              <a:t>Clients Aged 50 Years and Older Served by the Ryan White HIV/AIDS Program, by Race/Ethnicity, 2021—United States and 3 </a:t>
            </a:r>
            <a:r>
              <a:rPr lang="en-US" sz="2800" dirty="0" err="1"/>
              <a:t>Territories</a:t>
            </a:r>
            <a:r>
              <a:rPr lang="en-US" sz="2800" baseline="30000" dirty="0" err="1"/>
              <a:t>a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838200" y="599547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200"/>
            <a:r>
              <a:rPr lang="en-US" sz="900" dirty="0">
                <a:solidFill>
                  <a:prstClr val="black"/>
                </a:solidFill>
              </a:rPr>
              <a:t>Hispanics/Latinos can be of any race.</a:t>
            </a:r>
            <a:endParaRPr lang="en-US" sz="900" baseline="30000" dirty="0">
              <a:solidFill>
                <a:prstClr val="black"/>
              </a:solidFill>
            </a:endParaRPr>
          </a:p>
          <a:p>
            <a:pPr defTabSz="457200"/>
            <a:r>
              <a:rPr lang="en-US" sz="900" baseline="30000" dirty="0">
                <a:solidFill>
                  <a:prstClr val="black"/>
                </a:solidFill>
              </a:rPr>
              <a:t>a </a:t>
            </a:r>
            <a:r>
              <a:rPr lang="en-US" sz="900" dirty="0">
                <a:solidFill>
                  <a:prstClr val="black"/>
                </a:solidFill>
              </a:rPr>
              <a:t>Guam, Puerto Rico, and the U.S. Virgin Islands.</a:t>
            </a:r>
          </a:p>
        </p:txBody>
      </p:sp>
      <p:pic>
        <p:nvPicPr>
          <p:cNvPr id="32" name="Content Placeholder 31" descr="In 2021, of the 275,665 adults aged 50 years and older with reported race/ethnicity information, 43.4% self-identified as Black/African American, 21.4% Hispanic/Latino, and Whites accounted for 32.4% of clients. Combined, American Indian/Alaska Native, Asian, Native Hawaiian/Pacific Islander, and clients of multiple races accounted for less than 3% of clients.&#10;&#10;Hispanics/Latinos can be of any race.&#10; &#10;The three territories include Guam, Puerto Rico, and the U.S. Virgin Islands. ">
            <a:extLst>
              <a:ext uri="{FF2B5EF4-FFF2-40B4-BE49-F238E27FC236}">
                <a16:creationId xmlns:a16="http://schemas.microsoft.com/office/drawing/2014/main" id="{0DF48DA9-EFBD-45E5-BB99-C408596378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20480" y="1447800"/>
            <a:ext cx="977964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91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797040" y="5886188"/>
            <a:ext cx="738846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altLang="en-US" sz="9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endParaRPr lang="en-US" altLang="en-US" sz="900" baseline="30000" dirty="0">
              <a:solidFill>
                <a:prstClr val="black"/>
              </a:solidFill>
            </a:endParaRPr>
          </a:p>
          <a:p>
            <a:pPr defTabSz="457200"/>
            <a:r>
              <a:rPr lang="en-US" sz="900" dirty="0">
                <a:solidFill>
                  <a:prstClr val="black"/>
                </a:solidFill>
              </a:rPr>
              <a:t>Hispanics/Latinos can be of any race. </a:t>
            </a:r>
          </a:p>
          <a:p>
            <a:pPr defTabSz="457200"/>
            <a:r>
              <a:rPr lang="en-US" sz="900" baseline="30000" dirty="0">
                <a:solidFill>
                  <a:prstClr val="black"/>
                </a:solidFill>
              </a:rPr>
              <a:t>a </a:t>
            </a:r>
            <a:r>
              <a:rPr lang="en-US" sz="900" dirty="0">
                <a:solidFill>
                  <a:prstClr val="black"/>
                </a:solidFill>
              </a:rPr>
              <a:t>Guam, Puerto Rico, and the U.S. Virgin Islands.</a:t>
            </a:r>
          </a:p>
        </p:txBody>
      </p:sp>
      <p:pic>
        <p:nvPicPr>
          <p:cNvPr id="31" name="Content Placeholder 30" descr="In 2021, of clients aged 50 years and older, 61.2% of male clients, 83.4% of female clients, and 80.0% of transgender clients were racial/ethnic minorities. For reference, white clients appear in each pie chart in orange shading.&#10; &#10;Hispanics/Latinos can be of any race.&#10; &#10;Due to rounding, percentages may not add to 100%.&#10;&#10;The three territories include Guam, Puerto Rico, and the U.S. Virgin Islands. ">
            <a:extLst>
              <a:ext uri="{FF2B5EF4-FFF2-40B4-BE49-F238E27FC236}">
                <a16:creationId xmlns:a16="http://schemas.microsoft.com/office/drawing/2014/main" id="{F7E3DACA-C127-4DCD-9D1E-61B0FF3CF2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1350690"/>
            <a:ext cx="11119980" cy="4592910"/>
          </a:xfrm>
          <a:prstGeom prst="rect">
            <a:avLst/>
          </a:prstGeom>
        </p:spPr>
      </p:pic>
      <p:sp>
        <p:nvSpPr>
          <p:cNvPr id="36" name="Title 2" title="The Ryan White HIV/AIDS Program"/>
          <p:cNvSpPr txBox="1">
            <a:spLocks noGrp="1"/>
          </p:cNvSpPr>
          <p:nvPr>
            <p:ph type="title" idx="4294967295"/>
          </p:nvPr>
        </p:nvSpPr>
        <p:spPr>
          <a:xfrm>
            <a:off x="381000" y="-106363"/>
            <a:ext cx="11658600" cy="13255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800" b="1" kern="1200" dirty="0">
                <a:solidFill>
                  <a:srgbClr val="0F4D7B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F4D7B"/>
                </a:solidFill>
                <a:effectLst/>
                <a:uLnTx/>
                <a:uFillTx/>
                <a:latin typeface="+mn-lt"/>
                <a:ea typeface="Calibri"/>
                <a:cs typeface="Calibri"/>
              </a:rPr>
              <a:t>Clients Aged 50 Years and Older Served by the Ryan White HIV/AIDS Program, by Gender and Race/Ethnicity, 2021—United States and 3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F4D7B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Territories</a:t>
            </a:r>
            <a:r>
              <a:rPr kumimoji="0" lang="en-US" sz="2800" b="1" i="0" u="none" strike="noStrike" kern="1200" cap="none" spc="0" normalizeH="0" baseline="30000" noProof="0" dirty="0" err="1">
                <a:ln>
                  <a:noFill/>
                </a:ln>
                <a:solidFill>
                  <a:srgbClr val="0F4D7B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a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F4D7B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53134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"/>
            <a:ext cx="11582400" cy="1066800"/>
          </a:xfrm>
        </p:spPr>
        <p:txBody>
          <a:bodyPr>
            <a:noAutofit/>
          </a:bodyPr>
          <a:lstStyle/>
          <a:p>
            <a:r>
              <a:rPr lang="en-US" sz="2600" dirty="0">
                <a:ea typeface="Calibri"/>
                <a:cs typeface="Calibri"/>
              </a:rPr>
              <a:t>Clients Aged 50 Years and Older</a:t>
            </a:r>
            <a:r>
              <a:rPr lang="en-US" sz="2600" dirty="0"/>
              <a:t> Served by the Ryan White HIV/AIDS Program, by Gender and Transmission Category, 2021—United States and 3 Territories</a:t>
            </a:r>
            <a:r>
              <a:rPr lang="en-US" sz="2600" baseline="30000" dirty="0"/>
              <a:t>a</a:t>
            </a:r>
            <a:endParaRPr lang="en-US" sz="2600" baseline="30000" dirty="0">
              <a:cs typeface="Arial" panose="020B0604020202020204" pitchFamily="34" charset="0"/>
            </a:endParaRP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826149" y="5759502"/>
            <a:ext cx="6683999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057590"/>
                </a:solidFill>
                <a:latin typeface="Arial Unicode MS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rgbClr val="057590"/>
                </a:solidFill>
                <a:latin typeface="Arial Unicode MS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57590"/>
                </a:solidFill>
                <a:latin typeface="Arial Unicode MS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9pPr>
          </a:lstStyle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900" baseline="30000" dirty="0">
                <a:solidFill>
                  <a:prstClr val="black"/>
                </a:solidFill>
                <a:latin typeface="Calibri" panose="020F0502020204030204"/>
              </a:rPr>
              <a:t>a 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Guam, Puerto Rico, and the U.S. Virgin Islands.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900" baseline="30000" dirty="0">
                <a:solidFill>
                  <a:prstClr val="black"/>
                </a:solidFill>
                <a:latin typeface="Calibri" panose="020F0502020204030204"/>
              </a:rPr>
              <a:t>b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 Heterosexual contact with a person know to have, or be at high risk for, HIV.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900" baseline="30000" dirty="0">
                <a:solidFill>
                  <a:prstClr val="black"/>
                </a:solidFill>
                <a:latin typeface="Calibri" panose="020F0502020204030204"/>
              </a:rPr>
              <a:t>c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 Includes hemophilia and blood transfusion.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900" baseline="30000" dirty="0">
                <a:solidFill>
                  <a:prstClr val="black"/>
                </a:solidFill>
                <a:latin typeface="Calibri" panose="020F0502020204030204"/>
              </a:rPr>
              <a:t>d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 Includes any reported sexual transmission category.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altLang="en-US" sz="9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pic>
        <p:nvPicPr>
          <p:cNvPr id="3" name="Picture 2" descr="By gender and transmission category, among male clients aged 50 years and older, 58.5 % had HIV attributed to male-to-male sexual contact; 29.3% had HIV attributed to heterosexual contact; 8.1% to injection drug use, and 3.3% to male-to-male sexual contact and injection drug use. &#10;&#10;Among female clients aged 50 years and older, 88.0% had HIV attributed to heterosexual contact and 10.3% to injection drug use. &#10;&#10;Among transgender clients aged 50 years and older, 89.1% had HIV attributed to some form of sexual contact, 7.5% to sexual contact and injection drug use, and 2.4% to injection drug use. &#10; &#10;Heterosexual contact includes specific heterosexual contact with a person known to have, or to be at high risk for, HIV. &#10; &#10;Other includes hemophilia, blood transfusion, and unknown risk factor.&#10; &#10;Sexual contact includes any reported sexual transmission category for transgender clients.&#10;&#10;Due to rounding, percentages may not add to 100%.&#10; &#10;The three territories include Guam, Puerto Rico, and the U.S. Virgin Islands. ">
            <a:extLst>
              <a:ext uri="{FF2B5EF4-FFF2-40B4-BE49-F238E27FC236}">
                <a16:creationId xmlns:a16="http://schemas.microsoft.com/office/drawing/2014/main" id="{29B4265F-7836-4053-AF90-8D500FDAB0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703" y="1148687"/>
            <a:ext cx="10900593" cy="471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738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8200" y="6014587"/>
            <a:ext cx="8063345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057590"/>
                </a:solidFill>
                <a:latin typeface="Arial Unicode MS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rgbClr val="057590"/>
                </a:solidFill>
                <a:latin typeface="Arial Unicode MS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57590"/>
                </a:solidFill>
                <a:latin typeface="Arial Unicode MS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9pPr>
          </a:lstStyle>
          <a:p>
            <a:pPr eaLnBrk="1" hangingPunct="1">
              <a:spcBef>
                <a:spcPts val="0"/>
              </a:spcBef>
              <a:buNone/>
              <a:defRPr/>
            </a:pPr>
            <a:endParaRPr lang="en-US" sz="900" baseline="30000" dirty="0">
              <a:solidFill>
                <a:prstClr val="black"/>
              </a:solidFill>
              <a:latin typeface="+mn-lt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900" baseline="30000" dirty="0">
                <a:solidFill>
                  <a:prstClr val="black"/>
                </a:solidFill>
                <a:latin typeface="+mn-lt"/>
              </a:rPr>
              <a:t>a </a:t>
            </a:r>
            <a:r>
              <a:rPr lang="en-US" sz="900" dirty="0">
                <a:solidFill>
                  <a:prstClr val="black"/>
                </a:solidFill>
                <a:latin typeface="+mn-lt"/>
              </a:rPr>
              <a:t>Guam, Puerto Rico, and the U.S. Virgin Islands.</a:t>
            </a:r>
            <a:endParaRPr lang="en-US" altLang="en-US" sz="9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4" name="Content Placeholder 3" descr="In 2021, of the 254,036 clients aged 50 years and older with reported housing status, 5.2% had temporary housing and 3.7% had unstable housing.&#10; &#10;The three territories include Guam, Puerto Rico, and the U.S. Virgin Islands. ">
            <a:extLst>
              <a:ext uri="{FF2B5EF4-FFF2-40B4-BE49-F238E27FC236}">
                <a16:creationId xmlns:a16="http://schemas.microsoft.com/office/drawing/2014/main" id="{D138E964-A721-44AF-8CDB-FB8ACF9CAD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1465259"/>
            <a:ext cx="10515600" cy="4316420"/>
          </a:xfrm>
          <a:prstGeom prst="rect">
            <a:avLst/>
          </a:prstGeom>
        </p:spPr>
      </p:pic>
      <p:sp>
        <p:nvSpPr>
          <p:cNvPr id="7" name="Title 2" title="The Ryan White HIV/AIDS Program"/>
          <p:cNvSpPr txBox="1">
            <a:spLocks noGrp="1"/>
          </p:cNvSpPr>
          <p:nvPr>
            <p:ph type="title" idx="4294967295"/>
          </p:nvPr>
        </p:nvSpPr>
        <p:spPr>
          <a:xfrm>
            <a:off x="571500" y="-93212"/>
            <a:ext cx="11049000" cy="13255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800" b="1" kern="1200" dirty="0">
                <a:solidFill>
                  <a:srgbClr val="0F4D7B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F4D7B"/>
                </a:solidFill>
                <a:effectLst/>
                <a:uLnTx/>
                <a:uFillTx/>
                <a:latin typeface="+mn-lt"/>
                <a:ea typeface="Calibri"/>
                <a:cs typeface="Calibri"/>
              </a:rPr>
              <a:t>Clients Aged 50 Years and Older Served by the Ryan White HIV/AIDS Program, by Housing Status, 2021—United States and 3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F4D7B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Territories</a:t>
            </a:r>
            <a:r>
              <a:rPr kumimoji="0" lang="en-US" sz="2800" b="1" i="0" u="none" strike="noStrike" kern="1200" cap="none" spc="0" normalizeH="0" baseline="30000" noProof="0" dirty="0" err="1">
                <a:ln>
                  <a:noFill/>
                </a:ln>
                <a:solidFill>
                  <a:srgbClr val="0F4D7B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a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F4D7B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104773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Title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Content&amp;quot;&quot;/&gt;&lt;property id=&quot;20307&quot; value=&quot;262&quot;/&gt;&lt;/object&gt;&lt;/object&gt;&lt;object type=&quot;8&quot; unique_id=&quot;1001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UpdatedWideScreenTemplate">
  <a:themeElements>
    <a:clrScheme name="HRSA color pall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699"/>
      </a:accent1>
      <a:accent2>
        <a:srgbClr val="990000"/>
      </a:accent2>
      <a:accent3>
        <a:srgbClr val="003366"/>
      </a:accent3>
      <a:accent4>
        <a:srgbClr val="ECA421"/>
      </a:accent4>
      <a:accent5>
        <a:srgbClr val="CCDDF1"/>
      </a:accent5>
      <a:accent6>
        <a:srgbClr val="C0BFBF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datedWideScreenTemplate" id="{5977EF38-9053-48B6-AB32-E7FEC058B217}" vid="{6459BBA1-2CE0-4E43-8EF7-74C291723EA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tatus xmlns="http://schemas.microsoft.com/sharepoint/v3/fields">Not Started</_Status>
    <Request_x0020_ID_x0020__x0023_ xmlns="68810ace-306f-4429-8e6f-eb01f6d4048b">1032</Request_x0020_ID_x0020__x0023_>
    <Show_x003f_ xmlns="68810ace-306f-4429-8e6f-eb01f6d4048b">No</Show_x003f_>
    <_dlc_DocId xmlns="5439193d-6489-428d-a877-177eeb04ceb1">HABDOC-2092423314-3628</_dlc_DocId>
    <_dlc_DocIdUrl xmlns="5439193d-6489-428d-a877-177eeb04ceb1">
      <Url>https://sharepoint.hrsa.gov/sites/hab/Communities/Communication/_layouts/15/DocIdRedir.aspx?ID=HABDOC-2092423314-3628</Url>
      <Description>HABDOC-2092423314-3628</Description>
    </_dlc_DocIdUrl>
    <File_x0020_Source xmlns="68810ace-306f-4429-8e6f-eb01f6d4048b">New</File_x0020_Source>
  </documentManagement>
</p:properties>
</file>

<file path=customXml/item3.xml><?xml version="1.0" encoding="utf-8"?>
<?mso-contentType ?>
<SharedContentType xmlns="Microsoft.SharePoint.Taxonomy.ContentTypeSync" SourceId="13ff120d-8bd5-4291-a148-70db8d7e9204" ContentTypeId="0x01" PreviousValue="false"/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AB4D0CEFC6B84087C1D399CE94E8BF" ma:contentTypeVersion="11" ma:contentTypeDescription="Create a new document." ma:contentTypeScope="" ma:versionID="c44a252ce07b57677de6db11871d0434">
  <xsd:schema xmlns:xsd="http://www.w3.org/2001/XMLSchema" xmlns:xs="http://www.w3.org/2001/XMLSchema" xmlns:p="http://schemas.microsoft.com/office/2006/metadata/properties" xmlns:ns2="5439193d-6489-428d-a877-177eeb04ceb1" xmlns:ns3="68810ace-306f-4429-8e6f-eb01f6d4048b" xmlns:ns4="http://schemas.microsoft.com/sharepoint/v3/fields" xmlns:ns5="59930f83-829d-4f62-add2-bc193d753bf5" targetNamespace="http://schemas.microsoft.com/office/2006/metadata/properties" ma:root="true" ma:fieldsID="ddabeb128ba64bbb5f5ddff379170fab" ns2:_="" ns3:_="" ns4:_="" ns5:_="">
    <xsd:import namespace="5439193d-6489-428d-a877-177eeb04ceb1"/>
    <xsd:import namespace="68810ace-306f-4429-8e6f-eb01f6d4048b"/>
    <xsd:import namespace="http://schemas.microsoft.com/sharepoint/v3/fields"/>
    <xsd:import namespace="59930f83-829d-4f62-add2-bc193d753bf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ow_x003f_" minOccurs="0"/>
                <xsd:element ref="ns3:Request_x0020_ID_x0020__x0023_" minOccurs="0"/>
                <xsd:element ref="ns4:_Status" minOccurs="0"/>
                <xsd:element ref="ns3:File_x0020_Source" minOccurs="0"/>
                <xsd:element ref="ns5:SharedWithUsers" minOccurs="0"/>
                <xsd:element ref="ns5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39193d-6489-428d-a877-177eeb04ceb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810ace-306f-4429-8e6f-eb01f6d4048b" elementFormDefault="qualified">
    <xsd:import namespace="http://schemas.microsoft.com/office/2006/documentManagement/types"/>
    <xsd:import namespace="http://schemas.microsoft.com/office/infopath/2007/PartnerControls"/>
    <xsd:element name="Show_x003f_" ma:index="11" nillable="true" ma:displayName="Show?" ma:default="No" ma:format="Dropdown" ma:hidden="true" ma:internalName="Show_x003f_" ma:readOnly="false">
      <xsd:simpleType>
        <xsd:restriction base="dms:Choice">
          <xsd:enumeration value="Yes"/>
          <xsd:enumeration value="No"/>
        </xsd:restriction>
      </xsd:simpleType>
    </xsd:element>
    <xsd:element name="Request_x0020_ID_x0020__x0023_" ma:index="12" nillable="true" ma:displayName="Request ID #" ma:internalName="Request_x0020_ID_x0020__x0023_">
      <xsd:simpleType>
        <xsd:restriction base="dms:Number"/>
      </xsd:simpleType>
    </xsd:element>
    <xsd:element name="File_x0020_Source" ma:index="15" nillable="true" ma:displayName="File Source" ma:default="New" ma:internalName="File_x0020_Sourc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14" nillable="true" ma:displayName="Status" ma:default="Not Started" ma:format="Dropdown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Resources"/>
              <xsd:enumeration value="Final"/>
              <xsd:enumeration value="Expired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930f83-829d-4f62-add2-bc193d753bf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2B4E55-C916-42EC-9E79-389FA6E8F88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B1A3A9-C72A-460F-9F37-32CC8640C97F}">
  <ds:schemaRefs>
    <ds:schemaRef ds:uri="http://schemas.microsoft.com/office/2006/documentManagement/types"/>
    <ds:schemaRef ds:uri="59930f83-829d-4f62-add2-bc193d753bf5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microsoft.com/sharepoint/v3/fields"/>
    <ds:schemaRef ds:uri="5439193d-6489-428d-a877-177eeb04ceb1"/>
    <ds:schemaRef ds:uri="68810ace-306f-4429-8e6f-eb01f6d4048b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A81527FE-557B-433B-800E-7F55A7424957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CC46704F-BA6F-458A-995A-FDCD4752B020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EAF3756B-939E-40AF-996D-CC42495B18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39193d-6489-428d-a877-177eeb04ceb1"/>
    <ds:schemaRef ds:uri="68810ace-306f-4429-8e6f-eb01f6d4048b"/>
    <ds:schemaRef ds:uri="http://schemas.microsoft.com/sharepoint/v3/fields"/>
    <ds:schemaRef ds:uri="59930f83-829d-4f62-add2-bc193d753b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48618</TotalTime>
  <Words>1920</Words>
  <Application>Microsoft Office PowerPoint</Application>
  <PresentationFormat>Widescreen</PresentationFormat>
  <Paragraphs>112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Wingdings</vt:lpstr>
      <vt:lpstr>Custom Design</vt:lpstr>
      <vt:lpstr>UpdatedWideScreenTemplate</vt:lpstr>
      <vt:lpstr>Clients Aged 50 Years and Older Served by the Ryan White HIV/AIDS Program, 2021 </vt:lpstr>
      <vt:lpstr>Demographic Characteristics</vt:lpstr>
      <vt:lpstr>Ryan White HIV/AIDS Program Clients, by Age Group, 2010 and 2021—United States and 3 Territoriesa</vt:lpstr>
      <vt:lpstr>Clients Served by the Ryan White HIV/AIDS Program, by Age Group, 2021—United States and 3 Territoriesa</vt:lpstr>
      <vt:lpstr>Clients Aged 50 Years and Older Served by the Ryan White HIV/AIDS Program, by Gender, 2021—United States and 3 Territoriesa</vt:lpstr>
      <vt:lpstr>Clients Aged 50 Years and Older Served by the Ryan White HIV/AIDS Program, by Race/Ethnicity, 2021—United States and 3 Territoriesa</vt:lpstr>
      <vt:lpstr>Clients Aged 50 Years and Older Served by the Ryan White HIV/AIDS Program, by Gender and Race/Ethnicity, 2021—United States and 3 Territoriesa</vt:lpstr>
      <vt:lpstr>Clients Aged 50 Years and Older Served by the Ryan White HIV/AIDS Program, by Gender and Transmission Category, 2021—United States and 3 Territoriesa</vt:lpstr>
      <vt:lpstr>Clients Aged 50 Years and Older Served by the Ryan White HIV/AIDS Program, by Housing Status, 2021—United States and 3 Territoriesa</vt:lpstr>
      <vt:lpstr>Clients Aged 50 Years and Older Served by the Ryan White HIV/AIDS Program, by Gender and Housing Status, 2021—United States and 3 Territoriesa</vt:lpstr>
      <vt:lpstr>Clients Aged 50 Years and Older Served by the Ryan White HIV/AIDS Program, by Federal Poverty Level, 2021—United States and 3 Territoriesa</vt:lpstr>
      <vt:lpstr>Clients Aged 50 Years and Older Served by the Ryan White HIV/AIDS Program, by Gender and Federal Poverty Level, 2021—United States and 3 Territoriesa</vt:lpstr>
      <vt:lpstr>Viral Suppression</vt:lpstr>
      <vt:lpstr>Adults Aged 50 Years and Older - Viral Suppression among Key Populations Served by the Ryan White HIV/AIDS Program, 2010 and 2021—United States and 3 Territoriesa</vt:lpstr>
    </vt:vector>
  </TitlesOfParts>
  <Company>HRSA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RSR_Adults aged 50 years and older_forclearance_hh.pptx</dc:title>
  <dc:creator>Krissy McBoyle</dc:creator>
  <cp:lastModifiedBy>Chavis, Nicole (HRSA)</cp:lastModifiedBy>
  <cp:revision>586</cp:revision>
  <cp:lastPrinted>2018-04-03T18:55:58Z</cp:lastPrinted>
  <dcterms:created xsi:type="dcterms:W3CDTF">2015-04-01T01:31:28Z</dcterms:created>
  <dcterms:modified xsi:type="dcterms:W3CDTF">2023-02-02T22:41:46Z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0x01010032AB4D0CEFC6B84087C1D399CE94E8BF</vt:lpwstr>
  </property>
  <property fmtid="{D5CDD505-2E9C-101B-9397-08002B2CF9AE}" pid="3" name="_dlc_DocIdItemGuid">
    <vt:lpwstr>4211c2ca-091d-4968-a2bf-be0c2475b1e3</vt:lpwstr>
  </property>
</Properties>
</file>