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6"/>
    <p:sldMasterId id="2147483747" r:id="rId7"/>
    <p:sldMasterId id="2147483759" r:id="rId8"/>
    <p:sldMasterId id="2147483809" r:id="rId9"/>
    <p:sldMasterId id="2147483847" r:id="rId10"/>
  </p:sldMasterIdLst>
  <p:notesMasterIdLst>
    <p:notesMasterId r:id="rId40"/>
  </p:notesMasterIdLst>
  <p:sldIdLst>
    <p:sldId id="411" r:id="rId11"/>
    <p:sldId id="319" r:id="rId12"/>
    <p:sldId id="370" r:id="rId13"/>
    <p:sldId id="426" r:id="rId14"/>
    <p:sldId id="371" r:id="rId15"/>
    <p:sldId id="372" r:id="rId16"/>
    <p:sldId id="392" r:id="rId17"/>
    <p:sldId id="374" r:id="rId18"/>
    <p:sldId id="373" r:id="rId19"/>
    <p:sldId id="375" r:id="rId20"/>
    <p:sldId id="369" r:id="rId21"/>
    <p:sldId id="377" r:id="rId22"/>
    <p:sldId id="378" r:id="rId23"/>
    <p:sldId id="393" r:id="rId24"/>
    <p:sldId id="380" r:id="rId25"/>
    <p:sldId id="381" r:id="rId26"/>
    <p:sldId id="339" r:id="rId27"/>
    <p:sldId id="412" r:id="rId28"/>
    <p:sldId id="413" r:id="rId29"/>
    <p:sldId id="414" r:id="rId30"/>
    <p:sldId id="423" r:id="rId31"/>
    <p:sldId id="416" r:id="rId32"/>
    <p:sldId id="417" r:id="rId33"/>
    <p:sldId id="418" r:id="rId34"/>
    <p:sldId id="425" r:id="rId35"/>
    <p:sldId id="419" r:id="rId36"/>
    <p:sldId id="420" r:id="rId37"/>
    <p:sldId id="421" r:id="rId38"/>
    <p:sldId id="42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pos="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tley, Meredith (HRSA)" initials="BM(" lastIdx="7" clrIdx="0">
    <p:extLst>
      <p:ext uri="{19B8F6BF-5375-455C-9EA6-DF929625EA0E}">
        <p15:presenceInfo xmlns:p15="http://schemas.microsoft.com/office/powerpoint/2012/main" userId="S-1-5-21-1575576018-681398725-1848903544-54839" providerId="AD"/>
      </p:ext>
    </p:extLst>
  </p:cmAuthor>
  <p:cmAuthor id="2" name="Cohen Gagne, Stacy (HRSA)" initials="CGS(" lastIdx="102" clrIdx="1">
    <p:extLst>
      <p:ext uri="{19B8F6BF-5375-455C-9EA6-DF929625EA0E}">
        <p15:presenceInfo xmlns:p15="http://schemas.microsoft.com/office/powerpoint/2012/main" userId="S-1-5-21-1575576018-681398725-1848903544-46261" providerId="AD"/>
      </p:ext>
    </p:extLst>
  </p:cmAuthor>
  <p:cmAuthor id="3" name="Psihopaidas, Demetrios (HRSA)" initials="PD(" lastIdx="35" clrIdx="2">
    <p:extLst>
      <p:ext uri="{19B8F6BF-5375-455C-9EA6-DF929625EA0E}">
        <p15:presenceInfo xmlns:p15="http://schemas.microsoft.com/office/powerpoint/2012/main" userId="S-1-5-21-1575576018-681398725-1848903544-56522" providerId="AD"/>
      </p:ext>
    </p:extLst>
  </p:cmAuthor>
  <p:cmAuthor id="4" name="Carney, Jhetari (HRSA)" initials="CJ(" lastIdx="40" clrIdx="4">
    <p:extLst>
      <p:ext uri="{19B8F6BF-5375-455C-9EA6-DF929625EA0E}">
        <p15:presenceInfo xmlns:p15="http://schemas.microsoft.com/office/powerpoint/2012/main" userId="S-1-5-21-1575576018-681398725-1848903544-54837" providerId="AD"/>
      </p:ext>
    </p:extLst>
  </p:cmAuthor>
  <p:cmAuthor id="5" name="Ferachi, Harrison (HRSA)" initials="HF" lastIdx="7" clrIdx="5">
    <p:extLst>
      <p:ext uri="{19B8F6BF-5375-455C-9EA6-DF929625EA0E}">
        <p15:presenceInfo xmlns:p15="http://schemas.microsoft.com/office/powerpoint/2012/main" userId="Ferachi, Harrison (HRSA)" providerId="None"/>
      </p:ext>
    </p:extLst>
  </p:cmAuthor>
  <p:cmAuthor id="6" name="Antigone Dempsey (HRSA)" initials="AHD" lastIdx="8" clrIdx="6">
    <p:extLst>
      <p:ext uri="{19B8F6BF-5375-455C-9EA6-DF929625EA0E}">
        <p15:presenceInfo xmlns:p15="http://schemas.microsoft.com/office/powerpoint/2012/main" userId="Antigone Dempsey (HRSA)" providerId="None"/>
      </p:ext>
    </p:extLst>
  </p:cmAuthor>
  <p:cmAuthor id="7" name="Mills, Robert (HRSA)" initials="MR(" lastIdx="46" clrIdx="7">
    <p:extLst>
      <p:ext uri="{19B8F6BF-5375-455C-9EA6-DF929625EA0E}">
        <p15:presenceInfo xmlns:p15="http://schemas.microsoft.com/office/powerpoint/2012/main" userId="S-1-5-21-1575576018-681398725-1848903544-12947" providerId="AD"/>
      </p:ext>
    </p:extLst>
  </p:cmAuthor>
  <p:cmAuthor id="8" name="Antigone Dempsey" initials="AHD" lastIdx="2" clrIdx="8">
    <p:extLst>
      <p:ext uri="{19B8F6BF-5375-455C-9EA6-DF929625EA0E}">
        <p15:presenceInfo xmlns:p15="http://schemas.microsoft.com/office/powerpoint/2012/main" userId="Antigone Dempsey" providerId="None"/>
      </p:ext>
    </p:extLst>
  </p:cmAuthor>
  <p:cmAuthor id="9" name="Chavis, Nicole (HRSA)" initials="CN(" lastIdx="3" clrIdx="9">
    <p:extLst>
      <p:ext uri="{19B8F6BF-5375-455C-9EA6-DF929625EA0E}">
        <p15:presenceInfo xmlns:p15="http://schemas.microsoft.com/office/powerpoint/2012/main" userId="S-1-5-21-1575576018-681398725-1848903544-64251" providerId="AD"/>
      </p:ext>
    </p:extLst>
  </p:cmAuthor>
  <p:cmAuthor id="10" name="Chavis, Nicole (HRSA)" initials="CN( [2]" lastIdx="6" clrIdx="10">
    <p:extLst>
      <p:ext uri="{19B8F6BF-5375-455C-9EA6-DF929625EA0E}">
        <p15:presenceInfo xmlns:p15="http://schemas.microsoft.com/office/powerpoint/2012/main" userId="S::NChavis@HRSA.Gov::86b8513a-298f-4745-adcd-37162bb343d4" providerId="AD"/>
      </p:ext>
    </p:extLst>
  </p:cmAuthor>
  <p:cmAuthor id="11" name="Mills, Robert (HRSA)" initials="MR( [2]" lastIdx="8" clrIdx="11">
    <p:extLst>
      <p:ext uri="{19B8F6BF-5375-455C-9EA6-DF929625EA0E}">
        <p15:presenceInfo xmlns:p15="http://schemas.microsoft.com/office/powerpoint/2012/main" userId="S::RMills@hrsa.gov::369171cb-604f-4601-9aa6-a3049bd54758" providerId="AD"/>
      </p:ext>
    </p:extLst>
  </p:cmAuthor>
  <p:cmAuthor id="12" name="Cohen, Stacy (HRSA)" initials="CS(" lastIdx="7" clrIdx="12">
    <p:extLst>
      <p:ext uri="{19B8F6BF-5375-455C-9EA6-DF929625EA0E}">
        <p15:presenceInfo xmlns:p15="http://schemas.microsoft.com/office/powerpoint/2012/main" userId="S::SCohen@HRSA.Gov::52b9ca7f-e306-47eb-808c-b1ae24dec200" providerId="AD"/>
      </p:ext>
    </p:extLst>
  </p:cmAuthor>
  <p:cmAuthor id="13" name="Matthews, Tracy (HRSA)" initials="MT(" lastIdx="2" clrIdx="13">
    <p:extLst>
      <p:ext uri="{19B8F6BF-5375-455C-9EA6-DF929625EA0E}">
        <p15:presenceInfo xmlns:p15="http://schemas.microsoft.com/office/powerpoint/2012/main" userId="S::TMatthews@hrsa.gov::1bf3aa43-6bab-4c1f-bd49-54e9439643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F50"/>
    <a:srgbClr val="8497B0"/>
    <a:srgbClr val="FFDE17"/>
    <a:srgbClr val="21369A"/>
    <a:srgbClr val="C84281"/>
    <a:srgbClr val="8B4566"/>
    <a:srgbClr val="ADD136"/>
    <a:srgbClr val="8BC145"/>
    <a:srgbClr val="699331"/>
    <a:srgbClr val="088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1" autoAdjust="0"/>
    <p:restoredTop sz="65654" autoAdjust="0"/>
  </p:normalViewPr>
  <p:slideViewPr>
    <p:cSldViewPr snapToGrid="0">
      <p:cViewPr varScale="1">
        <p:scale>
          <a:sx n="40" d="100"/>
          <a:sy n="40" d="100"/>
        </p:scale>
        <p:origin x="1536" y="48"/>
      </p:cViewPr>
      <p:guideLst>
        <p:guide orient="horz" pos="1272"/>
        <p:guide pos="864"/>
      </p:guideLst>
    </p:cSldViewPr>
  </p:slideViewPr>
  <p:notesTextViewPr>
    <p:cViewPr>
      <p:scale>
        <a:sx n="1" d="1"/>
        <a:sy n="1" d="1"/>
      </p:scale>
      <p:origin x="0" y="0"/>
    </p:cViewPr>
  </p:notesTextViewPr>
  <p:sorterViewPr>
    <p:cViewPr>
      <p:scale>
        <a:sx n="100" d="100"/>
        <a:sy n="100" d="100"/>
      </p:scale>
      <p:origin x="0" y="-6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1D166-0440-4E9A-8A2A-B05E125BEED0}"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373EB-EFEE-44BC-898F-B977725BF7CC}" type="slidenum">
              <a:rPr lang="en-US" smtClean="0"/>
              <a:t>‹#›</a:t>
            </a:fld>
            <a:endParaRPr lang="en-US"/>
          </a:p>
        </p:txBody>
      </p:sp>
    </p:spTree>
    <p:extLst>
      <p:ext uri="{BB962C8B-B14F-4D97-AF65-F5344CB8AC3E}">
        <p14:creationId xmlns:p14="http://schemas.microsoft.com/office/powerpoint/2010/main" val="209175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hrsa.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HRSA is on four social media platforms. We encourage you to follow along and share our content on Twitter, Facebook, LinkedIn and Instagram to stay up-to-date on the latest HRSA news.  Our account/handle on each platform is @</a:t>
            </a:r>
            <a:r>
              <a:rPr lang="en-US" sz="1200" i="1" kern="1200" dirty="0" err="1">
                <a:solidFill>
                  <a:schemeClr val="tx1"/>
                </a:solidFill>
                <a:effectLst/>
                <a:latin typeface="+mn-lt"/>
                <a:ea typeface="+mn-ea"/>
                <a:cs typeface="+mn-cs"/>
              </a:rPr>
              <a:t>HRSAgov</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Additionally, we also encourage you to sign up for HRSA’s e-News, a biweekly email of comprehensive HRSA news, and to sign up for HRSA press releases.  You can also  visit our website </a:t>
            </a:r>
            <a:r>
              <a:rPr lang="en-US" sz="1200" i="1" u="sng" kern="1200" dirty="0">
                <a:solidFill>
                  <a:schemeClr val="tx1"/>
                </a:solidFill>
                <a:effectLst/>
                <a:latin typeface="+mn-lt"/>
                <a:ea typeface="+mn-ea"/>
                <a:cs typeface="+mn-cs"/>
                <a:hlinkClick r:id="rId3"/>
              </a:rPr>
              <a:t>www.HRSA.gov</a:t>
            </a:r>
            <a:r>
              <a:rPr lang="en-US" sz="1200" i="1" kern="1200" dirty="0">
                <a:solidFill>
                  <a:schemeClr val="tx1"/>
                </a:solidFill>
                <a:effectLst/>
                <a:latin typeface="+mn-lt"/>
                <a:ea typeface="+mn-ea"/>
                <a:cs typeface="+mn-cs"/>
              </a:rPr>
              <a:t> for more detailed information about all of our programs.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a:t>
            </a:fld>
            <a:endParaRPr lang="en-US" dirty="0"/>
          </a:p>
        </p:txBody>
      </p:sp>
    </p:spTree>
    <p:extLst>
      <p:ext uri="{BB962C8B-B14F-4D97-AF65-F5344CB8AC3E}">
        <p14:creationId xmlns:p14="http://schemas.microsoft.com/office/powerpoint/2010/main" val="4057281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This chart shows viral suppression among priority populations served by the RWHAP. It shows a side-by-side comparison of viral suppression for each subpopulation in 2010 – indicated by a dark grey</a:t>
            </a:r>
            <a:r>
              <a:rPr lang="en-US" baseline="0" dirty="0">
                <a:effectLst/>
              </a:rPr>
              <a:t> </a:t>
            </a:r>
            <a:r>
              <a:rPr lang="en-US" dirty="0">
                <a:effectLst/>
              </a:rPr>
              <a:t>bar, and in 2021 – indicated by a light grey bar. For comparison, viral suppression for all RWHAP clients overall in 2010 was 69.5% indicated by the dark grey line and was 89.7% in 2021 indicated by the light grey line. This upward trend in viral suppression occurred across all key populations.</a:t>
            </a:r>
          </a:p>
          <a:p>
            <a:r>
              <a:rPr lang="en-US" dirty="0">
                <a:effectLst/>
              </a:rPr>
              <a:t> </a:t>
            </a:r>
          </a:p>
          <a:p>
            <a:r>
              <a:rPr lang="en-US" dirty="0">
                <a:effectLst/>
              </a:rPr>
              <a:t>However, it is important to note that challenges remain in achieving viral suppression for certain populations. Most notably, in 2021, the client subpopulations with viral suppression lower than the overall percentage of 89.7% were people with injection drug use (88.5%), Blacks/African Americans (87.2%), transgender clients (84.8%), youth aged 13-24 years (82.7%), and clients with unstable housing (77.3%).</a:t>
            </a:r>
          </a:p>
          <a:p>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Hispanics/Latinos can be of any race.</a:t>
            </a:r>
          </a:p>
          <a:p>
            <a:endParaRPr lang="en-US" dirty="0">
              <a:effectLst/>
            </a:endParaRP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580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334601-6295-44BC-899E-2F588B30D8D2}" type="slidenum">
              <a:rPr lang="en-US" smtClean="0"/>
              <a:t>11</a:t>
            </a:fld>
            <a:endParaRPr lang="en-US" dirty="0"/>
          </a:p>
        </p:txBody>
      </p:sp>
    </p:spTree>
    <p:extLst>
      <p:ext uri="{BB962C8B-B14F-4D97-AF65-F5344CB8AC3E}">
        <p14:creationId xmlns:p14="http://schemas.microsoft.com/office/powerpoint/2010/main" val="2270414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2021, viral suppression varied by gender; 84.8% of transgender clients achieved viral suppression, compared to 89.9% of female clients and 89.8% of male clients.</a:t>
            </a:r>
          </a:p>
          <a:p>
            <a:r>
              <a:rPr lang="en-US" dirty="0">
                <a:effectLst/>
              </a:rPr>
              <a:t> </a:t>
            </a:r>
          </a:p>
          <a:p>
            <a:r>
              <a:rPr lang="en-US" dirty="0">
                <a:effectLst/>
              </a:rPr>
              <a:t>N represents the total number of clients in the specific subpopulation.</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574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Young people continue to have the lowest percentages of viral suppression compared to other age groups. In 2021, clients aged 13–24 years (82.7%), 25–34 years (84.9%), and 35–44 years (87.6%) had the lowest percentages of viral suppression by age group.</a:t>
            </a:r>
          </a:p>
          <a:p>
            <a:r>
              <a:rPr lang="en-US" dirty="0">
                <a:effectLst/>
              </a:rPr>
              <a:t> </a:t>
            </a:r>
          </a:p>
          <a:p>
            <a:r>
              <a:rPr lang="en-US" dirty="0">
                <a:effectLst/>
              </a:rPr>
              <a:t>N represents the total number of clients in the specific subpopulation.</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5670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2021, viral suppression was high across racial/ethnic subpopulations. However, differences existed, with the lowest percentage of viral suppression among Black/African Americans (87.2%) and the highest percentage among Asians (95.9%).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Hispanics/Latinos can be of any race.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262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2021, viral suppression was lowest among clients with no health care coverage (85.6%),</a:t>
            </a:r>
            <a:r>
              <a:rPr lang="en-US" baseline="0" dirty="0">
                <a:effectLst/>
              </a:rPr>
              <a:t> followed by clients with Medicaid coverage (87.0%), clients with Indian Health Service coverage (88.0%), and clients with other health care coverage (89.5%). </a:t>
            </a:r>
            <a:r>
              <a:rPr lang="en-US" dirty="0">
                <a:effectLst/>
              </a:rPr>
              <a:t> </a:t>
            </a:r>
          </a:p>
          <a:p>
            <a:r>
              <a:rPr lang="en-US" dirty="0">
                <a:effectLst/>
              </a:rPr>
              <a:t> </a:t>
            </a:r>
          </a:p>
          <a:p>
            <a:r>
              <a:rPr lang="en-US" dirty="0">
                <a:effectLst/>
              </a:rPr>
              <a:t>N represents the total number of clients in the specific subpopulation.</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8166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2021, viral suppression varied by housing status; 77.3% of clients with unstable housing achieved viral suppression, compared to 83.6% of clients with temporary housing and 90.8% of clients with stable housing.</a:t>
            </a:r>
          </a:p>
          <a:p>
            <a:r>
              <a:rPr lang="en-US" dirty="0">
                <a:effectLst/>
              </a:rPr>
              <a:t> </a:t>
            </a:r>
          </a:p>
          <a:p>
            <a:r>
              <a:rPr lang="en-US" dirty="0">
                <a:effectLst/>
              </a:rPr>
              <a:t>N represents the total number of clients in the specific subpopulation.</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6409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334601-6295-44BC-899E-2F588B30D8D2}" type="slidenum">
              <a:rPr lang="en-US" smtClean="0"/>
              <a:t>17</a:t>
            </a:fld>
            <a:endParaRPr lang="en-US" dirty="0"/>
          </a:p>
        </p:txBody>
      </p:sp>
    </p:spTree>
    <p:extLst>
      <p:ext uri="{BB962C8B-B14F-4D97-AF65-F5344CB8AC3E}">
        <p14:creationId xmlns:p14="http://schemas.microsoft.com/office/powerpoint/2010/main" val="2291766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2021, the percentage of Black/African American women who were virally suppressed (89.0%) was slightly lower than the national RWHAP average (89.7%) – indicated by the dashed grey line – and the percentage for women overall (89.9%).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Among Black/African American women, viral suppression was lowest in each 5-year age group from 15–34 years (range: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78.0% to 82.2%); those with perinatal HIV (76.1%); and those with unstable housing (78.5%).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186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2021, the overall percentage of Black/African American men who reached viral suppression (86.5%) was lower than the percentages for the RWHAP overall (89.7%) – indicated by the dashed grey line – and that of men overall (89.8%).</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Among Black/African American men, viral suppression was lowest among men aged 15–19 years (79.0%) and 20–24 years (81.4%); those with perinatal HIV (75.7%); those with no health care coverage (80.6%); and those with temporary (80.0%) and unstable housing (75.4%).</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356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334601-6295-44BC-899E-2F588B30D8D2}" type="slidenum">
              <a:rPr lang="en-US" smtClean="0"/>
              <a:t>2</a:t>
            </a:fld>
            <a:endParaRPr lang="en-US" dirty="0"/>
          </a:p>
        </p:txBody>
      </p:sp>
    </p:spTree>
    <p:extLst>
      <p:ext uri="{BB962C8B-B14F-4D97-AF65-F5344CB8AC3E}">
        <p14:creationId xmlns:p14="http://schemas.microsoft.com/office/powerpoint/2010/main" val="2479673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in 2021, viral suppression among Hispanic/Latina women (91.5%) was higher than the national RWHAP average (89.7%) – indicated by the dashed grey line – and that of women overall (89.9%).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Among Hispanic/Latina women, viral suppression was lowest among women aged 20–24 years (80.8%) and 25–29 years (80.4%); those with perinatal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HIV (78.4%); and those with temporary (85.3%) and unstable (79.6%) housing.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Hispanics/Latinas can be of any race.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3213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in 2021, for Hispanic/Latino men, viral suppression (91.5%) was slightly higher than the national RWHAP average (89.7%) – indicated by the dashed grey line – and that of men overall (89.8%).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Among Hispanic/Latino men, viral suppression was lowest among those aged 15-19 years (84.9%); </a:t>
            </a:r>
            <a:r>
              <a:rPr lang="en-US" sz="1200" i="0" kern="1200" dirty="0">
                <a:solidFill>
                  <a:schemeClr val="tx1"/>
                </a:solidFill>
                <a:effectLst/>
                <a:latin typeface="+mn-lt"/>
                <a:ea typeface="+mn-ea"/>
                <a:cs typeface="+mn-cs"/>
              </a:rPr>
              <a:t>those</a:t>
            </a:r>
            <a:r>
              <a:rPr lang="en-US" sz="1200" kern="1200" dirty="0">
                <a:solidFill>
                  <a:schemeClr val="tx1"/>
                </a:solidFill>
                <a:effectLst/>
                <a:latin typeface="+mn-lt"/>
                <a:ea typeface="+mn-ea"/>
                <a:cs typeface="+mn-cs"/>
              </a:rPr>
              <a:t> with perinatal HIV (82.8%); and those with unstable housing (81.4%).</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Hispanics/Latinos can be of any race.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1664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2021, among transgender clients, viral suppression (84.8%) was lower than the national RWHAP average (89.7%) – indicated by the dashed grey line.</a:t>
            </a:r>
          </a:p>
          <a:p>
            <a:r>
              <a:rPr lang="en-US" dirty="0">
                <a:effectLst/>
              </a:rPr>
              <a:t> </a:t>
            </a:r>
          </a:p>
          <a:p>
            <a:r>
              <a:rPr lang="en-US" dirty="0">
                <a:effectLst/>
              </a:rPr>
              <a:t>Viral suppression was lowest among transgender clients aged 20–24 years (75.6%); and those with temporary (79.7%) and unstable (71.2%) housing. </a:t>
            </a:r>
          </a:p>
          <a:p>
            <a:r>
              <a:rPr lang="en-US" dirty="0">
                <a:effectLst/>
              </a:rPr>
              <a:t> </a:t>
            </a:r>
          </a:p>
          <a:p>
            <a:r>
              <a:rPr lang="en-US" dirty="0">
                <a:effectLst/>
              </a:rPr>
              <a:t>N represents the total number of clients in the specific subpopulation.</a:t>
            </a:r>
          </a:p>
          <a:p>
            <a:r>
              <a:rPr lang="en-US" b="1" dirty="0">
                <a:effectLst/>
              </a:rPr>
              <a:t> </a:t>
            </a:r>
            <a:endParaRPr lang="en-US" dirty="0">
              <a:effectLst/>
            </a:endParaRP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b="1" dirty="0">
                <a:effectLst/>
              </a:rPr>
              <a:t> </a:t>
            </a:r>
            <a:endParaRPr lang="en-US" dirty="0">
              <a:effectLst/>
            </a:endParaRP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3444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2021, viral suppression among men who have sex with men (MSM; 90.6%) was slightly higher than the national RWHAP average (89.7%) – indicated by the dashed grey line – and that of men overall (89.8%). The lowest percentages of viral suppression among MSM were among</a:t>
            </a:r>
            <a:r>
              <a:rPr lang="en-US" baseline="0" dirty="0">
                <a:effectLst/>
              </a:rPr>
              <a:t> those aged </a:t>
            </a:r>
            <a:r>
              <a:rPr lang="en-US" dirty="0">
                <a:effectLst/>
              </a:rPr>
              <a:t>13–24 years (84.5%); and those with temporary (84.0%) and unstable (79.5%) housing.</a:t>
            </a:r>
          </a:p>
          <a:p>
            <a:r>
              <a:rPr lang="en-US" dirty="0">
                <a:effectLst/>
              </a:rPr>
              <a:t> </a:t>
            </a:r>
          </a:p>
          <a:p>
            <a:r>
              <a:rPr lang="en-US" dirty="0">
                <a:effectLst/>
              </a:rPr>
              <a:t>N represents the total number of clients in the specific subpopulation.</a:t>
            </a:r>
          </a:p>
          <a:p>
            <a:endParaRPr lang="en-US" b="1" dirty="0">
              <a:effectLst/>
            </a:endParaRPr>
          </a:p>
          <a:p>
            <a:r>
              <a:rPr lang="en-US" b="0" dirty="0">
                <a:effectLst/>
              </a:rPr>
              <a:t>Includes males aged 13 years and older. Does not include MSM who also reported</a:t>
            </a:r>
            <a:r>
              <a:rPr lang="en-US" b="0" baseline="0" dirty="0">
                <a:effectLst/>
              </a:rPr>
              <a:t> </a:t>
            </a:r>
            <a:r>
              <a:rPr lang="en-US" b="0" dirty="0">
                <a:effectLst/>
              </a:rPr>
              <a:t>injection</a:t>
            </a:r>
            <a:r>
              <a:rPr lang="en-US" b="0" baseline="0" dirty="0">
                <a:effectLst/>
              </a:rPr>
              <a:t> </a:t>
            </a:r>
            <a:r>
              <a:rPr lang="en-US" b="0" dirty="0">
                <a:effectLst/>
              </a:rPr>
              <a:t>drug</a:t>
            </a:r>
            <a:r>
              <a:rPr lang="en-US" b="0" baseline="0" dirty="0">
                <a:effectLst/>
              </a:rPr>
              <a:t> use as a transmission category.</a:t>
            </a:r>
          </a:p>
          <a:p>
            <a:r>
              <a:rPr lang="en-US" b="1" dirty="0">
                <a:effectLst/>
              </a:rPr>
              <a:t> </a:t>
            </a:r>
            <a:endParaRPr lang="en-US" dirty="0">
              <a:effectLst/>
            </a:endParaRP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b="1" dirty="0">
                <a:effectLst/>
              </a:rPr>
              <a:t> </a:t>
            </a:r>
            <a:endParaRPr lang="en-US" dirty="0">
              <a:effectLst/>
            </a:endParaRP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023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2021, among adults aged 50 years and older, viral suppression (93.1%) was higher than the RWHAP average (89.7%) – indicated by the dashed grey line.</a:t>
            </a:r>
          </a:p>
          <a:p>
            <a:r>
              <a:rPr lang="en-US" dirty="0">
                <a:effectLst/>
              </a:rPr>
              <a:t> </a:t>
            </a:r>
          </a:p>
          <a:p>
            <a:r>
              <a:rPr lang="en-US" dirty="0">
                <a:effectLst/>
              </a:rPr>
              <a:t>Viral suppression was lowest among older transgender adults </a:t>
            </a:r>
            <a:r>
              <a:rPr lang="en-US" sz="1800" dirty="0">
                <a:solidFill>
                  <a:srgbClr val="231F20"/>
                </a:solidFill>
                <a:effectLst/>
                <a:latin typeface="Arial" panose="020B0604020202020204" pitchFamily="34" charset="0"/>
                <a:ea typeface="Arial" panose="020B0604020202020204" pitchFamily="34" charset="0"/>
              </a:rPr>
              <a:t>with HIV attributed to sexual contact </a:t>
            </a:r>
            <a:r>
              <a:rPr lang="en-US" sz="1800" i="1" dirty="0">
                <a:solidFill>
                  <a:srgbClr val="231F20"/>
                </a:solidFill>
                <a:effectLst/>
                <a:latin typeface="Arial" panose="020B0604020202020204" pitchFamily="34" charset="0"/>
                <a:ea typeface="Arial" panose="020B0604020202020204" pitchFamily="34" charset="0"/>
              </a:rPr>
              <a:t>and</a:t>
            </a:r>
            <a:r>
              <a:rPr lang="en-US" sz="1800" dirty="0">
                <a:solidFill>
                  <a:srgbClr val="231F20"/>
                </a:solidFill>
                <a:effectLst/>
                <a:latin typeface="Arial" panose="020B0604020202020204" pitchFamily="34" charset="0"/>
                <a:ea typeface="Arial" panose="020B0604020202020204" pitchFamily="34" charset="0"/>
              </a:rPr>
              <a:t> injection drug use </a:t>
            </a:r>
            <a:r>
              <a:rPr lang="en-US" baseline="0" dirty="0">
                <a:effectLst/>
              </a:rPr>
              <a:t>(88.0%); and among older adults with temporary housing (87.3%) and older adults with </a:t>
            </a:r>
            <a:r>
              <a:rPr lang="en-US" dirty="0">
                <a:effectLst/>
              </a:rPr>
              <a:t>unstable housing (81.7%). </a:t>
            </a:r>
          </a:p>
          <a:p>
            <a:r>
              <a:rPr lang="en-US" dirty="0">
                <a:effectLst/>
              </a:rPr>
              <a:t> </a:t>
            </a:r>
          </a:p>
          <a:p>
            <a:r>
              <a:rPr lang="en-US" dirty="0">
                <a:effectLst/>
              </a:rPr>
              <a:t>N represents the total number of clients in the specific subpopulation.</a:t>
            </a:r>
          </a:p>
          <a:p>
            <a:r>
              <a:rPr lang="en-US" b="1" dirty="0">
                <a:effectLst/>
              </a:rPr>
              <a:t> </a:t>
            </a:r>
            <a:endParaRPr lang="en-US" dirty="0">
              <a:effectLst/>
            </a:endParaRP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b="1" dirty="0">
                <a:effectLst/>
              </a:rPr>
              <a:t> </a:t>
            </a:r>
            <a:endParaRPr lang="en-US" dirty="0">
              <a:effectLst/>
            </a:endParaRPr>
          </a:p>
          <a:p>
            <a:r>
              <a:rPr lang="en-US" dirty="0">
                <a:effectLst/>
              </a:rPr>
              <a:t>The three territories include Guam, Puerto Rico, and the U.S. Virgin Islands.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8580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2021, among youth aged 13–24 years, viral suppression (82.7%) was lower than the RWHAP average (89.7%) – indicated by the dashed grey line.</a:t>
            </a:r>
          </a:p>
          <a:p>
            <a:r>
              <a:rPr lang="en-US" dirty="0">
                <a:effectLst/>
              </a:rPr>
              <a:t> </a:t>
            </a:r>
          </a:p>
          <a:p>
            <a:r>
              <a:rPr lang="en-US" dirty="0">
                <a:effectLst/>
              </a:rPr>
              <a:t>Viral suppression was lowest among transgender youth</a:t>
            </a:r>
            <a:r>
              <a:rPr lang="en-US" baseline="0" dirty="0">
                <a:effectLst/>
              </a:rPr>
              <a:t> (75.7%); transgender youth with HIV attributed to sexual contact (76.6%); and youth with </a:t>
            </a:r>
            <a:r>
              <a:rPr lang="en-US" dirty="0">
                <a:effectLst/>
              </a:rPr>
              <a:t>unstable housing (71.7%). </a:t>
            </a:r>
          </a:p>
          <a:p>
            <a:r>
              <a:rPr lang="en-US" dirty="0">
                <a:effectLst/>
              </a:rPr>
              <a:t> </a:t>
            </a:r>
          </a:p>
          <a:p>
            <a:r>
              <a:rPr lang="en-US" dirty="0">
                <a:effectLst/>
              </a:rPr>
              <a:t>N represents the total number of clients in the specific subpopulation.</a:t>
            </a:r>
          </a:p>
          <a:p>
            <a:r>
              <a:rPr lang="en-US" b="1" dirty="0">
                <a:effectLst/>
              </a:rPr>
              <a:t> </a:t>
            </a:r>
            <a:endParaRPr lang="en-US" dirty="0">
              <a:effectLst/>
            </a:endParaRP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b="1" dirty="0">
                <a:effectLst/>
              </a:rPr>
              <a:t> </a:t>
            </a:r>
            <a:endParaRPr lang="en-US" dirty="0">
              <a:effectLst/>
            </a:endParaRP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57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2021, viral suppression for young, Black/African American women aged 13–24 years (78.6%) was lower than the national RWHAP average (89.7%) – indicated by the dashed grey line – lower than youth overall (82.7%), and slightly lower than young women overall (80.6%).</a:t>
            </a:r>
          </a:p>
          <a:p>
            <a:r>
              <a:rPr lang="en-US" dirty="0">
                <a:effectLst/>
              </a:rPr>
              <a:t> </a:t>
            </a:r>
          </a:p>
          <a:p>
            <a:r>
              <a:rPr lang="en-US" dirty="0">
                <a:effectLst/>
              </a:rPr>
              <a:t>Viral suppression for young, Black/African American women was lowest among those receiving care in HHS Region 4 (75.0%), those living at 101%–138% of the federal poverty level (69.5%),</a:t>
            </a:r>
            <a:r>
              <a:rPr lang="en-US" baseline="0" dirty="0">
                <a:effectLst/>
              </a:rPr>
              <a:t> and those with </a:t>
            </a:r>
            <a:r>
              <a:rPr lang="en-US" dirty="0">
                <a:effectLst/>
              </a:rPr>
              <a:t>unstable (72.2%) housing.  Use caution</a:t>
            </a:r>
            <a:r>
              <a:rPr lang="en-US" baseline="0" dirty="0">
                <a:effectLst/>
              </a:rPr>
              <a:t> when interpreting data on housing due to variability from small numbers.</a:t>
            </a:r>
            <a:endParaRPr lang="en-US" dirty="0">
              <a:effectLst/>
            </a:endParaRPr>
          </a:p>
          <a:p>
            <a:r>
              <a:rPr lang="en-US" dirty="0">
                <a:effectLst/>
              </a:rPr>
              <a:t> </a:t>
            </a:r>
          </a:p>
          <a:p>
            <a:r>
              <a:rPr lang="en-US" dirty="0">
                <a:effectLst/>
              </a:rPr>
              <a:t>N represents the total number of clients in the specific subpopulation.</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b="1" dirty="0">
                <a:effectLst/>
              </a:rPr>
              <a:t> </a:t>
            </a:r>
            <a:endParaRPr lang="en-US" dirty="0">
              <a:effectLst/>
            </a:endParaRP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7509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2021, viral suppression for young Black/African American MSM aged 13-24 years (YBMSM; 82.2%) was lower than the national RWHAP average (89.7%) – indicated by the dashed grey line – and slightly lower than the averages for young MSM overall (84.5%) and youth overall (82.7%).</a:t>
            </a:r>
          </a:p>
          <a:p>
            <a:r>
              <a:rPr lang="en-US" dirty="0">
                <a:effectLst/>
              </a:rPr>
              <a:t> </a:t>
            </a:r>
          </a:p>
          <a:p>
            <a:r>
              <a:rPr lang="en-US" dirty="0">
                <a:effectLst/>
              </a:rPr>
              <a:t>Viral suppression for YBMSM was lowest among those </a:t>
            </a:r>
            <a:r>
              <a:rPr lang="en-US" baseline="0" dirty="0">
                <a:effectLst/>
              </a:rPr>
              <a:t>with</a:t>
            </a:r>
            <a:r>
              <a:rPr lang="en-US" dirty="0">
                <a:effectLst/>
              </a:rPr>
              <a:t> no health care coverage (78.4%); those in HHS Region 6 (78.5%);</a:t>
            </a:r>
            <a:r>
              <a:rPr lang="en-US" baseline="0" dirty="0">
                <a:effectLst/>
              </a:rPr>
              <a:t> </a:t>
            </a:r>
            <a:r>
              <a:rPr lang="en-US" dirty="0">
                <a:effectLst/>
              </a:rPr>
              <a:t>and those with temporary (76.1%) and unstable (74.9%) housing.</a:t>
            </a:r>
          </a:p>
          <a:p>
            <a:r>
              <a:rPr lang="en-US" dirty="0">
                <a:effectLst/>
              </a:rPr>
              <a:t> </a:t>
            </a:r>
          </a:p>
          <a:p>
            <a:r>
              <a:rPr lang="en-US" dirty="0">
                <a:effectLst/>
              </a:rPr>
              <a:t>N represents the total number of clients in the specific subpopulation.</a:t>
            </a:r>
          </a:p>
          <a:p>
            <a:r>
              <a:rPr lang="en-US" dirty="0">
                <a:effectLst/>
              </a:rPr>
              <a:t> </a:t>
            </a:r>
          </a:p>
          <a:p>
            <a:r>
              <a:rPr lang="en-US" dirty="0">
                <a:effectLst/>
              </a:rPr>
              <a:t>Data for MSM include MSM who also reported injection drug use as a transmission risk category; data may not reflect current injection drug use behavior. </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effectLst/>
              </a:rPr>
              <a:t>See Technical Notes of the </a:t>
            </a:r>
            <a:r>
              <a:rPr lang="en-US" i="1" baseline="0" dirty="0">
                <a:effectLst/>
              </a:rPr>
              <a:t>Source</a:t>
            </a:r>
            <a:r>
              <a:rPr lang="en-US" baseline="0" dirty="0">
                <a:effectLst/>
              </a:rPr>
              <a:t> document for the states/territories included in each HHS Region.</a:t>
            </a:r>
          </a:p>
          <a:p>
            <a:r>
              <a:rPr lang="en-US" b="1" dirty="0">
                <a:effectLst/>
              </a:rPr>
              <a:t> </a:t>
            </a:r>
            <a:endParaRPr lang="en-US" dirty="0">
              <a:effectLst/>
            </a:endParaRP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233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2021, for clients with HIV attributed to injection drug use (IDU), viral suppression (88.5%) was slightly lower than the national RWHAP average (89.7%) – indicated by the dashed grey line.</a:t>
            </a:r>
          </a:p>
          <a:p>
            <a:r>
              <a:rPr lang="en-US" sz="1200" kern="1200" dirty="0">
                <a:solidFill>
                  <a:schemeClr val="tx1"/>
                </a:solidFill>
                <a:effectLst/>
                <a:latin typeface="+mn-lt"/>
                <a:ea typeface="+mn-ea"/>
                <a:cs typeface="+mn-cs"/>
              </a:rPr>
              <a:t> </a:t>
            </a:r>
          </a:p>
          <a:p>
            <a:r>
              <a:rPr lang="en-US" dirty="0">
                <a:effectLst/>
              </a:rPr>
              <a:t>Viral suppression was lowest among clients</a:t>
            </a:r>
            <a:r>
              <a:rPr lang="en-US" baseline="0" dirty="0">
                <a:effectLst/>
              </a:rPr>
              <a:t> in e</a:t>
            </a:r>
            <a:r>
              <a:rPr lang="en-US" sz="1200" kern="1200" dirty="0">
                <a:solidFill>
                  <a:schemeClr val="tx1"/>
                </a:solidFill>
                <a:effectLst/>
                <a:latin typeface="+mn-lt"/>
                <a:ea typeface="+mn-ea"/>
                <a:cs typeface="+mn-cs"/>
              </a:rPr>
              <a:t>ach 5-year age group from 25</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44 years (range: 78.4%-83.0%);</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among those with no health care coverage (81.7%); and among those with temporary (81.1%) and unstable (72.5%) housing.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Data represent clients who reported injection drug use as their transmission category; data may not reflect current behavior. Data do not include people with HIV attributed to male-to-male sexual contact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injection drug use nor sexual contact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injection drug use among transgender clients.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 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206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Housing stability is a significant predictor of viral suppression.  Among RWHAP clients with</a:t>
            </a:r>
            <a:r>
              <a:rPr lang="en-US" baseline="0" dirty="0"/>
              <a:t> unstable housing, 77.3% reached viral suppression in 2021, compared with 83.6% among those with temporary housing, and 90.8% among those with stable housing. Among key populations of RWHAP clients with unstable housing, the lowest percentages of viral suppression were among transgender clients (71.2%), youth aged 13-24 years (71.7%), and clients with HIV attributed to injection drug use (72.5%).</a:t>
            </a:r>
          </a:p>
          <a:p>
            <a:endParaRPr lang="en-US" baseline="0" dirty="0"/>
          </a:p>
          <a:p>
            <a:r>
              <a:rPr lang="en-US" sz="1200" kern="1200" dirty="0">
                <a:solidFill>
                  <a:schemeClr val="tx1"/>
                </a:solidFill>
                <a:effectLst/>
                <a:latin typeface="+mn-lt"/>
                <a:ea typeface="+mn-ea"/>
                <a:cs typeface="+mn-cs"/>
              </a:rPr>
              <a:t>N represents the total number of clients in the specific subpopulation.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 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373EB-EFEE-44BC-898F-B977725BF7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92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This chart shows the proportion of RWHAP clients that achieved viral suppression from 2010 to 2021. Viral suppression increased steadily over the twelve-year period, from 69.5% in 2010 to 89.7% in 2021.</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 2019 and 2020 data for Guam are unavailable.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81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This slide shows the variation in viral suppression by state in 2010 and in 2021, with darker red indicating lower percentages of viral suppression and lighter shades indicating higher percentages.</a:t>
            </a:r>
          </a:p>
          <a:p>
            <a:r>
              <a:rPr lang="en-US" dirty="0">
                <a:effectLst/>
              </a:rPr>
              <a:t> </a:t>
            </a:r>
          </a:p>
          <a:p>
            <a:r>
              <a:rPr lang="en-US" dirty="0">
                <a:effectLst/>
              </a:rPr>
              <a:t>From 2010 through 2021, all states showed increases in viral suppression; however, some states, particularly in the Southern U.S. continued to have room for improvement.</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r>
              <a:rPr lang="en-US" dirty="0">
                <a:effectLst/>
              </a:rPr>
              <a:t> </a:t>
            </a:r>
          </a:p>
          <a:p>
            <a:r>
              <a:rPr lang="en-US" dirty="0">
                <a:effectLst/>
              </a:rPr>
              <a:t> </a:t>
            </a:r>
          </a:p>
          <a:p>
            <a:r>
              <a:rPr lang="en-US" dirty="0">
                <a:effectLst/>
              </a:rPr>
              <a:t>The two territories include Puerto Rico and the U.S. Virgin Islands.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36CCE-F158-4069-B27E-F13B8C8390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74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Viral suppression has increased steadily over time; however, differences continue to exist across subgroups, including by gender. From 2010 through 2021, viral suppression increased from 70.9% to 89.8% among male clients; 66.3% to 89.9% among female clients; and 61.5% to 84.8% among transgender clients.</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 2019 and 2020 data for Guam are unavailable.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594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Young people aged 13–24 years and 25–34 years continue to have the lowest percentages of viral suppression across age groups; however, the gap is narrowing. Among clients aged 13–24 years, viral suppression increased from 46.6% in 2010 to 82.7% in 2021. Among clients aged 25–34 years, viral suppression increased from 58.6% in 2010 to 84.9% in 2021.  Comparatively, 95.7% of clients aged 65 and older reached viral suppression in 2021.</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 2019 and 2020 data for Guam are unavailable.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270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Nearly three-quarters of RWHAP clients are from racial/ethnic minority populations. </a:t>
            </a:r>
            <a:r>
              <a:rPr lang="en-US" baseline="0" dirty="0">
                <a:effectLst/>
              </a:rPr>
              <a:t>From 2020 to 2021, viral suppression increased among all racial/ethnic populations except among Native Hawaiian/Pacific Islander clients (90.7% to 87.8%, respectively) and clients of multiple races (89.8% to 88.5%).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r>
              <a:rPr lang="en-US" dirty="0">
                <a:effectLst/>
              </a:rPr>
              <a:t>Hispanics/Latinos can be of any race.</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 2019 and 2020 data for Guam are unavailable.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875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Clients served by the RWHAP with temporary or unstable housing continue to have the lowest percentages of viral suppression, although percentages are steadily increasing. Among clients with temporary housing, viral suppression increased from 63.7% in 2010 to 83.6% in 2021. Among clients with unstable housing, viral suppression increased from 54.8% in 2010 to 77.3% in 2021. Comparatively, viral suppression among clients with stable housing increased from 71.2% in 2010 to 90.8% in 2021.</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 2019 and 2020 data for Guam are unavailable.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6289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This chart shows viral suppression among clients served by the RWHAP by race/ethnicity. It shows a side-by-side comparison of viral suppression for each subpopulation in 2010 – indicated by a dark grey</a:t>
            </a:r>
            <a:r>
              <a:rPr lang="en-US" baseline="0" dirty="0">
                <a:effectLst/>
              </a:rPr>
              <a:t> </a:t>
            </a:r>
            <a:r>
              <a:rPr lang="en-US" dirty="0">
                <a:effectLst/>
              </a:rPr>
              <a:t>bar, and in 2021 – indicated by a light grey bar. For comparison, viral suppression for all RWHAP clients overall in 2010 was 69.5% indicated by the dark grey line and was 89.7% in 2021 indicated by the light grey line. </a:t>
            </a:r>
          </a:p>
          <a:p>
            <a:endParaRPr lang="en-US" dirty="0">
              <a:effectLst/>
            </a:endParaRPr>
          </a:p>
          <a:p>
            <a:r>
              <a:rPr lang="en-US" dirty="0">
                <a:effectLst/>
              </a:rPr>
              <a:t>Nearly three-quarters of RWHAP clients are from racial/ethnic minority populations. Viral suppression among Blacks/African Americans increased from 63.3% in 2010 to 87.2% in 2021; although viral suppression continued</a:t>
            </a:r>
            <a:r>
              <a:rPr lang="en-US" baseline="0" dirty="0">
                <a:effectLst/>
              </a:rPr>
              <a:t> to be </a:t>
            </a:r>
            <a:r>
              <a:rPr lang="en-US" dirty="0">
                <a:effectLst/>
              </a:rPr>
              <a:t>lower among Black/African American clients compared with most other race/ethnicity groups, the disparity</a:t>
            </a:r>
            <a:r>
              <a:rPr lang="en-US" baseline="0" dirty="0">
                <a:effectLst/>
              </a:rPr>
              <a:t> has decreased substantially</a:t>
            </a:r>
            <a:r>
              <a:rPr lang="en-US" dirty="0">
                <a:effectLst/>
              </a:rPr>
              <a:t>.</a:t>
            </a:r>
          </a:p>
          <a:p>
            <a:r>
              <a:rPr lang="en-US" dirty="0">
                <a:effectLst/>
              </a:rPr>
              <a:t> </a:t>
            </a:r>
          </a:p>
          <a:p>
            <a:r>
              <a:rPr lang="en-US" dirty="0">
                <a:effectLst/>
              </a:rPr>
              <a:t>Hispanics/Latinos can be of any race.</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r>
              <a:rPr lang="en-US" dirty="0">
                <a:effectLst/>
              </a:rPr>
              <a:t> </a:t>
            </a:r>
          </a:p>
          <a:p>
            <a:r>
              <a:rPr lang="en-US" dirty="0">
                <a:effectLst/>
              </a:rPr>
              <a:t> </a:t>
            </a: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7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16075"/>
            <a:ext cx="9855200" cy="1371601"/>
          </a:xfrm>
        </p:spPr>
        <p:txBody>
          <a:bodyPr anchor="t">
            <a:normAutofit/>
          </a:bodyPr>
          <a:lstStyle>
            <a:lvl1pPr algn="l">
              <a:defRPr sz="4000" b="1">
                <a:solidFill>
                  <a:srgbClr val="0F4D7B"/>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2438400" y="3292475"/>
            <a:ext cx="83312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239000" y="4054476"/>
            <a:ext cx="3530600" cy="365125"/>
          </a:xfrm>
          <a:prstGeom prst="rect">
            <a:avLst/>
          </a:prstGeom>
        </p:spPr>
        <p:txBody>
          <a:bodyPr/>
          <a:lstStyle>
            <a:lvl1pPr algn="r">
              <a:defRPr sz="2200" b="1">
                <a:solidFill>
                  <a:schemeClr val="tx1">
                    <a:lumMod val="85000"/>
                    <a:lumOff val="15000"/>
                  </a:schemeClr>
                </a:solidFill>
              </a:defRPr>
            </a:lvl1pPr>
          </a:lstStyle>
          <a:p>
            <a:endParaRPr lang="en-US" dirty="0"/>
          </a:p>
        </p:txBody>
      </p:sp>
    </p:spTree>
    <p:extLst>
      <p:ext uri="{BB962C8B-B14F-4D97-AF65-F5344CB8AC3E}">
        <p14:creationId xmlns:p14="http://schemas.microsoft.com/office/powerpoint/2010/main" val="54940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1759877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8800" b="1">
                <a:solidFill>
                  <a:srgbClr val="800000"/>
                </a:solidFill>
              </a:defRPr>
            </a:lvl1pPr>
          </a:lstStyle>
          <a:p>
            <a:pPr lvl="0"/>
            <a:r>
              <a:rPr lang="en-US" sz="8800" b="1" dirty="0"/>
              <a:t>AGENDA</a:t>
            </a:r>
            <a:endParaRPr lang="en-US" dirty="0"/>
          </a:p>
        </p:txBody>
      </p:sp>
      <p:cxnSp>
        <p:nvCxnSpPr>
          <p:cNvPr id="9" name="Straight Connector 3" descr="&quot; &quot;">
            <a:extLst>
              <a:ext uri="{C183D7F6-B498-43B3-948B-1728B52AA6E4}">
                <adec:decorative xmlns:adec="http://schemas.microsoft.com/office/drawing/2017/decorative" val="1"/>
              </a:ext>
            </a:extLst>
          </p:cNvPr>
          <p:cNvCxnSpPr/>
          <p:nvPr userDrawn="1"/>
        </p:nvCxnSpPr>
        <p:spPr>
          <a:xfrm>
            <a:off x="2080846"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7934186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6815764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userDrawn="1"/>
        </p:nvSpPr>
        <p:spPr>
          <a:xfrm>
            <a:off x="1358449" y="147067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37" y="1535598"/>
            <a:ext cx="665743" cy="598621"/>
          </a:xfrm>
          <a:prstGeom prst="rect">
            <a:avLst/>
          </a:prstGeom>
        </p:spPr>
      </p:pic>
      <p:sp>
        <p:nvSpPr>
          <p:cNvPr id="10" name="Content Placeholder 1"/>
          <p:cNvSpPr>
            <a:spLocks noGrp="1"/>
          </p:cNvSpPr>
          <p:nvPr>
            <p:ph sz="quarter" idx="13"/>
          </p:nvPr>
        </p:nvSpPr>
        <p:spPr>
          <a:xfrm>
            <a:off x="2281218" y="1600200"/>
            <a:ext cx="1292225" cy="685800"/>
          </a:xfrm>
        </p:spPr>
        <p:txBody>
          <a:bodyPr>
            <a:noAutofit/>
          </a:bodyPr>
          <a:lstStyle>
            <a:lvl1pPr marL="0" indent="0">
              <a:buNone/>
              <a:defRPr sz="2400" b="1"/>
            </a:lvl1pPr>
          </a:lstStyle>
          <a:p>
            <a:pPr lvl="0"/>
            <a:r>
              <a:rPr lang="en-US" dirty="0"/>
              <a:t>Edit Master</a:t>
            </a:r>
          </a:p>
        </p:txBody>
      </p:sp>
      <p:grpSp>
        <p:nvGrpSpPr>
          <p:cNvPr id="4" name="Group 1" descr="&quot; &quot;"/>
          <p:cNvGrpSpPr/>
          <p:nvPr userDrawn="1"/>
        </p:nvGrpSpPr>
        <p:grpSpPr>
          <a:xfrm>
            <a:off x="3782988" y="1672425"/>
            <a:ext cx="672206"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userDrawn="1"/>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userDrawn="1"/>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userDrawn="1"/>
        </p:nvSpPr>
        <p:spPr>
          <a:xfrm>
            <a:off x="1358447" y="23865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2" y="2421393"/>
            <a:ext cx="848701" cy="668420"/>
          </a:xfrm>
          <a:prstGeom prst="rect">
            <a:avLst/>
          </a:prstGeom>
        </p:spPr>
      </p:pic>
      <p:sp>
        <p:nvSpPr>
          <p:cNvPr id="16" name="Content Placeholder 2"/>
          <p:cNvSpPr>
            <a:spLocks noGrp="1"/>
          </p:cNvSpPr>
          <p:nvPr>
            <p:ph sz="quarter" idx="14"/>
          </p:nvPr>
        </p:nvSpPr>
        <p:spPr>
          <a:xfrm>
            <a:off x="2286000" y="2514600"/>
            <a:ext cx="1292225" cy="685800"/>
          </a:xfrm>
        </p:spPr>
        <p:txBody>
          <a:bodyPr>
            <a:noAutofit/>
          </a:bodyPr>
          <a:lstStyle>
            <a:lvl1pPr marL="0" indent="0">
              <a:buNone/>
              <a:defRPr sz="2400" b="1"/>
            </a:lvl1pPr>
          </a:lstStyle>
          <a:p>
            <a:pPr lvl="0"/>
            <a:r>
              <a:rPr lang="en-US" dirty="0"/>
              <a:t>Edit Master</a:t>
            </a:r>
          </a:p>
        </p:txBody>
      </p:sp>
      <p:grpSp>
        <p:nvGrpSpPr>
          <p:cNvPr id="5" name="Group 2" descr="&quot; &quot;"/>
          <p:cNvGrpSpPr/>
          <p:nvPr userDrawn="1"/>
        </p:nvGrpSpPr>
        <p:grpSpPr>
          <a:xfrm>
            <a:off x="3781816" y="2580898"/>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userDrawn="1"/>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userDrawn="1"/>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userDrawn="1"/>
        </p:nvSpPr>
        <p:spPr>
          <a:xfrm>
            <a:off x="1358449" y="3300984"/>
            <a:ext cx="945142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userDrawn="1"/>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2" y="3224268"/>
            <a:ext cx="948727" cy="717739"/>
          </a:xfrm>
          <a:prstGeom prst="rect">
            <a:avLst/>
          </a:prstGeom>
        </p:spPr>
      </p:pic>
      <p:sp>
        <p:nvSpPr>
          <p:cNvPr id="22" name="Content Placeholder 3"/>
          <p:cNvSpPr>
            <a:spLocks noGrp="1"/>
          </p:cNvSpPr>
          <p:nvPr>
            <p:ph sz="quarter" idx="15"/>
          </p:nvPr>
        </p:nvSpPr>
        <p:spPr>
          <a:xfrm>
            <a:off x="2286000" y="3429000"/>
            <a:ext cx="1292225" cy="685800"/>
          </a:xfrm>
        </p:spPr>
        <p:txBody>
          <a:bodyPr>
            <a:noAutofit/>
          </a:bodyPr>
          <a:lstStyle>
            <a:lvl1pPr marL="0" indent="0">
              <a:buNone/>
              <a:defRPr sz="2400" b="1"/>
            </a:lvl1pPr>
          </a:lstStyle>
          <a:p>
            <a:pPr lvl="0"/>
            <a:r>
              <a:rPr lang="en-US" dirty="0"/>
              <a:t>Edit Master</a:t>
            </a:r>
          </a:p>
        </p:txBody>
      </p:sp>
      <p:grpSp>
        <p:nvGrpSpPr>
          <p:cNvPr id="40" name="Group 3" descr="&quot; &quot;"/>
          <p:cNvGrpSpPr/>
          <p:nvPr userDrawn="1"/>
        </p:nvGrpSpPr>
        <p:grpSpPr>
          <a:xfrm>
            <a:off x="3782988" y="3481001"/>
            <a:ext cx="672206"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userDrawn="1"/>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userDrawn="1"/>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userDrawn="1"/>
        </p:nvSpPr>
        <p:spPr>
          <a:xfrm>
            <a:off x="1358447" y="42153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userDrawn="1"/>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1" y="4218554"/>
            <a:ext cx="779503" cy="658246"/>
          </a:xfrm>
          <a:prstGeom prst="rect">
            <a:avLst/>
          </a:prstGeom>
        </p:spPr>
      </p:pic>
      <p:sp>
        <p:nvSpPr>
          <p:cNvPr id="28" name="Content Placeholder 4"/>
          <p:cNvSpPr>
            <a:spLocks noGrp="1"/>
          </p:cNvSpPr>
          <p:nvPr>
            <p:ph sz="quarter" idx="16"/>
          </p:nvPr>
        </p:nvSpPr>
        <p:spPr>
          <a:xfrm>
            <a:off x="2286000" y="4343400"/>
            <a:ext cx="1292225" cy="685800"/>
          </a:xfrm>
        </p:spPr>
        <p:txBody>
          <a:bodyPr>
            <a:noAutofit/>
          </a:bodyPr>
          <a:lstStyle>
            <a:lvl1pPr marL="0" indent="0">
              <a:buNone/>
              <a:defRPr sz="2400" b="1"/>
            </a:lvl1pPr>
          </a:lstStyle>
          <a:p>
            <a:pPr lvl="0"/>
            <a:r>
              <a:rPr lang="en-US" dirty="0"/>
              <a:t>Edit Master</a:t>
            </a:r>
          </a:p>
        </p:txBody>
      </p:sp>
      <p:grpSp>
        <p:nvGrpSpPr>
          <p:cNvPr id="41" name="Group 4" descr="&quot; &quot;"/>
          <p:cNvGrpSpPr/>
          <p:nvPr userDrawn="1"/>
        </p:nvGrpSpPr>
        <p:grpSpPr>
          <a:xfrm>
            <a:off x="3780692" y="4398460"/>
            <a:ext cx="674502"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userDrawn="1"/>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userDrawn="1"/>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userDrawn="1"/>
        </p:nvSpPr>
        <p:spPr>
          <a:xfrm>
            <a:off x="1358450" y="5129784"/>
            <a:ext cx="9451425" cy="687111"/>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userDrawn="1"/>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0" y="5257800"/>
            <a:ext cx="1292225" cy="685800"/>
          </a:xfrm>
        </p:spPr>
        <p:txBody>
          <a:bodyPr>
            <a:noAutofit/>
          </a:bodyPr>
          <a:lstStyle>
            <a:lvl1pPr marL="0" indent="0">
              <a:buNone/>
              <a:defRPr sz="2400" b="1"/>
            </a:lvl1pPr>
          </a:lstStyle>
          <a:p>
            <a:pPr lvl="0"/>
            <a:r>
              <a:rPr lang="en-US" dirty="0"/>
              <a:t>Edit Master</a:t>
            </a:r>
          </a:p>
        </p:txBody>
      </p:sp>
      <p:grpSp>
        <p:nvGrpSpPr>
          <p:cNvPr id="42" name="Group 5"/>
          <p:cNvGrpSpPr/>
          <p:nvPr userDrawn="1"/>
        </p:nvGrpSpPr>
        <p:grpSpPr>
          <a:xfrm>
            <a:off x="3781860" y="5329483"/>
            <a:ext cx="674502"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userDrawn="1"/>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userDrawn="1"/>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5442183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dirty="0"/>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194828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dirty="0"/>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6188764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2510230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spcBef>
                <a:spcPts val="0"/>
              </a:spcBef>
              <a:buNone/>
              <a:defRPr sz="1400"/>
            </a:lvl2pPr>
            <a:lvl3pPr marL="914400" indent="0">
              <a:spcBef>
                <a:spcPts val="0"/>
              </a:spcBef>
              <a:buNone/>
              <a:defRPr sz="1400"/>
            </a:lvl3pPr>
            <a:lvl4pPr marL="1371600" indent="0">
              <a:spcBef>
                <a:spcPts val="0"/>
              </a:spcBef>
              <a:buNone/>
              <a:defRPr sz="1400"/>
            </a:lvl4pPr>
            <a:lvl5pPr marL="1828800" indent="0">
              <a:spcBef>
                <a:spcPts val="0"/>
              </a:spcBef>
              <a:buNone/>
              <a:defRPr sz="1400"/>
            </a:lvl5pPr>
          </a:lstStyle>
          <a:p>
            <a:pPr lvl="0"/>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745300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331195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779886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62365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1133798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a"/>
          <p:cNvSpPr>
            <a:spLocks noGrp="1"/>
          </p:cNvSpPr>
          <p:nvPr>
            <p:ph sz="quarter" idx="17"/>
          </p:nvPr>
        </p:nvSpPr>
        <p:spPr>
          <a:xfrm>
            <a:off x="841248" y="1895474"/>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a"/>
          <p:cNvSpPr>
            <a:spLocks noGrp="1"/>
          </p:cNvSpPr>
          <p:nvPr>
            <p:ph sz="half" idx="2"/>
          </p:nvPr>
        </p:nvSpPr>
        <p:spPr>
          <a:xfrm>
            <a:off x="7616952" y="1895854"/>
            <a:ext cx="3660648" cy="3951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endParaRPr lang="en-US" dirty="0"/>
          </a:p>
        </p:txBody>
      </p:sp>
      <p:sp>
        <p:nvSpPr>
          <p:cNvPr id="11" name="Picture Placeholder 4b.2" descr="&quot; &quot;"/>
          <p:cNvSpPr>
            <a:spLocks noGrp="1"/>
          </p:cNvSpPr>
          <p:nvPr>
            <p:ph type="pic" sz="quarter" idx="15"/>
          </p:nvPr>
        </p:nvSpPr>
        <p:spPr>
          <a:xfrm>
            <a:off x="6705600" y="3364992"/>
            <a:ext cx="685800" cy="685800"/>
          </a:xfrm>
        </p:spPr>
        <p:txBody>
          <a:bodyPr/>
          <a:lstStyle/>
          <a:p>
            <a:endParaRPr lang="en-US" dirty="0"/>
          </a:p>
        </p:txBody>
      </p:sp>
      <p:sp>
        <p:nvSpPr>
          <p:cNvPr id="12" name="Picture Placeholder 4b.3" descr="&quot; &quot;"/>
          <p:cNvSpPr>
            <a:spLocks noGrp="1"/>
          </p:cNvSpPr>
          <p:nvPr>
            <p:ph type="pic" sz="quarter" idx="16"/>
          </p:nvPr>
        </p:nvSpPr>
        <p:spPr>
          <a:xfrm>
            <a:off x="6720254" y="4572000"/>
            <a:ext cx="685800" cy="685800"/>
          </a:xfrm>
        </p:spPr>
        <p:txBody>
          <a:bodyPr/>
          <a:lstStyle/>
          <a:p>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8778449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1433366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228600" y="3118103"/>
            <a:ext cx="11704320" cy="25968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5008123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5449864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17"/>
          </p:nvPr>
        </p:nvSpPr>
        <p:spPr>
          <a:xfrm>
            <a:off x="10213848" y="1444752"/>
            <a:ext cx="1965960"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1519890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9333318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91482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endParaRPr lang="en-US"/>
          </a:p>
        </p:txBody>
      </p:sp>
      <p:sp>
        <p:nvSpPr>
          <p:cNvPr id="6" name="Content Placeholder 3"/>
          <p:cNvSpPr>
            <a:spLocks noGrp="1"/>
          </p:cNvSpPr>
          <p:nvPr>
            <p:ph sz="quarter" idx="13"/>
          </p:nvPr>
        </p:nvSpPr>
        <p:spPr>
          <a:xfrm>
            <a:off x="1981200" y="1115568"/>
            <a:ext cx="9375648" cy="10698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p:cNvSpPr>
            <a:spLocks noGrp="1"/>
          </p:cNvSpPr>
          <p:nvPr>
            <p:ph sz="half" idx="1"/>
          </p:nvPr>
        </p:nvSpPr>
        <p:spPr>
          <a:xfrm>
            <a:off x="838200" y="2334768"/>
            <a:ext cx="4392168" cy="3913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5376863"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2294549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844748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p:cNvSpPr>
            <a:spLocks noGrp="1"/>
          </p:cNvSpPr>
          <p:nvPr>
            <p:ph sz="half" idx="1"/>
          </p:nvPr>
        </p:nvSpPr>
        <p:spPr>
          <a:xfrm>
            <a:off x="841248" y="2438400"/>
            <a:ext cx="5705856" cy="2667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6"/>
          </p:nvPr>
        </p:nvSpPr>
        <p:spPr>
          <a:xfrm>
            <a:off x="838200" y="5105400"/>
            <a:ext cx="5708650" cy="454025"/>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018747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1399631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518136"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3b.1" descr="&quot; &quot;"/>
          <p:cNvSpPr>
            <a:spLocks noGrp="1" noChangeAspect="1"/>
          </p:cNvSpPr>
          <p:nvPr>
            <p:ph type="pic" sz="quarter" idx="18"/>
          </p:nvPr>
        </p:nvSpPr>
        <p:spPr>
          <a:xfrm>
            <a:off x="4294162" y="1133856"/>
            <a:ext cx="849966" cy="850392"/>
          </a:xfrm>
        </p:spPr>
        <p:txBody>
          <a:bodyPr/>
          <a:lstStyle>
            <a:lvl1pPr marL="0" indent="0">
              <a:buNone/>
              <a:defRPr/>
            </a:lvl1pPr>
          </a:lstStyle>
          <a:p>
            <a:endParaRPr lang="en-US" dirty="0"/>
          </a:p>
        </p:txBody>
      </p:sp>
      <p:sp>
        <p:nvSpPr>
          <p:cNvPr id="11" name="Text Placeholder 3b.2"/>
          <p:cNvSpPr>
            <a:spLocks noGrp="1"/>
          </p:cNvSpPr>
          <p:nvPr>
            <p:ph type="body" sz="quarter" idx="13"/>
          </p:nvPr>
        </p:nvSpPr>
        <p:spPr>
          <a:xfrm>
            <a:off x="5210908"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7981540" y="1133856"/>
            <a:ext cx="849966" cy="850392"/>
          </a:xfrm>
        </p:spPr>
        <p:txBody>
          <a:bodyPr/>
          <a:lstStyle>
            <a:lvl1pPr marL="0" indent="0">
              <a:buNone/>
              <a:defRPr/>
            </a:lvl1pPr>
          </a:lstStyle>
          <a:p>
            <a:endParaRPr lang="en-US" dirty="0"/>
          </a:p>
        </p:txBody>
      </p:sp>
      <p:sp>
        <p:nvSpPr>
          <p:cNvPr id="13" name="Text Placeholder 3c.2"/>
          <p:cNvSpPr>
            <a:spLocks noGrp="1"/>
          </p:cNvSpPr>
          <p:nvPr>
            <p:ph type="body" sz="quarter" idx="14"/>
          </p:nvPr>
        </p:nvSpPr>
        <p:spPr>
          <a:xfrm>
            <a:off x="88919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42217973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3"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2514600"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3b.1" descr="&quot; &quot;"/>
          <p:cNvSpPr>
            <a:spLocks noGrp="1" noChangeAspect="1"/>
          </p:cNvSpPr>
          <p:nvPr>
            <p:ph type="pic" sz="quarter" idx="18"/>
          </p:nvPr>
        </p:nvSpPr>
        <p:spPr>
          <a:xfrm>
            <a:off x="7008054" y="1133856"/>
            <a:ext cx="849966" cy="850392"/>
          </a:xfrm>
        </p:spPr>
        <p:txBody>
          <a:bodyPr/>
          <a:lstStyle>
            <a:lvl1pPr marL="0" indent="0">
              <a:buNone/>
              <a:defRPr/>
            </a:lvl1pPr>
          </a:lstStyle>
          <a:p>
            <a:endParaRPr lang="en-US" dirty="0"/>
          </a:p>
        </p:txBody>
      </p:sp>
      <p:sp>
        <p:nvSpPr>
          <p:cNvPr id="11" name="Text Placeholder 3b.2"/>
          <p:cNvSpPr>
            <a:spLocks noGrp="1"/>
          </p:cNvSpPr>
          <p:nvPr>
            <p:ph type="body" sz="quarter" idx="13"/>
          </p:nvPr>
        </p:nvSpPr>
        <p:spPr>
          <a:xfrm>
            <a:off x="7924800"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6276248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752600"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2"/>
          <p:cNvSpPr>
            <a:spLocks noGrp="1"/>
          </p:cNvSpPr>
          <p:nvPr>
            <p:ph type="body" sz="quarter" idx="13"/>
          </p:nvPr>
        </p:nvSpPr>
        <p:spPr>
          <a:xfrm>
            <a:off x="4753708"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2"/>
          <p:cNvSpPr>
            <a:spLocks noGrp="1"/>
          </p:cNvSpPr>
          <p:nvPr>
            <p:ph type="body" sz="quarter" idx="14"/>
          </p:nvPr>
        </p:nvSpPr>
        <p:spPr>
          <a:xfrm>
            <a:off x="77489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10744200" y="1133856"/>
            <a:ext cx="849966" cy="850392"/>
          </a:xfrm>
        </p:spPr>
        <p:txBody>
          <a:bodyPr/>
          <a:lstStyle>
            <a:lvl1pPr marL="0" indent="0">
              <a:buNone/>
              <a:defRPr/>
            </a:lvl1pPr>
          </a:lstStyle>
          <a:p>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8340849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464905"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2"/>
          <p:cNvSpPr>
            <a:spLocks noGrp="1"/>
          </p:cNvSpPr>
          <p:nvPr>
            <p:ph type="body" sz="quarter" idx="13"/>
          </p:nvPr>
        </p:nvSpPr>
        <p:spPr>
          <a:xfrm>
            <a:off x="3828661"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2"/>
          <p:cNvSpPr>
            <a:spLocks noGrp="1"/>
          </p:cNvSpPr>
          <p:nvPr>
            <p:ph type="body" sz="quarter" idx="14"/>
          </p:nvPr>
        </p:nvSpPr>
        <p:spPr>
          <a:xfrm>
            <a:off x="8519160" y="1114424"/>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10915261" y="1133856"/>
            <a:ext cx="849966" cy="850392"/>
          </a:xfrm>
        </p:spPr>
        <p:txBody>
          <a:bodyPr/>
          <a:lstStyle>
            <a:lvl1pPr marL="0" indent="0">
              <a:buNone/>
              <a:defRPr/>
            </a:lvl1pPr>
          </a:lstStyle>
          <a:p>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
        <p:nvSpPr>
          <p:cNvPr id="8" name="Content Placeholder 7"/>
          <p:cNvSpPr>
            <a:spLocks noGrp="1"/>
          </p:cNvSpPr>
          <p:nvPr>
            <p:ph sz="quarter" idx="20"/>
          </p:nvPr>
        </p:nvSpPr>
        <p:spPr>
          <a:xfrm>
            <a:off x="6172200"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48195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162987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12424210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2"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6846890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dirty="0"/>
              <a:t>Click to edit Master title style</a:t>
            </a:r>
          </a:p>
        </p:txBody>
      </p:sp>
      <p:cxnSp>
        <p:nvCxnSpPr>
          <p:cNvPr id="10"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8" y="1371600"/>
            <a:ext cx="5157787"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195512"/>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71600"/>
            <a:ext cx="5183188"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4"/>
          <p:cNvSpPr>
            <a:spLocks noGrp="1"/>
          </p:cNvSpPr>
          <p:nvPr>
            <p:ph sz="quarter" idx="4"/>
          </p:nvPr>
        </p:nvSpPr>
        <p:spPr>
          <a:xfrm>
            <a:off x="6172200" y="2195512"/>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3346659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dirty="0"/>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6251956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878543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030665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dirty="0"/>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solidFill>
                  <a:srgbClr val="0F4D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3"/>
          <p:cNvSpPr>
            <a:spLocks noGrp="1"/>
          </p:cNvSpPr>
          <p:nvPr>
            <p:ph idx="1"/>
          </p:nvPr>
        </p:nvSpPr>
        <p:spPr>
          <a:xfrm>
            <a:off x="5183188" y="987425"/>
            <a:ext cx="6172200" cy="4873625"/>
          </a:xfrm>
        </p:spPr>
        <p:txBody>
          <a:bodyPr/>
          <a:lstStyle>
            <a:lvl1pPr>
              <a:defRPr sz="2200"/>
            </a:lvl1pPr>
            <a:lvl2pPr>
              <a:defRPr sz="2000"/>
            </a:lvl2pPr>
            <a:lvl3pPr>
              <a:defRPr sz="1800"/>
            </a:lvl3pPr>
            <a:lvl4pPr>
              <a:defRPr sz="1600"/>
            </a:lvl4pPr>
            <a:lvl5pPr>
              <a:lnSpc>
                <a:spcPct val="100000"/>
              </a:lnSpc>
              <a:spcBef>
                <a:spcPts val="380"/>
              </a:spcBef>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0785301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dirty="0"/>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3"/>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8184132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dirty="0"/>
              <a:t>Click to edit Master title style</a:t>
            </a:r>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4411880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161618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47BF-1724-4FCC-ABD4-6F2637F5D005}"/>
              </a:ext>
            </a:extLst>
          </p:cNvPr>
          <p:cNvSpPr>
            <a:spLocks noGrp="1"/>
          </p:cNvSpPr>
          <p:nvPr>
            <p:ph type="title"/>
          </p:nvPr>
        </p:nvSpPr>
        <p:spPr/>
        <p:txBody>
          <a:bodyPr/>
          <a:lstStyle>
            <a:lvl1pPr algn="ctr">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E690E1FD-CE1F-4C89-A771-3DCC40A8006B}"/>
              </a:ext>
            </a:extLst>
          </p:cNvPr>
          <p:cNvSpPr>
            <a:spLocks noGrp="1"/>
          </p:cNvSpPr>
          <p:nvPr>
            <p:ph type="sldNum" sz="quarter" idx="12"/>
          </p:nvPr>
        </p:nvSpPr>
        <p:spPr/>
        <p:txBody>
          <a:bodyPr/>
          <a:lstStyle/>
          <a:p>
            <a:fld id="{C7D939B5-D1D6-442B-960C-11410C62AFA7}" type="slidenum">
              <a:rPr lang="en-US" smtClean="0"/>
              <a:t>‹#›</a:t>
            </a:fld>
            <a:endParaRPr lang="en-US" dirty="0"/>
          </a:p>
        </p:txBody>
      </p:sp>
      <p:sp>
        <p:nvSpPr>
          <p:cNvPr id="6" name="Content Placeholder 5">
            <a:extLst>
              <a:ext uri="{FF2B5EF4-FFF2-40B4-BE49-F238E27FC236}">
                <a16:creationId xmlns:a16="http://schemas.microsoft.com/office/drawing/2014/main" id="{AF4464D8-962B-4998-AEE0-6127DBEF0099}"/>
              </a:ext>
            </a:extLst>
          </p:cNvPr>
          <p:cNvSpPr>
            <a:spLocks noGrp="1"/>
          </p:cNvSpPr>
          <p:nvPr>
            <p:ph sz="quarter" idx="13"/>
          </p:nvPr>
        </p:nvSpPr>
        <p:spPr>
          <a:xfrm>
            <a:off x="838200" y="1895254"/>
            <a:ext cx="10515600" cy="1255712"/>
          </a:xfrm>
        </p:spPr>
        <p:txBody>
          <a:bodyPr>
            <a:normAutofit/>
          </a:bodyPr>
          <a:lstStyle>
            <a:lvl1pPr algn="ctr">
              <a:defRPr sz="3500"/>
            </a:lvl1pPr>
            <a:lvl2pPr marL="49213" indent="0">
              <a:buNone/>
              <a:defRPr/>
            </a:lvl2pPr>
          </a:lstStyle>
          <a:p>
            <a:pPr lvl="0"/>
            <a:r>
              <a:rPr lang="en-US" dirty="0"/>
              <a:t>Click to edit Master text styles</a:t>
            </a:r>
          </a:p>
        </p:txBody>
      </p:sp>
      <p:sp>
        <p:nvSpPr>
          <p:cNvPr id="9" name="Content Placeholder 5">
            <a:extLst>
              <a:ext uri="{FF2B5EF4-FFF2-40B4-BE49-F238E27FC236}">
                <a16:creationId xmlns:a16="http://schemas.microsoft.com/office/drawing/2014/main" id="{066654EE-1DEC-4DA6-9B7B-8CB04D3FB718}"/>
              </a:ext>
            </a:extLst>
          </p:cNvPr>
          <p:cNvSpPr>
            <a:spLocks noGrp="1"/>
          </p:cNvSpPr>
          <p:nvPr>
            <p:ph sz="quarter" idx="14"/>
          </p:nvPr>
        </p:nvSpPr>
        <p:spPr>
          <a:xfrm>
            <a:off x="838200" y="3819210"/>
            <a:ext cx="10515600" cy="707214"/>
          </a:xfrm>
        </p:spPr>
        <p:txBody>
          <a:bodyPr>
            <a:normAutofit/>
          </a:bodyPr>
          <a:lstStyle>
            <a:lvl1pPr algn="ctr">
              <a:defRPr sz="3000"/>
            </a:lvl1pPr>
            <a:lvl2pPr marL="49213" indent="0">
              <a:buNone/>
              <a:defRPr/>
            </a:lvl2pPr>
          </a:lstStyle>
          <a:p>
            <a:pPr lvl="0"/>
            <a:r>
              <a:rPr lang="en-US" dirty="0"/>
              <a:t>Click to edit Master text styles</a:t>
            </a:r>
          </a:p>
        </p:txBody>
      </p:sp>
      <p:sp>
        <p:nvSpPr>
          <p:cNvPr id="10" name="Content Placeholder 5">
            <a:extLst>
              <a:ext uri="{FF2B5EF4-FFF2-40B4-BE49-F238E27FC236}">
                <a16:creationId xmlns:a16="http://schemas.microsoft.com/office/drawing/2014/main" id="{6E312277-6F03-45E3-AD46-A3BDC7E91C80}"/>
              </a:ext>
            </a:extLst>
          </p:cNvPr>
          <p:cNvSpPr>
            <a:spLocks noGrp="1"/>
          </p:cNvSpPr>
          <p:nvPr>
            <p:ph sz="quarter" idx="15"/>
          </p:nvPr>
        </p:nvSpPr>
        <p:spPr>
          <a:xfrm>
            <a:off x="838200" y="4526424"/>
            <a:ext cx="10515600" cy="707214"/>
          </a:xfrm>
        </p:spPr>
        <p:txBody>
          <a:bodyPr>
            <a:normAutofit/>
          </a:bodyPr>
          <a:lstStyle>
            <a:lvl1pPr algn="ctr">
              <a:defRPr sz="2400"/>
            </a:lvl1pPr>
            <a:lvl2pPr marL="49213" indent="0">
              <a:buNone/>
              <a:defRPr/>
            </a:lvl2pPr>
          </a:lstStyle>
          <a:p>
            <a:pPr lvl="0"/>
            <a:r>
              <a:rPr lang="en-US" dirty="0"/>
              <a:t>Click to edit Master text styles</a:t>
            </a:r>
          </a:p>
        </p:txBody>
      </p:sp>
    </p:spTree>
    <p:extLst>
      <p:ext uri="{BB962C8B-B14F-4D97-AF65-F5344CB8AC3E}">
        <p14:creationId xmlns:p14="http://schemas.microsoft.com/office/powerpoint/2010/main" val="29133072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33"/>
            <a:ext cx="11277600" cy="977167"/>
          </a:xfrm>
        </p:spPr>
        <p:txBody>
          <a:bodyPr/>
          <a:lstStyle/>
          <a:p>
            <a:r>
              <a:rPr lang="en-US"/>
              <a:t>Click to edit Master title style</a:t>
            </a:r>
          </a:p>
        </p:txBody>
      </p:sp>
      <p:sp>
        <p:nvSpPr>
          <p:cNvPr id="5" name="Slide Number Placeholder 4"/>
          <p:cNvSpPr>
            <a:spLocks noGrp="1"/>
          </p:cNvSpPr>
          <p:nvPr>
            <p:ph type="sldNum" sz="quarter" idx="12"/>
          </p:nvPr>
        </p:nvSpPr>
        <p:spPr>
          <a:xfrm>
            <a:off x="9448800" y="6492874"/>
            <a:ext cx="2743200" cy="365125"/>
          </a:xfrm>
        </p:spPr>
        <p:txBody>
          <a:bodyPr/>
          <a:lstStyle>
            <a:lvl1pPr>
              <a:defRPr b="1">
                <a:solidFill>
                  <a:schemeClr val="bg1"/>
                </a:solidFill>
              </a:defRPr>
            </a:lvl1pPr>
          </a:lstStyle>
          <a:p>
            <a:fld id="{429ED7D3-FBF0-4A14-AC97-B6BAAAA9ECD2}" type="slidenum">
              <a:rPr lang="en-US" smtClean="0"/>
              <a:pPr/>
              <a:t>‹#›</a:t>
            </a:fld>
            <a:endParaRPr lang="en-US" dirty="0"/>
          </a:p>
        </p:txBody>
      </p:sp>
      <p:sp>
        <p:nvSpPr>
          <p:cNvPr id="7" name="Content Placeholder 6"/>
          <p:cNvSpPr>
            <a:spLocks noGrp="1"/>
          </p:cNvSpPr>
          <p:nvPr>
            <p:ph sz="quarter" idx="13"/>
          </p:nvPr>
        </p:nvSpPr>
        <p:spPr>
          <a:xfrm>
            <a:off x="838200" y="2057400"/>
            <a:ext cx="10287000" cy="3733800"/>
          </a:xfrm>
        </p:spPr>
        <p:txBody>
          <a:bodyPr/>
          <a:lstStyle/>
          <a:p>
            <a:pPr lvl="0"/>
            <a:endParaRPr lang="en-US" dirty="0"/>
          </a:p>
        </p:txBody>
      </p:sp>
      <p:cxnSp>
        <p:nvCxnSpPr>
          <p:cNvPr id="8" name="Straight Connector 7"/>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264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900374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64239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765966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815684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813441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9564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1325563"/>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838200" y="1173164"/>
            <a:ext cx="10515600" cy="3367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cxnSp>
        <p:nvCxnSpPr>
          <p:cNvPr id="7" name="Straight Connector 6"/>
          <p:cNvCxnSpPr/>
          <p:nvPr/>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432034"/>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21017" y="6606913"/>
            <a:ext cx="8765628" cy="230832"/>
          </a:xfrm>
          <a:prstGeom prst="rect">
            <a:avLst/>
          </a:prstGeom>
        </p:spPr>
        <p:txBody>
          <a:bodyPr wrap="square">
            <a:spAutoFit/>
          </a:bodyPr>
          <a:lstStyle/>
          <a:p>
            <a:pPr eaLnBrk="1" hangingPunct="1">
              <a:spcBef>
                <a:spcPct val="0"/>
              </a:spcBef>
              <a:buNone/>
            </a:pPr>
            <a:r>
              <a:rPr lang="en-US" sz="900" i="1" dirty="0">
                <a:solidFill>
                  <a:prstClr val="white"/>
                </a:solidFill>
                <a:latin typeface="+mn-lt"/>
              </a:rPr>
              <a:t>Source: </a:t>
            </a:r>
            <a:r>
              <a:rPr lang="en-US" sz="900" dirty="0">
                <a:solidFill>
                  <a:prstClr val="white"/>
                </a:solidFill>
                <a:latin typeface="+mn-lt"/>
              </a:rPr>
              <a:t>HRSA. Ryan White HIV/AIDS Program Services Report (RSR) 2018. Does not include AIDS Drug Assistance Program data.</a:t>
            </a:r>
          </a:p>
        </p:txBody>
      </p:sp>
    </p:spTree>
    <p:extLst>
      <p:ext uri="{BB962C8B-B14F-4D97-AF65-F5344CB8AC3E}">
        <p14:creationId xmlns:p14="http://schemas.microsoft.com/office/powerpoint/2010/main" val="1147927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000050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064855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479840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3000"/>
            </a:lvl1pPr>
          </a:lstStyle>
          <a:p>
            <a:r>
              <a:rPr lang="en-US"/>
              <a:t>Click to edit Master title style</a:t>
            </a:r>
            <a:endParaRPr lang="en-US" dirty="0"/>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100" b="1">
                <a:solidFill>
                  <a:srgbClr val="80000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852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3000"/>
            </a:lvl1pPr>
          </a:lstStyle>
          <a:p>
            <a:r>
              <a:rPr lang="en-US"/>
              <a:t>Click to edit Master title style</a:t>
            </a:r>
            <a:endParaRPr lang="en-US" dirty="0"/>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100" b="1">
                <a:solidFill>
                  <a:srgbClr val="80000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090228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3000"/>
            </a:lvl1pPr>
          </a:lstStyle>
          <a:p>
            <a:r>
              <a:rPr lang="en-US"/>
              <a:t>Click to edit Master title style</a:t>
            </a:r>
            <a:endParaRPr lang="en-US" dirty="0"/>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1650">
                <a:solidFill>
                  <a:srgbClr val="0F4D7B"/>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07771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6600" b="1">
                <a:solidFill>
                  <a:srgbClr val="800000"/>
                </a:solidFill>
              </a:defRPr>
            </a:lvl1pPr>
          </a:lstStyle>
          <a:p>
            <a:pPr lvl="0"/>
            <a:r>
              <a:rPr lang="en-US" sz="6600" b="1" dirty="0"/>
              <a:t>AGENDA</a:t>
            </a:r>
            <a:endParaRPr lang="en-US" dirty="0"/>
          </a:p>
        </p:txBody>
      </p:sp>
      <p:cxnSp>
        <p:nvCxnSpPr>
          <p:cNvPr id="9" name="Straight Connector 3" descr="&quot; &quot;">
            <a:extLst>
              <a:ext uri="{C183D7F6-B498-43B3-948B-1728B52AA6E4}">
                <adec:decorative xmlns:adec="http://schemas.microsoft.com/office/drawing/2017/decorative" val="1"/>
              </a:ext>
            </a:extLst>
          </p:cNvPr>
          <p:cNvCxnSpPr/>
          <p:nvPr/>
        </p:nvCxnSpPr>
        <p:spPr>
          <a:xfrm>
            <a:off x="2080847"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496295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944961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p:nvSpPr>
        <p:spPr>
          <a:xfrm>
            <a:off x="1358449" y="1675075"/>
            <a:ext cx="9454896" cy="276999"/>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41" y="1535601"/>
            <a:ext cx="665743" cy="598621"/>
          </a:xfrm>
          <a:prstGeom prst="rect">
            <a:avLst/>
          </a:prstGeom>
        </p:spPr>
      </p:pic>
      <p:sp>
        <p:nvSpPr>
          <p:cNvPr id="10" name="Content Placeholder 1"/>
          <p:cNvSpPr>
            <a:spLocks noGrp="1"/>
          </p:cNvSpPr>
          <p:nvPr>
            <p:ph sz="quarter" idx="13"/>
          </p:nvPr>
        </p:nvSpPr>
        <p:spPr>
          <a:xfrm>
            <a:off x="2281222" y="1600200"/>
            <a:ext cx="1292225" cy="685800"/>
          </a:xfrm>
        </p:spPr>
        <p:txBody>
          <a:bodyPr>
            <a:noAutofit/>
          </a:bodyPr>
          <a:lstStyle>
            <a:lvl1pPr marL="0" indent="0">
              <a:buNone/>
              <a:defRPr sz="1800" b="1"/>
            </a:lvl1pPr>
          </a:lstStyle>
          <a:p>
            <a:pPr lvl="0"/>
            <a:r>
              <a:rPr lang="en-US"/>
              <a:t>Edit Master text styles</a:t>
            </a:r>
          </a:p>
        </p:txBody>
      </p:sp>
      <p:grpSp>
        <p:nvGrpSpPr>
          <p:cNvPr id="4" name="Group 1" descr="&quot; &quot;"/>
          <p:cNvGrpSpPr/>
          <p:nvPr/>
        </p:nvGrpSpPr>
        <p:grpSpPr>
          <a:xfrm>
            <a:off x="3782991" y="1672426"/>
            <a:ext cx="672207"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p:nvSpPr>
        <p:spPr>
          <a:xfrm>
            <a:off x="1358447" y="25794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4" y="2421393"/>
            <a:ext cx="848701" cy="668420"/>
          </a:xfrm>
          <a:prstGeom prst="rect">
            <a:avLst/>
          </a:prstGeom>
        </p:spPr>
      </p:pic>
      <p:sp>
        <p:nvSpPr>
          <p:cNvPr id="16" name="Content Placeholder 2"/>
          <p:cNvSpPr>
            <a:spLocks noGrp="1"/>
          </p:cNvSpPr>
          <p:nvPr>
            <p:ph sz="quarter" idx="14"/>
          </p:nvPr>
        </p:nvSpPr>
        <p:spPr>
          <a:xfrm>
            <a:off x="2286004" y="2514600"/>
            <a:ext cx="1292225" cy="685800"/>
          </a:xfrm>
        </p:spPr>
        <p:txBody>
          <a:bodyPr>
            <a:noAutofit/>
          </a:bodyPr>
          <a:lstStyle>
            <a:lvl1pPr marL="0" indent="0">
              <a:buNone/>
              <a:defRPr sz="1800" b="1"/>
            </a:lvl1pPr>
          </a:lstStyle>
          <a:p>
            <a:pPr lvl="0"/>
            <a:r>
              <a:rPr lang="en-US"/>
              <a:t>Edit Master text styles</a:t>
            </a:r>
          </a:p>
        </p:txBody>
      </p:sp>
      <p:grpSp>
        <p:nvGrpSpPr>
          <p:cNvPr id="5" name="Group 2" descr="&quot; &quot;"/>
          <p:cNvGrpSpPr/>
          <p:nvPr/>
        </p:nvGrpSpPr>
        <p:grpSpPr>
          <a:xfrm>
            <a:off x="3781820" y="2580904"/>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p:nvSpPr>
        <p:spPr>
          <a:xfrm>
            <a:off x="1358449" y="3493843"/>
            <a:ext cx="9451427"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7" y="3224268"/>
            <a:ext cx="948727" cy="717739"/>
          </a:xfrm>
          <a:prstGeom prst="rect">
            <a:avLst/>
          </a:prstGeom>
        </p:spPr>
      </p:pic>
      <p:sp>
        <p:nvSpPr>
          <p:cNvPr id="22" name="Content Placeholder 3"/>
          <p:cNvSpPr>
            <a:spLocks noGrp="1"/>
          </p:cNvSpPr>
          <p:nvPr>
            <p:ph sz="quarter" idx="15"/>
          </p:nvPr>
        </p:nvSpPr>
        <p:spPr>
          <a:xfrm>
            <a:off x="2286004" y="3429000"/>
            <a:ext cx="1292225" cy="685800"/>
          </a:xfrm>
        </p:spPr>
        <p:txBody>
          <a:bodyPr>
            <a:noAutofit/>
          </a:bodyPr>
          <a:lstStyle>
            <a:lvl1pPr marL="0" indent="0">
              <a:buNone/>
              <a:defRPr sz="1800" b="1"/>
            </a:lvl1pPr>
          </a:lstStyle>
          <a:p>
            <a:pPr lvl="0"/>
            <a:r>
              <a:rPr lang="en-US"/>
              <a:t>Edit Master text styles</a:t>
            </a:r>
          </a:p>
        </p:txBody>
      </p:sp>
      <p:grpSp>
        <p:nvGrpSpPr>
          <p:cNvPr id="40" name="Group 3" descr="&quot; &quot;"/>
          <p:cNvGrpSpPr/>
          <p:nvPr/>
        </p:nvGrpSpPr>
        <p:grpSpPr>
          <a:xfrm>
            <a:off x="3782991" y="3481002"/>
            <a:ext cx="672207"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p:nvSpPr>
        <p:spPr>
          <a:xfrm>
            <a:off x="1358447" y="44082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5" y="4218554"/>
            <a:ext cx="779503" cy="658246"/>
          </a:xfrm>
          <a:prstGeom prst="rect">
            <a:avLst/>
          </a:prstGeom>
        </p:spPr>
      </p:pic>
      <p:sp>
        <p:nvSpPr>
          <p:cNvPr id="28" name="Content Placeholder 4"/>
          <p:cNvSpPr>
            <a:spLocks noGrp="1"/>
          </p:cNvSpPr>
          <p:nvPr>
            <p:ph sz="quarter" idx="16"/>
          </p:nvPr>
        </p:nvSpPr>
        <p:spPr>
          <a:xfrm>
            <a:off x="2286004" y="4343400"/>
            <a:ext cx="1292225" cy="685800"/>
          </a:xfrm>
        </p:spPr>
        <p:txBody>
          <a:bodyPr>
            <a:noAutofit/>
          </a:bodyPr>
          <a:lstStyle>
            <a:lvl1pPr marL="0" indent="0">
              <a:buNone/>
              <a:defRPr sz="1800" b="1"/>
            </a:lvl1pPr>
          </a:lstStyle>
          <a:p>
            <a:pPr lvl="0"/>
            <a:r>
              <a:rPr lang="en-US"/>
              <a:t>Edit Master text styles</a:t>
            </a:r>
          </a:p>
        </p:txBody>
      </p:sp>
      <p:grpSp>
        <p:nvGrpSpPr>
          <p:cNvPr id="41" name="Group 4" descr="&quot; &quot;"/>
          <p:cNvGrpSpPr/>
          <p:nvPr/>
        </p:nvGrpSpPr>
        <p:grpSpPr>
          <a:xfrm>
            <a:off x="3780695" y="4398466"/>
            <a:ext cx="674503"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p:nvSpPr>
        <p:spPr>
          <a:xfrm>
            <a:off x="1358454" y="5323298"/>
            <a:ext cx="9451425"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4" y="5257800"/>
            <a:ext cx="1292225" cy="685800"/>
          </a:xfrm>
        </p:spPr>
        <p:txBody>
          <a:bodyPr>
            <a:noAutofit/>
          </a:bodyPr>
          <a:lstStyle>
            <a:lvl1pPr marL="0" indent="0">
              <a:buNone/>
              <a:defRPr sz="1800" b="1"/>
            </a:lvl1pPr>
          </a:lstStyle>
          <a:p>
            <a:pPr lvl="0"/>
            <a:r>
              <a:rPr lang="en-US"/>
              <a:t>Edit Master text styles</a:t>
            </a:r>
          </a:p>
        </p:txBody>
      </p:sp>
      <p:grpSp>
        <p:nvGrpSpPr>
          <p:cNvPr id="42" name="Group 5"/>
          <p:cNvGrpSpPr/>
          <p:nvPr/>
        </p:nvGrpSpPr>
        <p:grpSpPr>
          <a:xfrm>
            <a:off x="3781863" y="5329489"/>
            <a:ext cx="674503"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081102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75460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6455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00346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75980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spcBef>
                <a:spcPts val="0"/>
              </a:spcBef>
              <a:buNone/>
              <a:defRPr sz="1050"/>
            </a:lvl2pPr>
            <a:lvl3pPr marL="685783" indent="0">
              <a:spcBef>
                <a:spcPts val="0"/>
              </a:spcBef>
              <a:buNone/>
              <a:defRPr sz="1050"/>
            </a:lvl3pPr>
            <a:lvl4pPr marL="1028675" indent="0">
              <a:spcBef>
                <a:spcPts val="0"/>
              </a:spcBef>
              <a:buNone/>
              <a:defRPr sz="1050"/>
            </a:lvl4pPr>
            <a:lvl5pPr marL="1371566" indent="0">
              <a:spcBef>
                <a:spcPts val="0"/>
              </a:spcBef>
              <a:buNone/>
              <a:defRPr sz="105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20131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838200" y="4700016"/>
            <a:ext cx="1051560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76528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42677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41621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a"/>
          <p:cNvSpPr>
            <a:spLocks noGrp="1"/>
          </p:cNvSpPr>
          <p:nvPr>
            <p:ph sz="quarter" idx="17"/>
          </p:nvPr>
        </p:nvSpPr>
        <p:spPr>
          <a:xfrm>
            <a:off x="841248" y="1895478"/>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a"/>
          <p:cNvSpPr>
            <a:spLocks noGrp="1"/>
          </p:cNvSpPr>
          <p:nvPr>
            <p:ph sz="half" idx="2"/>
          </p:nvPr>
        </p:nvSpPr>
        <p:spPr>
          <a:xfrm>
            <a:off x="7616952" y="1895859"/>
            <a:ext cx="3660648" cy="3951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b.1" descr="&quot; &quot;"/>
          <p:cNvSpPr>
            <a:spLocks noGrp="1"/>
          </p:cNvSpPr>
          <p:nvPr>
            <p:ph type="pic" sz="quarter" idx="14"/>
          </p:nvPr>
        </p:nvSpPr>
        <p:spPr>
          <a:xfrm>
            <a:off x="6705600" y="2157984"/>
            <a:ext cx="685800" cy="685800"/>
          </a:xfrm>
        </p:spPr>
        <p:txBody>
          <a:bodyPr/>
          <a:lstStyle/>
          <a:p>
            <a:r>
              <a:rPr lang="en-US"/>
              <a:t>Click icon to add picture</a:t>
            </a:r>
            <a:endParaRPr lang="en-US" dirty="0"/>
          </a:p>
        </p:txBody>
      </p:sp>
      <p:sp>
        <p:nvSpPr>
          <p:cNvPr id="11" name="Picture Placeholder 4b.2" descr="&quot; &quot;"/>
          <p:cNvSpPr>
            <a:spLocks noGrp="1"/>
          </p:cNvSpPr>
          <p:nvPr>
            <p:ph type="pic" sz="quarter" idx="15"/>
          </p:nvPr>
        </p:nvSpPr>
        <p:spPr>
          <a:xfrm>
            <a:off x="6705600" y="3364992"/>
            <a:ext cx="685800" cy="685800"/>
          </a:xfrm>
        </p:spPr>
        <p:txBody>
          <a:bodyPr/>
          <a:lstStyle/>
          <a:p>
            <a:r>
              <a:rPr lang="en-US"/>
              <a:t>Click icon to add picture</a:t>
            </a:r>
            <a:endParaRPr lang="en-US" dirty="0"/>
          </a:p>
        </p:txBody>
      </p:sp>
      <p:sp>
        <p:nvSpPr>
          <p:cNvPr id="12" name="Picture Placeholder 4b.3" descr="&quot; &quot;"/>
          <p:cNvSpPr>
            <a:spLocks noGrp="1"/>
          </p:cNvSpPr>
          <p:nvPr>
            <p:ph type="pic" sz="quarter" idx="16"/>
          </p:nvPr>
        </p:nvSpPr>
        <p:spPr>
          <a:xfrm>
            <a:off x="6720255" y="4572000"/>
            <a:ext cx="685800" cy="685800"/>
          </a:xfrm>
        </p:spPr>
        <p:txBody>
          <a:bodyPr/>
          <a:lstStyle/>
          <a:p>
            <a:r>
              <a:rPr lang="en-US"/>
              <a:t>Click icon to add picture</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57506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41248" y="4350748"/>
            <a:ext cx="5184648" cy="2139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379842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228600" y="3118109"/>
            <a:ext cx="11704320" cy="25968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86703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4331208"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229600"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4017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7844101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4"/>
          <p:cNvSpPr>
            <a:spLocks noGrp="1"/>
          </p:cNvSpPr>
          <p:nvPr>
            <p:ph sz="half" idx="15"/>
          </p:nvPr>
        </p:nvSpPr>
        <p:spPr>
          <a:xfrm>
            <a:off x="2057400"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4096512"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half" idx="16"/>
          </p:nvPr>
        </p:nvSpPr>
        <p:spPr>
          <a:xfrm>
            <a:off x="6135624"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3"/>
          </p:nvPr>
        </p:nvSpPr>
        <p:spPr>
          <a:xfrm>
            <a:off x="8174736"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p:cNvSpPr>
            <a:spLocks noGrp="1"/>
          </p:cNvSpPr>
          <p:nvPr>
            <p:ph sz="quarter" idx="17"/>
          </p:nvPr>
        </p:nvSpPr>
        <p:spPr>
          <a:xfrm>
            <a:off x="1021384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49359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4331208"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8229600"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77336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72008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r>
              <a:rPr lang="en-US"/>
              <a:t>Click icon to add picture</a:t>
            </a:r>
          </a:p>
        </p:txBody>
      </p:sp>
      <p:sp>
        <p:nvSpPr>
          <p:cNvPr id="6" name="Content Placeholder 3"/>
          <p:cNvSpPr>
            <a:spLocks noGrp="1"/>
          </p:cNvSpPr>
          <p:nvPr>
            <p:ph sz="quarter" idx="13"/>
          </p:nvPr>
        </p:nvSpPr>
        <p:spPr>
          <a:xfrm>
            <a:off x="1981200" y="1115568"/>
            <a:ext cx="9375648"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4"/>
          <p:cNvSpPr>
            <a:spLocks noGrp="1"/>
          </p:cNvSpPr>
          <p:nvPr>
            <p:ph sz="half" idx="1"/>
          </p:nvPr>
        </p:nvSpPr>
        <p:spPr>
          <a:xfrm>
            <a:off x="838200" y="2334768"/>
            <a:ext cx="4392168"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5376868"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1378417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41248" y="4486656"/>
            <a:ext cx="6501384" cy="923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97722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4"/>
          <p:cNvSpPr>
            <a:spLocks noGrp="1"/>
          </p:cNvSpPr>
          <p:nvPr>
            <p:ph sz="half" idx="1"/>
          </p:nvPr>
        </p:nvSpPr>
        <p:spPr>
          <a:xfrm>
            <a:off x="841248" y="2438400"/>
            <a:ext cx="5705856" cy="266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6"/>
          </p:nvPr>
        </p:nvSpPr>
        <p:spPr>
          <a:xfrm>
            <a:off x="838201" y="5105406"/>
            <a:ext cx="5708651" cy="454025"/>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a:t>Edit Master text styles</a:t>
            </a:r>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552230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518136"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3b.1" descr="&quot; &quot;"/>
          <p:cNvSpPr>
            <a:spLocks noGrp="1" noChangeAspect="1"/>
          </p:cNvSpPr>
          <p:nvPr>
            <p:ph type="pic" sz="quarter" idx="18"/>
          </p:nvPr>
        </p:nvSpPr>
        <p:spPr>
          <a:xfrm>
            <a:off x="4294165" y="1133856"/>
            <a:ext cx="849967" cy="850392"/>
          </a:xfrm>
        </p:spPr>
        <p:txBody>
          <a:bodyPr/>
          <a:lstStyle>
            <a:lvl1pPr marL="0" indent="0">
              <a:buNone/>
              <a:defRPr/>
            </a:lvl1pPr>
          </a:lstStyle>
          <a:p>
            <a:r>
              <a:rPr lang="en-US"/>
              <a:t>Click icon to add picture</a:t>
            </a:r>
            <a:endParaRPr lang="en-US" dirty="0"/>
          </a:p>
        </p:txBody>
      </p:sp>
      <p:sp>
        <p:nvSpPr>
          <p:cNvPr id="11" name="Text Placeholder 3b.2"/>
          <p:cNvSpPr>
            <a:spLocks noGrp="1"/>
          </p:cNvSpPr>
          <p:nvPr>
            <p:ph type="body" sz="quarter" idx="13"/>
          </p:nvPr>
        </p:nvSpPr>
        <p:spPr>
          <a:xfrm>
            <a:off x="5210908"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7981543" y="1133856"/>
            <a:ext cx="849967" cy="850392"/>
          </a:xfrm>
        </p:spPr>
        <p:txBody>
          <a:bodyPr/>
          <a:lstStyle>
            <a:lvl1pPr marL="0" indent="0">
              <a:buNone/>
              <a:defRPr/>
            </a:lvl1pPr>
          </a:lstStyle>
          <a:p>
            <a:r>
              <a:rPr lang="en-US"/>
              <a:t>Click icon to add picture</a:t>
            </a:r>
            <a:endParaRPr lang="en-US" dirty="0"/>
          </a:p>
        </p:txBody>
      </p:sp>
      <p:sp>
        <p:nvSpPr>
          <p:cNvPr id="13" name="Text Placeholder 3c.2"/>
          <p:cNvSpPr>
            <a:spLocks noGrp="1"/>
          </p:cNvSpPr>
          <p:nvPr>
            <p:ph type="body" sz="quarter" idx="14"/>
          </p:nvPr>
        </p:nvSpPr>
        <p:spPr>
          <a:xfrm>
            <a:off x="88919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29910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4"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2514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3b.1" descr="&quot; &quot;"/>
          <p:cNvSpPr>
            <a:spLocks noGrp="1" noChangeAspect="1"/>
          </p:cNvSpPr>
          <p:nvPr>
            <p:ph type="pic" sz="quarter" idx="18"/>
          </p:nvPr>
        </p:nvSpPr>
        <p:spPr>
          <a:xfrm>
            <a:off x="7008057" y="1133856"/>
            <a:ext cx="849967" cy="850392"/>
          </a:xfrm>
        </p:spPr>
        <p:txBody>
          <a:bodyPr/>
          <a:lstStyle>
            <a:lvl1pPr marL="0" indent="0">
              <a:buNone/>
              <a:defRPr/>
            </a:lvl1pPr>
          </a:lstStyle>
          <a:p>
            <a:r>
              <a:rPr lang="en-US"/>
              <a:t>Click icon to add picture</a:t>
            </a:r>
            <a:endParaRPr lang="en-US" dirty="0"/>
          </a:p>
        </p:txBody>
      </p:sp>
      <p:sp>
        <p:nvSpPr>
          <p:cNvPr id="11" name="Text Placeholder 3b.2"/>
          <p:cNvSpPr>
            <a:spLocks noGrp="1"/>
          </p:cNvSpPr>
          <p:nvPr>
            <p:ph type="body" sz="quarter" idx="13"/>
          </p:nvPr>
        </p:nvSpPr>
        <p:spPr>
          <a:xfrm>
            <a:off x="7924800"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792721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752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2"/>
          <p:cNvSpPr>
            <a:spLocks noGrp="1"/>
          </p:cNvSpPr>
          <p:nvPr>
            <p:ph type="body" sz="quarter" idx="13"/>
          </p:nvPr>
        </p:nvSpPr>
        <p:spPr>
          <a:xfrm>
            <a:off x="4753708"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2"/>
          <p:cNvSpPr>
            <a:spLocks noGrp="1"/>
          </p:cNvSpPr>
          <p:nvPr>
            <p:ph type="body" sz="quarter" idx="14"/>
          </p:nvPr>
        </p:nvSpPr>
        <p:spPr>
          <a:xfrm>
            <a:off x="77489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10744203" y="1133856"/>
            <a:ext cx="849967" cy="850392"/>
          </a:xfrm>
        </p:spPr>
        <p:txBody>
          <a:bodyPr/>
          <a:lstStyle>
            <a:lvl1pPr marL="0" indent="0">
              <a:buNone/>
              <a:defRPr/>
            </a:lvl1pPr>
          </a:lstStyle>
          <a:p>
            <a:r>
              <a:rPr lang="en-US"/>
              <a:t>Click icon to add picture</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14537954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464905"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2"/>
          <p:cNvSpPr>
            <a:spLocks noGrp="1"/>
          </p:cNvSpPr>
          <p:nvPr>
            <p:ph type="body" sz="quarter" idx="13"/>
          </p:nvPr>
        </p:nvSpPr>
        <p:spPr>
          <a:xfrm>
            <a:off x="3828661"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2"/>
          <p:cNvSpPr>
            <a:spLocks noGrp="1"/>
          </p:cNvSpPr>
          <p:nvPr>
            <p:ph type="body" sz="quarter" idx="14"/>
          </p:nvPr>
        </p:nvSpPr>
        <p:spPr>
          <a:xfrm>
            <a:off x="8519160" y="1114424"/>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10915265" y="1133856"/>
            <a:ext cx="849967" cy="850392"/>
          </a:xfrm>
        </p:spPr>
        <p:txBody>
          <a:bodyPr/>
          <a:lstStyle>
            <a:lvl1pPr marL="0" indent="0">
              <a:buNone/>
              <a:defRPr/>
            </a:lvl1pPr>
          </a:lstStyle>
          <a:p>
            <a:r>
              <a:rPr lang="en-US"/>
              <a:t>Click icon to add picture</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
        <p:nvSpPr>
          <p:cNvPr id="8" name="Content Placeholder 7"/>
          <p:cNvSpPr>
            <a:spLocks noGrp="1"/>
          </p:cNvSpPr>
          <p:nvPr>
            <p:ph sz="quarter" idx="20"/>
          </p:nvPr>
        </p:nvSpPr>
        <p:spPr>
          <a:xfrm>
            <a:off x="6172200"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600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347200" y="6569076"/>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0231795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987476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7053352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663556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a:t>Click to edit Master title style</a:t>
            </a:r>
            <a:endParaRPr lang="en-US" dirty="0"/>
          </a:p>
        </p:txBody>
      </p:sp>
      <p:cxnSp>
        <p:nvCxnSpPr>
          <p:cNvPr id="10"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9" y="1371600"/>
            <a:ext cx="5157787" cy="823912"/>
          </a:xfrm>
        </p:spPr>
        <p:txBody>
          <a:bodyPr anchor="b">
            <a:normAutofit/>
          </a:bodyPr>
          <a:lstStyle>
            <a:lvl1pPr marL="0" indent="0">
              <a:spcBef>
                <a:spcPts val="0"/>
              </a:spcBef>
              <a:buNone/>
              <a:defRPr sz="165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195512"/>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371600"/>
            <a:ext cx="5183188" cy="823912"/>
          </a:xfrm>
        </p:spPr>
        <p:txBody>
          <a:bodyPr anchor="b">
            <a:normAutofit/>
          </a:bodyPr>
          <a:lstStyle>
            <a:lvl1pPr marL="0" indent="0">
              <a:spcBef>
                <a:spcPts val="0"/>
              </a:spcBef>
              <a:buNone/>
              <a:defRPr sz="165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4"/>
          <p:cNvSpPr>
            <a:spLocks noGrp="1"/>
          </p:cNvSpPr>
          <p:nvPr>
            <p:ph sz="quarter" idx="4"/>
          </p:nvPr>
        </p:nvSpPr>
        <p:spPr>
          <a:xfrm>
            <a:off x="6172203" y="2195512"/>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24363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endParaRPr lang="en-US" dirty="0"/>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120501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97171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3000"/>
            </a:lvl1pPr>
          </a:lstStyle>
          <a:p>
            <a:r>
              <a:rPr lang="en-US"/>
              <a:t>Click to edit Master title style</a:t>
            </a:r>
            <a:endParaRPr lang="en-US" dirty="0"/>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1650">
                <a:solidFill>
                  <a:srgbClr val="0F4D7B"/>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3" name="Content Placeholder 3"/>
          <p:cNvSpPr>
            <a:spLocks noGrp="1"/>
          </p:cNvSpPr>
          <p:nvPr>
            <p:ph idx="1"/>
          </p:nvPr>
        </p:nvSpPr>
        <p:spPr>
          <a:xfrm>
            <a:off x="5183188" y="987431"/>
            <a:ext cx="6172200" cy="4873625"/>
          </a:xfrm>
        </p:spPr>
        <p:txBody>
          <a:bodyPr/>
          <a:lstStyle>
            <a:lvl1pPr>
              <a:defRPr sz="1650"/>
            </a:lvl1pPr>
            <a:lvl2pPr>
              <a:defRPr sz="1500"/>
            </a:lvl2pPr>
            <a:lvl3pPr>
              <a:defRPr sz="1350"/>
            </a:lvl3pPr>
            <a:lvl4pPr>
              <a:defRPr sz="1200"/>
            </a:lvl4pPr>
            <a:lvl5pPr>
              <a:lnSpc>
                <a:spcPct val="100000"/>
              </a:lnSpc>
              <a:spcBef>
                <a:spcPts val="285"/>
              </a:spcBef>
              <a:defRPr sz="10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72808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3000"/>
            </a:lvl1pPr>
          </a:lstStyle>
          <a:p>
            <a:r>
              <a:rPr lang="en-US"/>
              <a:t>Click to edit Master title style</a:t>
            </a:r>
            <a:endParaRPr lang="en-US" dirty="0"/>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165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3" name="Picture Placeholder 3"/>
          <p:cNvSpPr>
            <a:spLocks noGrp="1" noChangeAspect="1"/>
          </p:cNvSpPr>
          <p:nvPr>
            <p:ph type="pic" idx="1"/>
          </p:nvPr>
        </p:nvSpPr>
        <p:spPr>
          <a:xfrm>
            <a:off x="5183188" y="987431"/>
            <a:ext cx="617220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502008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369928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10528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
        <p:nvSpPr>
          <p:cNvPr id="4" name="Rectangle 3"/>
          <p:cNvSpPr/>
          <p:nvPr userDrawn="1"/>
        </p:nvSpPr>
        <p:spPr>
          <a:xfrm>
            <a:off x="21017" y="6606913"/>
            <a:ext cx="8765628" cy="230832"/>
          </a:xfrm>
          <a:prstGeom prst="rect">
            <a:avLst/>
          </a:prstGeom>
        </p:spPr>
        <p:txBody>
          <a:bodyPr wrap="square">
            <a:spAutoFit/>
          </a:bodyPr>
          <a:lstStyle/>
          <a:p>
            <a:pPr eaLnBrk="1" hangingPunct="1">
              <a:spcBef>
                <a:spcPct val="0"/>
              </a:spcBef>
              <a:buNone/>
            </a:pPr>
            <a:r>
              <a:rPr lang="en-US" sz="900" i="1" dirty="0">
                <a:solidFill>
                  <a:prstClr val="white"/>
                </a:solidFill>
                <a:latin typeface="+mn-lt"/>
              </a:rPr>
              <a:t>Source: </a:t>
            </a:r>
            <a:r>
              <a:rPr lang="en-US" sz="900" dirty="0">
                <a:solidFill>
                  <a:prstClr val="white"/>
                </a:solidFill>
                <a:latin typeface="+mn-lt"/>
              </a:rPr>
              <a:t>HRSA. Ryan White HIV/AIDS Program Services Report (RSR) 2018. Does not include AIDS Drug Assistance Program data.</a:t>
            </a:r>
          </a:p>
        </p:txBody>
      </p:sp>
    </p:spTree>
    <p:extLst>
      <p:ext uri="{BB962C8B-B14F-4D97-AF65-F5344CB8AC3E}">
        <p14:creationId xmlns:p14="http://schemas.microsoft.com/office/powerpoint/2010/main" val="18851370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4000"/>
            </a:lvl1pPr>
          </a:lstStyle>
          <a:p>
            <a:r>
              <a:rPr lang="en-US"/>
              <a:t>Click to edit Master title style</a:t>
            </a:r>
            <a:endParaRPr lang="en-US" dirty="0"/>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985060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4000"/>
            </a:lvl1pPr>
          </a:lstStyle>
          <a:p>
            <a:r>
              <a:rPr lang="en-US"/>
              <a:t>Click to edit Master title style</a:t>
            </a:r>
            <a:endParaRPr lang="en-US" dirty="0"/>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22542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4000"/>
            </a:lvl1pPr>
          </a:lstStyle>
          <a:p>
            <a:r>
              <a:rPr lang="en-US"/>
              <a:t>Click to edit Master title style</a:t>
            </a:r>
            <a:endParaRPr lang="en-US" dirty="0"/>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2200">
                <a:solidFill>
                  <a:srgbClr val="0F4D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10187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8800" b="1">
                <a:solidFill>
                  <a:srgbClr val="800000"/>
                </a:solidFill>
              </a:defRPr>
            </a:lvl1pPr>
          </a:lstStyle>
          <a:p>
            <a:pPr lvl="0"/>
            <a:r>
              <a:rPr lang="en-US" sz="8800" b="1" dirty="0"/>
              <a:t>AGENDA</a:t>
            </a:r>
            <a:endParaRPr lang="en-US" dirty="0"/>
          </a:p>
        </p:txBody>
      </p:sp>
      <p:cxnSp>
        <p:nvCxnSpPr>
          <p:cNvPr id="9" name="Straight Connector 3" descr="&quot; &quot;">
            <a:extLst>
              <a:ext uri="{C183D7F6-B498-43B3-948B-1728B52AA6E4}">
                <adec:decorative xmlns:adec="http://schemas.microsoft.com/office/drawing/2017/decorative" val="1"/>
              </a:ext>
            </a:extLst>
          </p:cNvPr>
          <p:cNvCxnSpPr/>
          <p:nvPr/>
        </p:nvCxnSpPr>
        <p:spPr>
          <a:xfrm>
            <a:off x="2080846"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272016" y="6492240"/>
            <a:ext cx="2743200" cy="381000"/>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45984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
        <p:nvSpPr>
          <p:cNvPr id="8" name="Rectangle 7"/>
          <p:cNvSpPr/>
          <p:nvPr userDrawn="1"/>
        </p:nvSpPr>
        <p:spPr>
          <a:xfrm>
            <a:off x="76200" y="6567324"/>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Data Report (RSR) 2021. Does not include AIDS Drug Assistance Program data.</a:t>
            </a:r>
          </a:p>
        </p:txBody>
      </p:sp>
    </p:spTree>
    <p:extLst>
      <p:ext uri="{BB962C8B-B14F-4D97-AF65-F5344CB8AC3E}">
        <p14:creationId xmlns:p14="http://schemas.microsoft.com/office/powerpoint/2010/main" val="3475220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p:nvSpPr>
        <p:spPr>
          <a:xfrm>
            <a:off x="1358449" y="147067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37" y="1535598"/>
            <a:ext cx="665743" cy="598621"/>
          </a:xfrm>
          <a:prstGeom prst="rect">
            <a:avLst/>
          </a:prstGeom>
        </p:spPr>
      </p:pic>
      <p:sp>
        <p:nvSpPr>
          <p:cNvPr id="10" name="Content Placeholder 1"/>
          <p:cNvSpPr>
            <a:spLocks noGrp="1"/>
          </p:cNvSpPr>
          <p:nvPr>
            <p:ph sz="quarter" idx="13"/>
          </p:nvPr>
        </p:nvSpPr>
        <p:spPr>
          <a:xfrm>
            <a:off x="2281218" y="1600200"/>
            <a:ext cx="1292225" cy="685800"/>
          </a:xfrm>
        </p:spPr>
        <p:txBody>
          <a:bodyPr>
            <a:noAutofit/>
          </a:bodyPr>
          <a:lstStyle>
            <a:lvl1pPr marL="0" indent="0">
              <a:buNone/>
              <a:defRPr sz="2400" b="1"/>
            </a:lvl1pPr>
          </a:lstStyle>
          <a:p>
            <a:pPr lvl="0"/>
            <a:r>
              <a:rPr lang="en-US"/>
              <a:t>Edit Master text styles</a:t>
            </a:r>
          </a:p>
        </p:txBody>
      </p:sp>
      <p:grpSp>
        <p:nvGrpSpPr>
          <p:cNvPr id="4" name="Group 1" descr="&quot; &quot;"/>
          <p:cNvGrpSpPr/>
          <p:nvPr/>
        </p:nvGrpSpPr>
        <p:grpSpPr>
          <a:xfrm>
            <a:off x="3782988" y="1672425"/>
            <a:ext cx="672206"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p:nvSpPr>
        <p:spPr>
          <a:xfrm>
            <a:off x="1358447" y="23865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2" y="2421393"/>
            <a:ext cx="848701" cy="668420"/>
          </a:xfrm>
          <a:prstGeom prst="rect">
            <a:avLst/>
          </a:prstGeom>
        </p:spPr>
      </p:pic>
      <p:sp>
        <p:nvSpPr>
          <p:cNvPr id="16" name="Content Placeholder 2"/>
          <p:cNvSpPr>
            <a:spLocks noGrp="1"/>
          </p:cNvSpPr>
          <p:nvPr>
            <p:ph sz="quarter" idx="14"/>
          </p:nvPr>
        </p:nvSpPr>
        <p:spPr>
          <a:xfrm>
            <a:off x="2286000" y="2514600"/>
            <a:ext cx="1292225" cy="685800"/>
          </a:xfrm>
        </p:spPr>
        <p:txBody>
          <a:bodyPr>
            <a:noAutofit/>
          </a:bodyPr>
          <a:lstStyle>
            <a:lvl1pPr marL="0" indent="0">
              <a:buNone/>
              <a:defRPr sz="2400" b="1"/>
            </a:lvl1pPr>
          </a:lstStyle>
          <a:p>
            <a:pPr lvl="0"/>
            <a:r>
              <a:rPr lang="en-US"/>
              <a:t>Edit Master text styles</a:t>
            </a:r>
          </a:p>
        </p:txBody>
      </p:sp>
      <p:grpSp>
        <p:nvGrpSpPr>
          <p:cNvPr id="5" name="Group 2" descr="&quot; &quot;"/>
          <p:cNvGrpSpPr/>
          <p:nvPr/>
        </p:nvGrpSpPr>
        <p:grpSpPr>
          <a:xfrm>
            <a:off x="3781816" y="2580898"/>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p:nvSpPr>
        <p:spPr>
          <a:xfrm>
            <a:off x="1358449" y="3300984"/>
            <a:ext cx="945142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2" y="3224268"/>
            <a:ext cx="948727" cy="717739"/>
          </a:xfrm>
          <a:prstGeom prst="rect">
            <a:avLst/>
          </a:prstGeom>
        </p:spPr>
      </p:pic>
      <p:sp>
        <p:nvSpPr>
          <p:cNvPr id="22" name="Content Placeholder 3"/>
          <p:cNvSpPr>
            <a:spLocks noGrp="1"/>
          </p:cNvSpPr>
          <p:nvPr>
            <p:ph sz="quarter" idx="15"/>
          </p:nvPr>
        </p:nvSpPr>
        <p:spPr>
          <a:xfrm>
            <a:off x="2286000" y="3429000"/>
            <a:ext cx="1292225" cy="685800"/>
          </a:xfrm>
        </p:spPr>
        <p:txBody>
          <a:bodyPr>
            <a:noAutofit/>
          </a:bodyPr>
          <a:lstStyle>
            <a:lvl1pPr marL="0" indent="0">
              <a:buNone/>
              <a:defRPr sz="2400" b="1"/>
            </a:lvl1pPr>
          </a:lstStyle>
          <a:p>
            <a:pPr lvl="0"/>
            <a:r>
              <a:rPr lang="en-US"/>
              <a:t>Edit Master text styles</a:t>
            </a:r>
          </a:p>
        </p:txBody>
      </p:sp>
      <p:grpSp>
        <p:nvGrpSpPr>
          <p:cNvPr id="40" name="Group 3" descr="&quot; &quot;"/>
          <p:cNvGrpSpPr/>
          <p:nvPr/>
        </p:nvGrpSpPr>
        <p:grpSpPr>
          <a:xfrm>
            <a:off x="3782988" y="3481001"/>
            <a:ext cx="672206"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p:nvSpPr>
        <p:spPr>
          <a:xfrm>
            <a:off x="1358447" y="42153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1" y="4218554"/>
            <a:ext cx="779503" cy="658246"/>
          </a:xfrm>
          <a:prstGeom prst="rect">
            <a:avLst/>
          </a:prstGeom>
        </p:spPr>
      </p:pic>
      <p:sp>
        <p:nvSpPr>
          <p:cNvPr id="28" name="Content Placeholder 4"/>
          <p:cNvSpPr>
            <a:spLocks noGrp="1"/>
          </p:cNvSpPr>
          <p:nvPr>
            <p:ph sz="quarter" idx="16"/>
          </p:nvPr>
        </p:nvSpPr>
        <p:spPr>
          <a:xfrm>
            <a:off x="2286000" y="4343400"/>
            <a:ext cx="1292225" cy="685800"/>
          </a:xfrm>
        </p:spPr>
        <p:txBody>
          <a:bodyPr>
            <a:noAutofit/>
          </a:bodyPr>
          <a:lstStyle>
            <a:lvl1pPr marL="0" indent="0">
              <a:buNone/>
              <a:defRPr sz="2400" b="1"/>
            </a:lvl1pPr>
          </a:lstStyle>
          <a:p>
            <a:pPr lvl="0"/>
            <a:r>
              <a:rPr lang="en-US"/>
              <a:t>Edit Master text styles</a:t>
            </a:r>
          </a:p>
        </p:txBody>
      </p:sp>
      <p:grpSp>
        <p:nvGrpSpPr>
          <p:cNvPr id="41" name="Group 4" descr="&quot; &quot;"/>
          <p:cNvGrpSpPr/>
          <p:nvPr/>
        </p:nvGrpSpPr>
        <p:grpSpPr>
          <a:xfrm>
            <a:off x="3780692" y="4398460"/>
            <a:ext cx="674502"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p:nvSpPr>
        <p:spPr>
          <a:xfrm>
            <a:off x="1358450" y="5129784"/>
            <a:ext cx="9451425" cy="687111"/>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0" y="5257800"/>
            <a:ext cx="1292225" cy="685800"/>
          </a:xfrm>
        </p:spPr>
        <p:txBody>
          <a:bodyPr>
            <a:noAutofit/>
          </a:bodyPr>
          <a:lstStyle>
            <a:lvl1pPr marL="0" indent="0">
              <a:buNone/>
              <a:defRPr sz="2400" b="1"/>
            </a:lvl1pPr>
          </a:lstStyle>
          <a:p>
            <a:pPr lvl="0"/>
            <a:r>
              <a:rPr lang="en-US"/>
              <a:t>Edit Master text styles</a:t>
            </a:r>
          </a:p>
        </p:txBody>
      </p:sp>
      <p:grpSp>
        <p:nvGrpSpPr>
          <p:cNvPr id="42" name="Group 5"/>
          <p:cNvGrpSpPr/>
          <p:nvPr/>
        </p:nvGrpSpPr>
        <p:grpSpPr>
          <a:xfrm>
            <a:off x="3781860" y="5329483"/>
            <a:ext cx="674502"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5080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6" name="Slide Number Placeholder 5"/>
          <p:cNvSpPr>
            <a:spLocks noGrp="1"/>
          </p:cNvSpPr>
          <p:nvPr>
            <p:ph type="sldNum" sz="quarter" idx="12"/>
          </p:nvPr>
        </p:nvSpPr>
        <p:spPr>
          <a:xfrm>
            <a:off x="9272016" y="6492240"/>
            <a:ext cx="2743200" cy="381000"/>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897024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6" name="Slide Number Placeholder 6"/>
          <p:cNvSpPr>
            <a:spLocks noGrp="1"/>
          </p:cNvSpPr>
          <p:nvPr>
            <p:ph type="sldNum" sz="quarter" idx="12"/>
          </p:nvPr>
        </p:nvSpPr>
        <p:spPr>
          <a:xfrm>
            <a:off x="9272016" y="6492240"/>
            <a:ext cx="2743200" cy="381000"/>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89764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908488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spcBef>
                <a:spcPts val="0"/>
              </a:spcBef>
              <a:buNone/>
              <a:defRPr sz="1400"/>
            </a:lvl2pPr>
            <a:lvl3pPr marL="914400" indent="0">
              <a:spcBef>
                <a:spcPts val="0"/>
              </a:spcBef>
              <a:buNone/>
              <a:defRPr sz="1400"/>
            </a:lvl3pPr>
            <a:lvl4pPr marL="1371600" indent="0">
              <a:spcBef>
                <a:spcPts val="0"/>
              </a:spcBef>
              <a:buNone/>
              <a:defRPr sz="1400"/>
            </a:lvl4pPr>
            <a:lvl5pPr marL="1828800" indent="0">
              <a:spcBef>
                <a:spcPts val="0"/>
              </a:spcBef>
              <a:buNone/>
              <a:defRPr sz="1400"/>
            </a:lvl5pPr>
          </a:lstStyle>
          <a:p>
            <a:pPr lvl="0"/>
            <a:r>
              <a:rPr lang="en-US"/>
              <a:t>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884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777177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838200" y="4700016"/>
            <a:ext cx="1051560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307777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160498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7"/>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228268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a"/>
          <p:cNvSpPr>
            <a:spLocks noGrp="1"/>
          </p:cNvSpPr>
          <p:nvPr>
            <p:ph sz="quarter" idx="17"/>
          </p:nvPr>
        </p:nvSpPr>
        <p:spPr>
          <a:xfrm>
            <a:off x="841248" y="1895474"/>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a"/>
          <p:cNvSpPr>
            <a:spLocks noGrp="1"/>
          </p:cNvSpPr>
          <p:nvPr>
            <p:ph sz="half" idx="2"/>
          </p:nvPr>
        </p:nvSpPr>
        <p:spPr>
          <a:xfrm>
            <a:off x="7616952" y="1895854"/>
            <a:ext cx="3660648" cy="3951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b.1" descr="&quot; &quot;"/>
          <p:cNvSpPr>
            <a:spLocks noGrp="1"/>
          </p:cNvSpPr>
          <p:nvPr>
            <p:ph type="pic" sz="quarter" idx="14"/>
          </p:nvPr>
        </p:nvSpPr>
        <p:spPr>
          <a:xfrm>
            <a:off x="6705600" y="2157984"/>
            <a:ext cx="685800" cy="685800"/>
          </a:xfrm>
        </p:spPr>
        <p:txBody>
          <a:bodyPr/>
          <a:lstStyle/>
          <a:p>
            <a:r>
              <a:rPr lang="en-US"/>
              <a:t>Click icon to add picture</a:t>
            </a:r>
            <a:endParaRPr lang="en-US" dirty="0"/>
          </a:p>
        </p:txBody>
      </p:sp>
      <p:sp>
        <p:nvSpPr>
          <p:cNvPr id="11" name="Picture Placeholder 4b.2" descr="&quot; &quot;"/>
          <p:cNvSpPr>
            <a:spLocks noGrp="1"/>
          </p:cNvSpPr>
          <p:nvPr>
            <p:ph type="pic" sz="quarter" idx="15"/>
          </p:nvPr>
        </p:nvSpPr>
        <p:spPr>
          <a:xfrm>
            <a:off x="6705600" y="3364992"/>
            <a:ext cx="685800" cy="685800"/>
          </a:xfrm>
        </p:spPr>
        <p:txBody>
          <a:bodyPr/>
          <a:lstStyle/>
          <a:p>
            <a:r>
              <a:rPr lang="en-US"/>
              <a:t>Click icon to add picture</a:t>
            </a:r>
            <a:endParaRPr lang="en-US" dirty="0"/>
          </a:p>
        </p:txBody>
      </p:sp>
      <p:sp>
        <p:nvSpPr>
          <p:cNvPr id="12" name="Picture Placeholder 4b.3" descr="&quot; &quot;"/>
          <p:cNvSpPr>
            <a:spLocks noGrp="1"/>
          </p:cNvSpPr>
          <p:nvPr>
            <p:ph type="pic" sz="quarter" idx="16"/>
          </p:nvPr>
        </p:nvSpPr>
        <p:spPr>
          <a:xfrm>
            <a:off x="6720254" y="4572000"/>
            <a:ext cx="685800" cy="685800"/>
          </a:xfrm>
        </p:spPr>
        <p:txBody>
          <a:bodyPr/>
          <a:lstStyle/>
          <a:p>
            <a:r>
              <a:rPr lang="en-US"/>
              <a:t>Click icon to add picture</a:t>
            </a:r>
            <a:endParaRPr lang="en-US" dirty="0"/>
          </a:p>
        </p:txBody>
      </p:sp>
      <p:sp>
        <p:nvSpPr>
          <p:cNvPr id="7"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20872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41248" y="4350748"/>
            <a:ext cx="5184648" cy="2139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259878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228600" y="3118103"/>
            <a:ext cx="11704320" cy="25968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40595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4331208"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229600"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7"/>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99411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4"/>
          <p:cNvSpPr>
            <a:spLocks noGrp="1"/>
          </p:cNvSpPr>
          <p:nvPr>
            <p:ph sz="half" idx="15"/>
          </p:nvPr>
        </p:nvSpPr>
        <p:spPr>
          <a:xfrm>
            <a:off x="2057400"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4096512"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half" idx="16"/>
          </p:nvPr>
        </p:nvSpPr>
        <p:spPr>
          <a:xfrm>
            <a:off x="6135624"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3"/>
          </p:nvPr>
        </p:nvSpPr>
        <p:spPr>
          <a:xfrm>
            <a:off x="8174736"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p:cNvSpPr>
            <a:spLocks noGrp="1"/>
          </p:cNvSpPr>
          <p:nvPr>
            <p:ph sz="quarter" idx="17"/>
          </p:nvPr>
        </p:nvSpPr>
        <p:spPr>
          <a:xfrm>
            <a:off x="1021384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10"/>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617299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4331208"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8229600"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619247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0482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1515079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r>
              <a:rPr lang="en-US"/>
              <a:t>Click icon to add picture</a:t>
            </a:r>
          </a:p>
        </p:txBody>
      </p:sp>
      <p:sp>
        <p:nvSpPr>
          <p:cNvPr id="6" name="Content Placeholder 3"/>
          <p:cNvSpPr>
            <a:spLocks noGrp="1"/>
          </p:cNvSpPr>
          <p:nvPr>
            <p:ph sz="quarter" idx="13"/>
          </p:nvPr>
        </p:nvSpPr>
        <p:spPr>
          <a:xfrm>
            <a:off x="1981200" y="1115568"/>
            <a:ext cx="9375648"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4"/>
          <p:cNvSpPr>
            <a:spLocks noGrp="1"/>
          </p:cNvSpPr>
          <p:nvPr>
            <p:ph sz="half" idx="1"/>
          </p:nvPr>
        </p:nvSpPr>
        <p:spPr>
          <a:xfrm>
            <a:off x="838200" y="2334768"/>
            <a:ext cx="4392168"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5376863"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8761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41248" y="4486656"/>
            <a:ext cx="6501384" cy="923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75492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4"/>
          <p:cNvSpPr>
            <a:spLocks noGrp="1"/>
          </p:cNvSpPr>
          <p:nvPr>
            <p:ph sz="half" idx="1"/>
          </p:nvPr>
        </p:nvSpPr>
        <p:spPr>
          <a:xfrm>
            <a:off x="841248" y="2438400"/>
            <a:ext cx="5705856" cy="266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6"/>
          </p:nvPr>
        </p:nvSpPr>
        <p:spPr>
          <a:xfrm>
            <a:off x="838200" y="5105400"/>
            <a:ext cx="5708650" cy="454025"/>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7"/>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28833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518136"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3b.1" descr="&quot; &quot;"/>
          <p:cNvSpPr>
            <a:spLocks noGrp="1" noChangeAspect="1"/>
          </p:cNvSpPr>
          <p:nvPr>
            <p:ph type="pic" sz="quarter" idx="18"/>
          </p:nvPr>
        </p:nvSpPr>
        <p:spPr>
          <a:xfrm>
            <a:off x="4294162" y="1133856"/>
            <a:ext cx="849966" cy="850392"/>
          </a:xfrm>
        </p:spPr>
        <p:txBody>
          <a:bodyPr/>
          <a:lstStyle>
            <a:lvl1pPr marL="0" indent="0">
              <a:buNone/>
              <a:defRPr/>
            </a:lvl1pPr>
          </a:lstStyle>
          <a:p>
            <a:r>
              <a:rPr lang="en-US"/>
              <a:t>Click icon to add picture</a:t>
            </a:r>
            <a:endParaRPr lang="en-US" dirty="0"/>
          </a:p>
        </p:txBody>
      </p:sp>
      <p:sp>
        <p:nvSpPr>
          <p:cNvPr id="11" name="Text Placeholder 3b.2"/>
          <p:cNvSpPr>
            <a:spLocks noGrp="1"/>
          </p:cNvSpPr>
          <p:nvPr>
            <p:ph type="body" sz="quarter" idx="13"/>
          </p:nvPr>
        </p:nvSpPr>
        <p:spPr>
          <a:xfrm>
            <a:off x="5210908"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7981540" y="1133856"/>
            <a:ext cx="849966" cy="850392"/>
          </a:xfrm>
        </p:spPr>
        <p:txBody>
          <a:bodyPr/>
          <a:lstStyle>
            <a:lvl1pPr marL="0" indent="0">
              <a:buNone/>
              <a:defRPr/>
            </a:lvl1pPr>
          </a:lstStyle>
          <a:p>
            <a:r>
              <a:rPr lang="en-US"/>
              <a:t>Click icon to add picture</a:t>
            </a:r>
            <a:endParaRPr lang="en-US" dirty="0"/>
          </a:p>
        </p:txBody>
      </p:sp>
      <p:sp>
        <p:nvSpPr>
          <p:cNvPr id="13" name="Text Placeholder 3c.2"/>
          <p:cNvSpPr>
            <a:spLocks noGrp="1"/>
          </p:cNvSpPr>
          <p:nvPr>
            <p:ph type="body" sz="quarter" idx="14"/>
          </p:nvPr>
        </p:nvSpPr>
        <p:spPr>
          <a:xfrm>
            <a:off x="88919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254271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3"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2514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3b.1" descr="&quot; &quot;"/>
          <p:cNvSpPr>
            <a:spLocks noGrp="1" noChangeAspect="1"/>
          </p:cNvSpPr>
          <p:nvPr>
            <p:ph type="pic" sz="quarter" idx="18"/>
          </p:nvPr>
        </p:nvSpPr>
        <p:spPr>
          <a:xfrm>
            <a:off x="7008054" y="1133856"/>
            <a:ext cx="849966" cy="850392"/>
          </a:xfrm>
        </p:spPr>
        <p:txBody>
          <a:bodyPr/>
          <a:lstStyle>
            <a:lvl1pPr marL="0" indent="0">
              <a:buNone/>
              <a:defRPr/>
            </a:lvl1pPr>
          </a:lstStyle>
          <a:p>
            <a:r>
              <a:rPr lang="en-US"/>
              <a:t>Click icon to add picture</a:t>
            </a:r>
            <a:endParaRPr lang="en-US" dirty="0"/>
          </a:p>
        </p:txBody>
      </p:sp>
      <p:sp>
        <p:nvSpPr>
          <p:cNvPr id="11" name="Text Placeholder 3b.2"/>
          <p:cNvSpPr>
            <a:spLocks noGrp="1"/>
          </p:cNvSpPr>
          <p:nvPr>
            <p:ph type="body" sz="quarter" idx="13"/>
          </p:nvPr>
        </p:nvSpPr>
        <p:spPr>
          <a:xfrm>
            <a:off x="79248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6"/>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865066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752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2"/>
          <p:cNvSpPr>
            <a:spLocks noGrp="1"/>
          </p:cNvSpPr>
          <p:nvPr>
            <p:ph type="body" sz="quarter" idx="13"/>
          </p:nvPr>
        </p:nvSpPr>
        <p:spPr>
          <a:xfrm>
            <a:off x="4753708"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2"/>
          <p:cNvSpPr>
            <a:spLocks noGrp="1"/>
          </p:cNvSpPr>
          <p:nvPr>
            <p:ph type="body" sz="quarter" idx="14"/>
          </p:nvPr>
        </p:nvSpPr>
        <p:spPr>
          <a:xfrm>
            <a:off x="77489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10744200" y="1133856"/>
            <a:ext cx="849966" cy="850392"/>
          </a:xfrm>
        </p:spPr>
        <p:txBody>
          <a:bodyPr/>
          <a:lstStyle>
            <a:lvl1pPr marL="0" indent="0">
              <a:buNone/>
              <a:defRPr/>
            </a:lvl1pPr>
          </a:lstStyle>
          <a:p>
            <a:r>
              <a:rPr lang="en-US"/>
              <a:t>Click icon to add picture</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547853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464905"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2"/>
          <p:cNvSpPr>
            <a:spLocks noGrp="1"/>
          </p:cNvSpPr>
          <p:nvPr>
            <p:ph type="body" sz="quarter" idx="13"/>
          </p:nvPr>
        </p:nvSpPr>
        <p:spPr>
          <a:xfrm>
            <a:off x="3828661"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2"/>
          <p:cNvSpPr>
            <a:spLocks noGrp="1"/>
          </p:cNvSpPr>
          <p:nvPr>
            <p:ph type="body" sz="quarter" idx="14"/>
          </p:nvPr>
        </p:nvSpPr>
        <p:spPr>
          <a:xfrm>
            <a:off x="8519160" y="1114424"/>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10915261" y="1133856"/>
            <a:ext cx="849966" cy="850392"/>
          </a:xfrm>
        </p:spPr>
        <p:txBody>
          <a:bodyPr/>
          <a:lstStyle>
            <a:lvl1pPr marL="0" indent="0">
              <a:buNone/>
              <a:defRPr/>
            </a:lvl1pPr>
          </a:lstStyle>
          <a:p>
            <a:r>
              <a:rPr lang="en-US"/>
              <a:t>Click icon to add picture</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48F63A3B-78C7-47BE-AE5E-E10140E04643}" type="slidenum">
              <a:rPr lang="en-US" smtClean="0"/>
              <a:t>‹#›</a:t>
            </a:fld>
            <a:endParaRPr lang="en-US" dirty="0"/>
          </a:p>
        </p:txBody>
      </p:sp>
      <p:sp>
        <p:nvSpPr>
          <p:cNvPr id="8" name="Content Placeholder 7"/>
          <p:cNvSpPr>
            <a:spLocks noGrp="1"/>
          </p:cNvSpPr>
          <p:nvPr>
            <p:ph sz="quarter" idx="20"/>
          </p:nvPr>
        </p:nvSpPr>
        <p:spPr>
          <a:xfrm>
            <a:off x="6172200"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86097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69341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903922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9228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1767123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a:t>Click to edit Master title style</a:t>
            </a:r>
            <a:endParaRPr lang="en-US" dirty="0"/>
          </a:p>
        </p:txBody>
      </p:sp>
      <p:cxnSp>
        <p:nvCxnSpPr>
          <p:cNvPr id="10"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8" y="1371600"/>
            <a:ext cx="5157787"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195512"/>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71600"/>
            <a:ext cx="5183188"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4"/>
          <p:cNvSpPr>
            <a:spLocks noGrp="1"/>
          </p:cNvSpPr>
          <p:nvPr>
            <p:ph sz="quarter" idx="4"/>
          </p:nvPr>
        </p:nvSpPr>
        <p:spPr>
          <a:xfrm>
            <a:off x="6172200" y="2195512"/>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581380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endParaRPr lang="en-US" dirty="0"/>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731633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355770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a:t>Click to edit Master title style</a:t>
            </a:r>
            <a:endParaRPr lang="en-US" dirty="0"/>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solidFill>
                  <a:srgbClr val="0F4D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183188" y="987425"/>
            <a:ext cx="6172200" cy="4873625"/>
          </a:xfrm>
        </p:spPr>
        <p:txBody>
          <a:bodyPr/>
          <a:lstStyle>
            <a:lvl1pPr>
              <a:defRPr sz="2200"/>
            </a:lvl1pPr>
            <a:lvl2pPr>
              <a:defRPr sz="2000"/>
            </a:lvl2pPr>
            <a:lvl3pPr>
              <a:defRPr sz="1800"/>
            </a:lvl3pPr>
            <a:lvl4pPr>
              <a:defRPr sz="1600"/>
            </a:lvl4pPr>
            <a:lvl5pPr>
              <a:lnSpc>
                <a:spcPct val="100000"/>
              </a:lnSpc>
              <a:spcBef>
                <a:spcPts val="380"/>
              </a:spcBef>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79528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a:t>Click to edit Master title style</a:t>
            </a:r>
            <a:endParaRPr lang="en-US" dirty="0"/>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3"/>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665345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559230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102165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4000"/>
            </a:lvl1pPr>
          </a:lstStyle>
          <a:p>
            <a:r>
              <a:rPr lang="en-US" dirty="0"/>
              <a:t>Click to edit Master title style</a:t>
            </a:r>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924272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4000"/>
            </a:lvl1pPr>
          </a:lstStyle>
          <a:p>
            <a:r>
              <a:rPr lang="en-US" dirty="0"/>
              <a:t>Click to edit Master title style</a:t>
            </a:r>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114925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4000"/>
            </a:lvl1pPr>
          </a:lstStyle>
          <a:p>
            <a:r>
              <a:rPr lang="en-US" dirty="0"/>
              <a:t>Click to edit Master title style</a:t>
            </a:r>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2200">
                <a:solidFill>
                  <a:srgbClr val="0F4D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71374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image" Target="../media/image4.tiff"/><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image" Target="../media/image5.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image" Target="../media/image4.tiff"/><Relationship Id="rId21" Type="http://schemas.openxmlformats.org/officeDocument/2006/relationships/slideLayout" Target="../slideLayouts/slideLayout80.xml"/><Relationship Id="rId34" Type="http://schemas.openxmlformats.org/officeDocument/2006/relationships/slideLayout" Target="../slideLayouts/slideLayout93.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theme" Target="../theme/theme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image" Target="../media/image12.jp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8" Type="http://schemas.openxmlformats.org/officeDocument/2006/relationships/slideLayout" Target="../slideLayouts/slideLayout67.xml"/><Relationship Id="rId3"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image" Target="../media/image12.jpg"/><Relationship Id="rId7" Type="http://schemas.openxmlformats.org/officeDocument/2006/relationships/slideLayout" Target="../slideLayouts/slideLayout10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41" Type="http://schemas.openxmlformats.org/officeDocument/2006/relationships/image" Target="../media/image4.tiff"/><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theme" Target="../theme/theme5.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8" Type="http://schemas.openxmlformats.org/officeDocument/2006/relationships/slideLayout" Target="../slideLayouts/slideLayout104.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362201"/>
            <a:ext cx="10515600" cy="336708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1117600" y="6553200"/>
            <a:ext cx="8753856"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5729290"/>
            <a:ext cx="1200148" cy="900111"/>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44729" y="6119096"/>
            <a:ext cx="2145672" cy="434104"/>
          </a:xfrm>
          <a:prstGeom prst="rect">
            <a:avLst/>
          </a:prstGeom>
        </p:spPr>
      </p:pic>
      <p:sp>
        <p:nvSpPr>
          <p:cNvPr id="4" name="Slide Number Placeholder 3"/>
          <p:cNvSpPr>
            <a:spLocks noGrp="1"/>
          </p:cNvSpPr>
          <p:nvPr>
            <p:ph type="sldNum" sz="quarter" idx="4"/>
          </p:nvPr>
        </p:nvSpPr>
        <p:spPr>
          <a:xfrm>
            <a:off x="9347201" y="6553201"/>
            <a:ext cx="2743200" cy="365125"/>
          </a:xfrm>
          <a:prstGeom prst="rect">
            <a:avLst/>
          </a:prstGeom>
        </p:spPr>
        <p:txBody>
          <a:bodyPr vert="horz" lIns="91440" tIns="45720" rIns="91440" bIns="45720" rtlCol="0" anchor="ctr"/>
          <a:lstStyle>
            <a:lvl1pPr algn="r">
              <a:defRPr sz="1200" b="1">
                <a:solidFill>
                  <a:schemeClr val="bg1"/>
                </a:solidFill>
              </a:defRPr>
            </a:lvl1pPr>
          </a:lstStyle>
          <a:p>
            <a:fld id="{48F63A3B-78C7-47BE-AE5E-E10140E04643}" type="slidenum">
              <a:rPr lang="en-US" smtClean="0"/>
              <a:t>‹#›</a:t>
            </a:fld>
            <a:endParaRPr lang="en-US" dirty="0"/>
          </a:p>
        </p:txBody>
      </p:sp>
      <p:cxnSp>
        <p:nvCxnSpPr>
          <p:cNvPr id="10" name="Straight Connector 9"/>
          <p:cNvCxnSpPr/>
          <p:nvPr userDrawn="1"/>
        </p:nvCxnSpPr>
        <p:spPr>
          <a:xfrm>
            <a:off x="-13547" y="6553200"/>
            <a:ext cx="98552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56800" y="6156590"/>
            <a:ext cx="2133600" cy="431662"/>
          </a:xfrm>
          <a:prstGeom prst="rect">
            <a:avLst/>
          </a:prstGeom>
        </p:spPr>
      </p:pic>
    </p:spTree>
    <p:extLst>
      <p:ext uri="{BB962C8B-B14F-4D97-AF65-F5344CB8AC3E}">
        <p14:creationId xmlns:p14="http://schemas.microsoft.com/office/powerpoint/2010/main" val="327056019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24709192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3" descr="Logo:  Department of Health &amp; Human Services. USA."/>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p:nvCxnSpPr>
        <p:spPr>
          <a:xfrm flipV="1">
            <a:off x="838200" y="6355811"/>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title="Ryan White &amp; Global HIV/AIDS Program"/>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0439403" y="5991296"/>
            <a:ext cx="1463111" cy="394680"/>
          </a:xfrm>
          <a:prstGeom prst="rect">
            <a:avLst/>
          </a:prstGeom>
          <a:noFill/>
          <a:ln>
            <a:noFill/>
          </a:ln>
        </p:spPr>
      </p:pic>
      <p:sp>
        <p:nvSpPr>
          <p:cNvPr id="8" name="Rectangle 6" descr="&quot; &quot;"/>
          <p:cNvSpPr/>
          <p:nvPr/>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200" b="1">
                <a:solidFill>
                  <a:schemeClr val="bg1"/>
                </a:solidFill>
              </a:defRPr>
            </a:lvl1p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37118449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Lst>
  <p:hf hdr="0" ftr="0" dt="0"/>
  <p:txStyles>
    <p:titleStyle>
      <a:lvl1pPr algn="l" defTabSz="685783" rtl="0" eaLnBrk="1" latinLnBrk="0" hangingPunct="1">
        <a:lnSpc>
          <a:spcPct val="100000"/>
        </a:lnSpc>
        <a:spcBef>
          <a:spcPct val="0"/>
        </a:spcBef>
        <a:buNone/>
        <a:defRPr sz="3000" b="1" kern="1200">
          <a:solidFill>
            <a:srgbClr val="0F4D7B"/>
          </a:solidFill>
          <a:latin typeface="+mn-lt"/>
          <a:ea typeface="+mj-ea"/>
          <a:cs typeface="+mj-cs"/>
        </a:defRPr>
      </a:lvl1pPr>
    </p:titleStyle>
    <p:bodyStyle>
      <a:lvl1pPr marL="260597" indent="-260597" algn="l" defTabSz="685783" rtl="0" eaLnBrk="1" latinLnBrk="0" hangingPunct="1">
        <a:lnSpc>
          <a:spcPct val="100000"/>
        </a:lnSpc>
        <a:spcBef>
          <a:spcPts val="396"/>
        </a:spcBef>
        <a:buClr>
          <a:srgbClr val="0F4D7B"/>
        </a:buClr>
        <a:buSzPct val="125000"/>
        <a:buFont typeface="Arial" panose="020B0604020202020204" pitchFamily="34" charset="0"/>
        <a:buChar char="•"/>
        <a:defRPr sz="1650" kern="1200">
          <a:solidFill>
            <a:srgbClr val="0F4D7B"/>
          </a:solidFill>
          <a:latin typeface="+mn-lt"/>
          <a:ea typeface="+mn-ea"/>
          <a:cs typeface="+mn-cs"/>
        </a:defRPr>
      </a:lvl1pPr>
      <a:lvl2pPr marL="555484" indent="-212593" algn="l" defTabSz="685783" rtl="0" eaLnBrk="1" latinLnBrk="0" hangingPunct="1">
        <a:lnSpc>
          <a:spcPct val="100000"/>
        </a:lnSpc>
        <a:spcBef>
          <a:spcPts val="360"/>
        </a:spcBef>
        <a:buClr>
          <a:srgbClr val="0F4D7B"/>
        </a:buClr>
        <a:buFont typeface="Wingdings" panose="05000000000000000000" pitchFamily="2" charset="2"/>
        <a:buChar char="§"/>
        <a:defRPr sz="1500" kern="1200">
          <a:solidFill>
            <a:srgbClr val="0F4D7B"/>
          </a:solidFill>
          <a:latin typeface="+mn-lt"/>
          <a:ea typeface="+mn-ea"/>
          <a:cs typeface="+mn-cs"/>
        </a:defRPr>
      </a:lvl2pPr>
      <a:lvl3pPr marL="857228" indent="-171446" algn="l" defTabSz="685783" rtl="0" eaLnBrk="1" latinLnBrk="0" hangingPunct="1">
        <a:lnSpc>
          <a:spcPct val="100000"/>
        </a:lnSpc>
        <a:spcBef>
          <a:spcPts val="324"/>
        </a:spcBef>
        <a:buClr>
          <a:srgbClr val="0F4D7B"/>
        </a:buClr>
        <a:buFont typeface="Wingdings" panose="05000000000000000000" pitchFamily="2" charset="2"/>
        <a:buChar char="ü"/>
        <a:defRPr sz="1350" kern="1200">
          <a:solidFill>
            <a:srgbClr val="0F4D7B"/>
          </a:solidFill>
          <a:latin typeface="+mn-lt"/>
          <a:ea typeface="+mn-ea"/>
          <a:cs typeface="+mn-cs"/>
        </a:defRPr>
      </a:lvl3pPr>
      <a:lvl4pPr marL="1200120" indent="-171446" algn="l" defTabSz="685783" rtl="0" eaLnBrk="1" latinLnBrk="0" hangingPunct="1">
        <a:lnSpc>
          <a:spcPct val="100000"/>
        </a:lnSpc>
        <a:spcBef>
          <a:spcPts val="300"/>
        </a:spcBef>
        <a:buClr>
          <a:srgbClr val="0F4D7B"/>
        </a:buClr>
        <a:buSzPct val="100000"/>
        <a:buFont typeface="Courier New" panose="02070309020205020404" pitchFamily="49" charset="0"/>
        <a:buChar char="o"/>
        <a:defRPr sz="1200" kern="1200">
          <a:solidFill>
            <a:srgbClr val="0F4D7B"/>
          </a:solidFill>
          <a:latin typeface="+mn-lt"/>
          <a:ea typeface="+mn-ea"/>
          <a:cs typeface="+mn-cs"/>
        </a:defRPr>
      </a:lvl4pPr>
      <a:lvl5pPr marL="1543012" indent="-171446" algn="l" defTabSz="685783" rtl="0" eaLnBrk="1" latinLnBrk="0" hangingPunct="1">
        <a:lnSpc>
          <a:spcPct val="100000"/>
        </a:lnSpc>
        <a:spcBef>
          <a:spcPts val="285"/>
        </a:spcBef>
        <a:buClr>
          <a:srgbClr val="0F4D7B"/>
        </a:buClr>
        <a:buFont typeface="Wingdings" panose="05000000000000000000" pitchFamily="2" charset="2"/>
        <a:buChar char="Ø"/>
        <a:defRPr sz="1050" kern="1200">
          <a:solidFill>
            <a:srgbClr val="0F4D7B"/>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3" descr="Logo:  Department of Health &amp; Human Services. USA."/>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0490473" y="5991296"/>
            <a:ext cx="1360965" cy="394680"/>
          </a:xfrm>
          <a:prstGeom prst="rect">
            <a:avLst/>
          </a:prstGeom>
          <a:noFill/>
          <a:ln>
            <a:noFill/>
          </a:ln>
        </p:spPr>
      </p:pic>
      <p:sp>
        <p:nvSpPr>
          <p:cNvPr id="8" name="Rectangle 6" descr="&quot; &quot;"/>
          <p:cNvSpPr/>
          <p:nvPr/>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600" b="1">
                <a:solidFill>
                  <a:schemeClr val="bg1"/>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68870038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 id="2147483839" r:id="rId30"/>
    <p:sldLayoutId id="2147483840" r:id="rId31"/>
    <p:sldLayoutId id="2147483841" r:id="rId32"/>
    <p:sldLayoutId id="2147483842" r:id="rId33"/>
    <p:sldLayoutId id="2147483843" r:id="rId34"/>
    <p:sldLayoutId id="2147483844" r:id="rId35"/>
    <p:sldLayoutId id="2147483845" r:id="rId36"/>
    <p:sldLayoutId id="2147483846" r:id="rId37"/>
  </p:sldLayoutIdLst>
  <p:txStyles>
    <p:titleStyle>
      <a:lvl1pPr algn="l" defTabSz="914400" rtl="0" eaLnBrk="1" latinLnBrk="0" hangingPunct="1">
        <a:lnSpc>
          <a:spcPct val="100000"/>
        </a:lnSpc>
        <a:spcBef>
          <a:spcPct val="0"/>
        </a:spcBef>
        <a:buNone/>
        <a:defRPr sz="4000" b="1" kern="1200">
          <a:solidFill>
            <a:srgbClr val="0F4D7B"/>
          </a:solidFill>
          <a:latin typeface="+mn-lt"/>
          <a:ea typeface="+mj-ea"/>
          <a:cs typeface="+mj-cs"/>
        </a:defRPr>
      </a:lvl1pPr>
    </p:titleStyle>
    <p:body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3" descr="Logo:  Department of Health &amp; Human Services. USA."/>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userDrawn="1"/>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10490473" y="5991296"/>
            <a:ext cx="1360965" cy="394680"/>
          </a:xfrm>
          <a:prstGeom prst="rect">
            <a:avLst/>
          </a:prstGeom>
          <a:noFill/>
          <a:ln>
            <a:noFill/>
          </a:ln>
        </p:spPr>
      </p:pic>
      <p:sp>
        <p:nvSpPr>
          <p:cNvPr id="8" name="Rectangle 6" descr="&quot; &quot;"/>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600" b="1">
                <a:solidFill>
                  <a:schemeClr val="bg1"/>
                </a:solidFill>
              </a:defRPr>
            </a:lvl1p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4028943278"/>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 id="2147483868" r:id="rId21"/>
    <p:sldLayoutId id="2147483869" r:id="rId22"/>
    <p:sldLayoutId id="2147483870" r:id="rId23"/>
    <p:sldLayoutId id="2147483871" r:id="rId24"/>
    <p:sldLayoutId id="2147483872" r:id="rId25"/>
    <p:sldLayoutId id="2147483873" r:id="rId26"/>
    <p:sldLayoutId id="2147483874" r:id="rId27"/>
    <p:sldLayoutId id="2147483875" r:id="rId28"/>
    <p:sldLayoutId id="2147483876" r:id="rId29"/>
    <p:sldLayoutId id="2147483877" r:id="rId30"/>
    <p:sldLayoutId id="2147483878" r:id="rId31"/>
    <p:sldLayoutId id="2147483879" r:id="rId32"/>
    <p:sldLayoutId id="2147483880" r:id="rId33"/>
    <p:sldLayoutId id="2147483881" r:id="rId34"/>
    <p:sldLayoutId id="2147483882" r:id="rId35"/>
    <p:sldLayoutId id="2147483883" r:id="rId36"/>
    <p:sldLayoutId id="2147483884" r:id="rId37"/>
    <p:sldLayoutId id="2147483885" r:id="rId38"/>
    <p:sldLayoutId id="2147483886" r:id="rId39"/>
  </p:sldLayoutIdLst>
  <p:hf hdr="0" ftr="0" dt="0"/>
  <p:txStyles>
    <p:titleStyle>
      <a:lvl1pPr algn="l" defTabSz="914400" rtl="0" eaLnBrk="1" latinLnBrk="0" hangingPunct="1">
        <a:lnSpc>
          <a:spcPct val="100000"/>
        </a:lnSpc>
        <a:spcBef>
          <a:spcPct val="0"/>
        </a:spcBef>
        <a:buNone/>
        <a:defRPr sz="4000" b="1" kern="1200">
          <a:solidFill>
            <a:srgbClr val="0F4D7B"/>
          </a:solidFill>
          <a:latin typeface="+mn-lt"/>
          <a:ea typeface="+mj-ea"/>
          <a:cs typeface="+mj-cs"/>
        </a:defRPr>
      </a:lvl1pPr>
    </p:titleStyle>
    <p:body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6028" y="1884276"/>
            <a:ext cx="11540358" cy="2162530"/>
          </a:xfrm>
        </p:spPr>
        <p:txBody>
          <a:bodyPr>
            <a:normAutofit/>
          </a:bodyPr>
          <a:lstStyle/>
          <a:p>
            <a:r>
              <a:rPr lang="en-US" sz="3900" dirty="0"/>
              <a:t>Clients Served by the Ryan White HIV/AIDS Program 2021</a:t>
            </a:r>
            <a:endParaRPr lang="en-US" dirty="0"/>
          </a:p>
        </p:txBody>
      </p:sp>
      <p:sp>
        <p:nvSpPr>
          <p:cNvPr id="5" name="Subtitle 2"/>
          <p:cNvSpPr txBox="1">
            <a:spLocks/>
          </p:cNvSpPr>
          <p:nvPr/>
        </p:nvSpPr>
        <p:spPr>
          <a:xfrm>
            <a:off x="2787637" y="4263188"/>
            <a:ext cx="6803136" cy="68580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528"/>
              </a:spcBef>
              <a:buClr>
                <a:srgbClr val="0F4D7B"/>
              </a:buClr>
              <a:buSzPct val="125000"/>
              <a:buFont typeface="Arial" panose="020B0604020202020204" pitchFamily="34" charset="0"/>
              <a:buNone/>
              <a:defRPr sz="2800" b="1" kern="1200">
                <a:solidFill>
                  <a:srgbClr val="800000"/>
                </a:solidFill>
                <a:latin typeface="+mn-lt"/>
                <a:ea typeface="+mn-ea"/>
                <a:cs typeface="+mn-cs"/>
              </a:defRPr>
            </a:lvl1pPr>
            <a:lvl2pPr marL="457200" indent="0" algn="ctr" defTabSz="914400" rtl="0" eaLnBrk="1" latinLnBrk="0" hangingPunct="1">
              <a:lnSpc>
                <a:spcPct val="100000"/>
              </a:lnSpc>
              <a:spcBef>
                <a:spcPts val="480"/>
              </a:spcBef>
              <a:buClr>
                <a:srgbClr val="0F4D7B"/>
              </a:buClr>
              <a:buFont typeface="Wingdings" panose="05000000000000000000" pitchFamily="2" charset="2"/>
              <a:buNone/>
              <a:defRPr sz="2000" kern="1200">
                <a:solidFill>
                  <a:srgbClr val="0F4D7B"/>
                </a:solidFill>
                <a:latin typeface="+mn-lt"/>
                <a:ea typeface="+mn-ea"/>
                <a:cs typeface="+mn-cs"/>
              </a:defRPr>
            </a:lvl2pPr>
            <a:lvl3pPr marL="914400" indent="0" algn="ctr" defTabSz="914400" rtl="0" eaLnBrk="1" latinLnBrk="0" hangingPunct="1">
              <a:lnSpc>
                <a:spcPct val="100000"/>
              </a:lnSpc>
              <a:spcBef>
                <a:spcPts val="432"/>
              </a:spcBef>
              <a:buClr>
                <a:srgbClr val="0F4D7B"/>
              </a:buClr>
              <a:buFont typeface="Wingdings" panose="05000000000000000000" pitchFamily="2" charset="2"/>
              <a:buNone/>
              <a:defRPr sz="1800" kern="1200">
                <a:solidFill>
                  <a:srgbClr val="0F4D7B"/>
                </a:solidFill>
                <a:latin typeface="+mn-lt"/>
                <a:ea typeface="+mn-ea"/>
                <a:cs typeface="+mn-cs"/>
              </a:defRPr>
            </a:lvl3pPr>
            <a:lvl4pPr marL="1371600" indent="0" algn="ctr" defTabSz="914400" rtl="0" eaLnBrk="1" latinLnBrk="0" hangingPunct="1">
              <a:lnSpc>
                <a:spcPct val="100000"/>
              </a:lnSpc>
              <a:spcBef>
                <a:spcPts val="400"/>
              </a:spcBef>
              <a:buClr>
                <a:srgbClr val="0F4D7B"/>
              </a:buClr>
              <a:buSzPct val="100000"/>
              <a:buFont typeface="Courier New" panose="02070309020205020404" pitchFamily="49" charset="0"/>
              <a:buNone/>
              <a:defRPr sz="1600" kern="1200">
                <a:solidFill>
                  <a:srgbClr val="0F4D7B"/>
                </a:solidFill>
                <a:latin typeface="+mn-lt"/>
                <a:ea typeface="+mn-ea"/>
                <a:cs typeface="+mn-cs"/>
              </a:defRPr>
            </a:lvl4pPr>
            <a:lvl5pPr marL="1828800" indent="0" algn="ctr" defTabSz="914400" rtl="0" eaLnBrk="1" latinLnBrk="0" hangingPunct="1">
              <a:lnSpc>
                <a:spcPct val="100000"/>
              </a:lnSpc>
              <a:spcBef>
                <a:spcPts val="380"/>
              </a:spcBef>
              <a:buClr>
                <a:srgbClr val="0F4D7B"/>
              </a:buClr>
              <a:buFont typeface="Wingdings" panose="05000000000000000000" pitchFamily="2" charset="2"/>
              <a:buNone/>
              <a:defRPr sz="1600" kern="1200">
                <a:solidFill>
                  <a:srgbClr val="0F4D7B"/>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t>HIV Care Outcomes: Viral Suppression</a:t>
            </a:r>
          </a:p>
        </p:txBody>
      </p:sp>
      <p:sp>
        <p:nvSpPr>
          <p:cNvPr id="6" name="Rectangle 5"/>
          <p:cNvSpPr/>
          <p:nvPr/>
        </p:nvSpPr>
        <p:spPr>
          <a:xfrm>
            <a:off x="342062" y="6259581"/>
            <a:ext cx="2438616" cy="369332"/>
          </a:xfrm>
          <a:prstGeom prst="rect">
            <a:avLst/>
          </a:prstGeom>
        </p:spPr>
        <p:txBody>
          <a:bodyPr wrap="none">
            <a:spAutoFit/>
          </a:bodyPr>
          <a:lstStyle/>
          <a:p>
            <a:r>
              <a:rPr lang="en-US" dirty="0"/>
              <a:t>Released February 2023</a:t>
            </a:r>
          </a:p>
        </p:txBody>
      </p:sp>
    </p:spTree>
    <p:extLst>
      <p:ext uri="{BB962C8B-B14F-4D97-AF65-F5344CB8AC3E}">
        <p14:creationId xmlns:p14="http://schemas.microsoft.com/office/powerpoint/2010/main" val="3856895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Priority Populations Served by the Ryan White HIV/AIDS Program, 2010 and 2021—United States and 3 Territories"/>
          <p:cNvSpPr>
            <a:spLocks noGrp="1"/>
          </p:cNvSpPr>
          <p:nvPr>
            <p:ph type="title"/>
          </p:nvPr>
        </p:nvSpPr>
        <p:spPr>
          <a:xfrm>
            <a:off x="257452" y="1"/>
            <a:ext cx="11638626" cy="1066800"/>
          </a:xfrm>
        </p:spPr>
        <p:txBody>
          <a:bodyPr>
            <a:noAutofit/>
          </a:bodyPr>
          <a:lstStyle/>
          <a:p>
            <a:r>
              <a:rPr lang="en-US" sz="2800" dirty="0"/>
              <a:t>Viral Suppression among Priority Populations Served by the Ryan White HIV/AIDS Program, 2010 and 2021—United States and 3 Territories</a:t>
            </a:r>
            <a:r>
              <a:rPr lang="en-US" sz="2800" baseline="30000" dirty="0"/>
              <a:t>a</a:t>
            </a:r>
            <a:endParaRPr lang="en-US" sz="2800" dirty="0"/>
          </a:p>
        </p:txBody>
      </p:sp>
      <p:sp>
        <p:nvSpPr>
          <p:cNvPr id="10" name="TextBox 5"/>
          <p:cNvSpPr txBox="1">
            <a:spLocks noChangeArrowheads="1"/>
          </p:cNvSpPr>
          <p:nvPr/>
        </p:nvSpPr>
        <p:spPr bwMode="auto">
          <a:xfrm>
            <a:off x="868392" y="5749284"/>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endParaRPr lang="en-US" sz="900" dirty="0">
              <a:solidFill>
                <a:prstClr val="black"/>
              </a:solidFill>
              <a:latin typeface="Calibri" panose="020F0502020204030204"/>
            </a:endParaRPr>
          </a:p>
          <a:p>
            <a:pPr defTabSz="914400" eaLnBrk="1" hangingPunct="1">
              <a:spcBef>
                <a:spcPct val="0"/>
              </a:spcBef>
              <a:buNone/>
              <a:defRPr/>
            </a:pPr>
            <a:r>
              <a:rPr lang="en-US" sz="900" dirty="0">
                <a:solidFill>
                  <a:prstClr val="black"/>
                </a:solidFill>
                <a:latin typeface="Calibri" panose="020F0502020204030204"/>
              </a:rPr>
              <a:t>Hispanics/Latinos can be of any race.</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pic>
        <p:nvPicPr>
          <p:cNvPr id="2" name="Picture 1" descr="Viral Suppression among Priority Populations Served by the Ryan White HIV/AIDS Program, 2010 and 2021—United States and 3 Territories&#10;&#10;This chart shows viral suppression among priority populations served by the RWHAP. It shows a side-by-side comparison of viral suppression for each subpopulation in 2010 – indicated by a dark grey bar, and in 2021 – indicated by a light grey bar. For comparison, viral suppression for all RWHAP clients overall in 2010 was 69.5% indicated by the dark grey line and was 89.7% in 2021 indicated by the light grey line. This upward trend in viral suppression occurred across all key populations.&#10; &#10;However, it is important to note that challenges remain in achieving viral suppression for certain populations. Most notably, in 2021, the client subpopulations with viral suppression lower than the overall percentage of 89.7% were people with injection drug use (88.5%), Blacks/African Americans (87.2%), transgender clients (84.8%), youth aged 13-24 years (82.7%), and clients with unstable housing (77.3%).&#10; &#10;Hispanics/Latinos can be of any race.&#10;&#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63A40364-540D-49CA-82DA-EF75F5560B15}"/>
              </a:ext>
            </a:extLst>
          </p:cNvPr>
          <p:cNvPicPr>
            <a:picLocks noChangeAspect="1"/>
          </p:cNvPicPr>
          <p:nvPr/>
        </p:nvPicPr>
        <p:blipFill>
          <a:blip r:embed="rId3"/>
          <a:stretch>
            <a:fillRect/>
          </a:stretch>
        </p:blipFill>
        <p:spPr>
          <a:xfrm>
            <a:off x="987109" y="1257446"/>
            <a:ext cx="10217782" cy="4529721"/>
          </a:xfrm>
          <a:prstGeom prst="rect">
            <a:avLst/>
          </a:prstGeom>
        </p:spPr>
      </p:pic>
    </p:spTree>
    <p:extLst>
      <p:ext uri="{BB962C8B-B14F-4D97-AF65-F5344CB8AC3E}">
        <p14:creationId xmlns:p14="http://schemas.microsoft.com/office/powerpoint/2010/main" val="26801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Viral Suppression Among Clients Served by the RWHAP, 2021"/>
          <p:cNvSpPr>
            <a:spLocks noGrp="1"/>
          </p:cNvSpPr>
          <p:nvPr>
            <p:ph type="title"/>
          </p:nvPr>
        </p:nvSpPr>
        <p:spPr>
          <a:xfrm>
            <a:off x="990970" y="3209280"/>
            <a:ext cx="7886700" cy="1295400"/>
          </a:xfrm>
        </p:spPr>
        <p:txBody>
          <a:bodyPr anchor="ctr">
            <a:normAutofit/>
          </a:bodyPr>
          <a:lstStyle/>
          <a:p>
            <a:r>
              <a:rPr lang="en-US" sz="3600" dirty="0">
                <a:cs typeface="Arial" panose="020B0604020202020204" pitchFamily="34" charset="0"/>
              </a:rPr>
              <a:t>Viral Suppression Among Clients Served by the RWHAP, 2021</a:t>
            </a:r>
            <a:endParaRPr lang="en-US" sz="3600" dirty="0"/>
          </a:p>
        </p:txBody>
      </p:sp>
      <p:sp>
        <p:nvSpPr>
          <p:cNvPr id="3" name="Subtitle 2"/>
          <p:cNvSpPr txBox="1">
            <a:spLocks/>
          </p:cNvSpPr>
          <p:nvPr/>
        </p:nvSpPr>
        <p:spPr>
          <a:xfrm>
            <a:off x="990970" y="4563670"/>
            <a:ext cx="7514167" cy="685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8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t>Select characteristics</a:t>
            </a:r>
          </a:p>
        </p:txBody>
      </p:sp>
    </p:spTree>
    <p:extLst>
      <p:ext uri="{BB962C8B-B14F-4D97-AF65-F5344CB8AC3E}">
        <p14:creationId xmlns:p14="http://schemas.microsoft.com/office/powerpoint/2010/main" val="1298498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Clients Served by the Ryan White HIV/AIDS Program, by Gender, 2021—United States and 3 Territories"/>
          <p:cNvSpPr>
            <a:spLocks noGrp="1"/>
          </p:cNvSpPr>
          <p:nvPr>
            <p:ph type="title"/>
          </p:nvPr>
        </p:nvSpPr>
        <p:spPr>
          <a:xfrm>
            <a:off x="310718" y="-7433"/>
            <a:ext cx="11691892" cy="1150434"/>
          </a:xfrm>
        </p:spPr>
        <p:txBody>
          <a:bodyPr>
            <a:noAutofit/>
          </a:bodyPr>
          <a:lstStyle/>
          <a:p>
            <a:r>
              <a:rPr lang="en-US" sz="2800" dirty="0"/>
              <a:t>Viral Suppression among Clients Served by the Ryan White HIV/AIDS Program, by Gender, 2021—United States and 3 Territories</a:t>
            </a:r>
            <a:r>
              <a:rPr lang="en-US" sz="2800" baseline="30000" dirty="0"/>
              <a:t>a</a:t>
            </a:r>
            <a:endParaRPr lang="en-US" sz="2800" dirty="0"/>
          </a:p>
        </p:txBody>
      </p:sp>
      <p:sp>
        <p:nvSpPr>
          <p:cNvPr id="10" name="TextBox 5"/>
          <p:cNvSpPr txBox="1">
            <a:spLocks noChangeArrowheads="1"/>
          </p:cNvSpPr>
          <p:nvPr/>
        </p:nvSpPr>
        <p:spPr bwMode="auto">
          <a:xfrm>
            <a:off x="832625" y="5884379"/>
            <a:ext cx="806334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pic>
        <p:nvPicPr>
          <p:cNvPr id="2" name="Picture 1" descr="Viral Suppression among Clients Served by the Ryan White HIV/AIDS Program, by Gender, 2021—United States and 3 Territories&#10;&#10;In 2021, viral suppression varied by gender; 84.8% of transgender clients achieved viral suppression, compared to 89.9% of female clients and 89.8% of male clients.&#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
            <a:extLst>
              <a:ext uri="{FF2B5EF4-FFF2-40B4-BE49-F238E27FC236}">
                <a16:creationId xmlns:a16="http://schemas.microsoft.com/office/drawing/2014/main" id="{60E32E4D-60CA-4BC3-B07F-EFB54ABD7777}"/>
              </a:ext>
            </a:extLst>
          </p:cNvPr>
          <p:cNvPicPr>
            <a:picLocks noChangeAspect="1"/>
          </p:cNvPicPr>
          <p:nvPr/>
        </p:nvPicPr>
        <p:blipFill>
          <a:blip r:embed="rId3"/>
          <a:stretch>
            <a:fillRect/>
          </a:stretch>
        </p:blipFill>
        <p:spPr>
          <a:xfrm>
            <a:off x="1630293" y="1179753"/>
            <a:ext cx="8931414" cy="4535817"/>
          </a:xfrm>
          <a:prstGeom prst="rect">
            <a:avLst/>
          </a:prstGeom>
        </p:spPr>
      </p:pic>
    </p:spTree>
    <p:extLst>
      <p:ext uri="{BB962C8B-B14F-4D97-AF65-F5344CB8AC3E}">
        <p14:creationId xmlns:p14="http://schemas.microsoft.com/office/powerpoint/2010/main" val="819197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Clients Served by the Ryan White HIV/AIDS Program, by Age Group, 2021—United States and 3 Territories"/>
          <p:cNvSpPr>
            <a:spLocks noGrp="1"/>
          </p:cNvSpPr>
          <p:nvPr>
            <p:ph type="title"/>
          </p:nvPr>
        </p:nvSpPr>
        <p:spPr>
          <a:xfrm>
            <a:off x="301841" y="-79391"/>
            <a:ext cx="11762911" cy="1325563"/>
          </a:xfrm>
        </p:spPr>
        <p:txBody>
          <a:bodyPr>
            <a:noAutofit/>
          </a:bodyPr>
          <a:lstStyle/>
          <a:p>
            <a:r>
              <a:rPr lang="en-US" sz="2800" dirty="0"/>
              <a:t>Viral Suppression among Clients Served by the Ryan White HIV/AIDS Program, by Age Group, 2021—United States and 3 Territories</a:t>
            </a:r>
            <a:r>
              <a:rPr lang="en-US" sz="2800" baseline="30000" dirty="0"/>
              <a:t>a</a:t>
            </a:r>
            <a:endParaRPr lang="en-US" sz="2800" dirty="0"/>
          </a:p>
        </p:txBody>
      </p:sp>
      <p:sp>
        <p:nvSpPr>
          <p:cNvPr id="10" name="TextBox 5"/>
          <p:cNvSpPr txBox="1">
            <a:spLocks noChangeArrowheads="1"/>
          </p:cNvSpPr>
          <p:nvPr/>
        </p:nvSpPr>
        <p:spPr bwMode="auto">
          <a:xfrm>
            <a:off x="862263" y="5889530"/>
            <a:ext cx="806334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pic>
        <p:nvPicPr>
          <p:cNvPr id="2" name="Picture 1" descr="Viral Suppression among Clients Served by the Ryan White HIV/AIDS Program, by Age Group, 2021—United States and 3 Territories&#10;&#10;Young people continue to have the lowest percentages of viral suppression compared to other age groups. In 2021, clients aged 13–24 years (82.7%), 25–34 years (84.9%), and 35–44 years (87.6%) had the lowest percentages of viral suppression by age group.&#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10;&#10;">
            <a:extLst>
              <a:ext uri="{FF2B5EF4-FFF2-40B4-BE49-F238E27FC236}">
                <a16:creationId xmlns:a16="http://schemas.microsoft.com/office/drawing/2014/main" id="{E16FA103-0118-416C-A66F-3FAC266C6EC9}"/>
              </a:ext>
            </a:extLst>
          </p:cNvPr>
          <p:cNvPicPr>
            <a:picLocks noChangeAspect="1"/>
          </p:cNvPicPr>
          <p:nvPr/>
        </p:nvPicPr>
        <p:blipFill>
          <a:blip r:embed="rId3"/>
          <a:stretch>
            <a:fillRect/>
          </a:stretch>
        </p:blipFill>
        <p:spPr>
          <a:xfrm>
            <a:off x="1630293" y="1110574"/>
            <a:ext cx="8931414" cy="4767485"/>
          </a:xfrm>
          <a:prstGeom prst="rect">
            <a:avLst/>
          </a:prstGeom>
        </p:spPr>
      </p:pic>
    </p:spTree>
    <p:extLst>
      <p:ext uri="{BB962C8B-B14F-4D97-AF65-F5344CB8AC3E}">
        <p14:creationId xmlns:p14="http://schemas.microsoft.com/office/powerpoint/2010/main" val="1565651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Clients Served by the Ryan White HIV/AIDS Program, by Race/Ethnicity, 2021—United States and 3 Territories"/>
          <p:cNvSpPr>
            <a:spLocks noGrp="1"/>
          </p:cNvSpPr>
          <p:nvPr>
            <p:ph type="title"/>
          </p:nvPr>
        </p:nvSpPr>
        <p:spPr>
          <a:xfrm>
            <a:off x="319596" y="-88900"/>
            <a:ext cx="11665258" cy="1325563"/>
          </a:xfrm>
        </p:spPr>
        <p:txBody>
          <a:bodyPr>
            <a:noAutofit/>
          </a:bodyPr>
          <a:lstStyle/>
          <a:p>
            <a:r>
              <a:rPr lang="en-US" sz="2800" dirty="0"/>
              <a:t>Viral Suppression among Clients Served by the Ryan White HIV/AIDS Program, by Race/Ethnicity, 2021—United States and 3 Territories</a:t>
            </a:r>
            <a:r>
              <a:rPr lang="en-US" sz="2800" baseline="30000" dirty="0"/>
              <a:t>a</a:t>
            </a:r>
            <a:endParaRPr lang="en-US" sz="2800" dirty="0"/>
          </a:p>
        </p:txBody>
      </p:sp>
      <p:sp>
        <p:nvSpPr>
          <p:cNvPr id="10" name="TextBox 5"/>
          <p:cNvSpPr txBox="1">
            <a:spLocks noChangeArrowheads="1"/>
          </p:cNvSpPr>
          <p:nvPr/>
        </p:nvSpPr>
        <p:spPr bwMode="auto">
          <a:xfrm>
            <a:off x="914400" y="5769716"/>
            <a:ext cx="9105796"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sz="900" dirty="0">
                <a:solidFill>
                  <a:prstClr val="black"/>
                </a:solidFill>
                <a:latin typeface="Calibri" panose="020F0502020204030204"/>
              </a:rPr>
              <a:t>Hispanics/Latinos can be of any race.</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pic>
        <p:nvPicPr>
          <p:cNvPr id="2" name="Picture 1" descr="Viral Suppression among Clients Served by the Ryan White HIV/AIDS Program, by Race/Ethnicity, 2021—United States and 3 Territories&#10;&#10;In 2021, viral suppression was high across racial/ethnic subpopulations. However, differences existed, with the lowest percentage of viral suppression among Black/African Americans (87.2%) and the highest percentage among Asians (95.9%).&#10; &#10;Hispanics/Latinos can be of any race. &#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10;">
            <a:extLst>
              <a:ext uri="{FF2B5EF4-FFF2-40B4-BE49-F238E27FC236}">
                <a16:creationId xmlns:a16="http://schemas.microsoft.com/office/drawing/2014/main" id="{59C8FCA8-6824-40CE-8988-AE22EA365F84}"/>
              </a:ext>
            </a:extLst>
          </p:cNvPr>
          <p:cNvPicPr>
            <a:picLocks noChangeAspect="1"/>
          </p:cNvPicPr>
          <p:nvPr/>
        </p:nvPicPr>
        <p:blipFill>
          <a:blip r:embed="rId3"/>
          <a:stretch>
            <a:fillRect/>
          </a:stretch>
        </p:blipFill>
        <p:spPr>
          <a:xfrm>
            <a:off x="1630293" y="1170422"/>
            <a:ext cx="8931414" cy="4535817"/>
          </a:xfrm>
          <a:prstGeom prst="rect">
            <a:avLst/>
          </a:prstGeom>
        </p:spPr>
      </p:pic>
    </p:spTree>
    <p:extLst>
      <p:ext uri="{BB962C8B-B14F-4D97-AF65-F5344CB8AC3E}">
        <p14:creationId xmlns:p14="http://schemas.microsoft.com/office/powerpoint/2010/main" val="290969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Clients Served by the Ryan White HIV/AIDS Program, by Health Care Coverage, 2021—United States and 3 Territories"/>
          <p:cNvSpPr>
            <a:spLocks noGrp="1"/>
          </p:cNvSpPr>
          <p:nvPr>
            <p:ph type="title"/>
          </p:nvPr>
        </p:nvSpPr>
        <p:spPr>
          <a:xfrm>
            <a:off x="266330" y="0"/>
            <a:ext cx="11780667" cy="1083365"/>
          </a:xfrm>
        </p:spPr>
        <p:txBody>
          <a:bodyPr>
            <a:noAutofit/>
          </a:bodyPr>
          <a:lstStyle/>
          <a:p>
            <a:r>
              <a:rPr lang="en-US" sz="2800" dirty="0"/>
              <a:t>Viral Suppression among Clients Served by the Ryan White HIV/AIDS Program, by Health Care Coverage, 2021—United States and 3 Territories</a:t>
            </a:r>
            <a:r>
              <a:rPr lang="en-US" sz="2800" baseline="30000" dirty="0"/>
              <a:t>a</a:t>
            </a:r>
            <a:endParaRPr lang="en-US" sz="2800" dirty="0"/>
          </a:p>
        </p:txBody>
      </p:sp>
      <p:sp>
        <p:nvSpPr>
          <p:cNvPr id="10" name="TextBox 5"/>
          <p:cNvSpPr txBox="1">
            <a:spLocks noChangeArrowheads="1"/>
          </p:cNvSpPr>
          <p:nvPr/>
        </p:nvSpPr>
        <p:spPr bwMode="auto">
          <a:xfrm>
            <a:off x="838200" y="5836604"/>
            <a:ext cx="806334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pic>
        <p:nvPicPr>
          <p:cNvPr id="2" name="Picture 1" descr="Viral Suppression among Clients Served by the Ryan White HIV/AIDS Program, by Health Care Coverage, 2021—United States and 3 Territories&#10;&#10;In 2021, viral suppression was lowest among clients with no health care coverage (85.6%), followed by clients with Medicaid coverage (87.0%), clients with Indian Health Service coverage (88.0%), and clients with other health care coverage (89.5%).  &#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53537B6E-6C1A-47CA-95DA-67A96DAD540B}"/>
              </a:ext>
            </a:extLst>
          </p:cNvPr>
          <p:cNvPicPr>
            <a:picLocks noChangeAspect="1"/>
          </p:cNvPicPr>
          <p:nvPr/>
        </p:nvPicPr>
        <p:blipFill>
          <a:blip r:embed="rId3"/>
          <a:stretch>
            <a:fillRect/>
          </a:stretch>
        </p:blipFill>
        <p:spPr>
          <a:xfrm>
            <a:off x="767634" y="1189084"/>
            <a:ext cx="10656732" cy="4535817"/>
          </a:xfrm>
          <a:prstGeom prst="rect">
            <a:avLst/>
          </a:prstGeom>
        </p:spPr>
      </p:pic>
    </p:spTree>
    <p:extLst>
      <p:ext uri="{BB962C8B-B14F-4D97-AF65-F5344CB8AC3E}">
        <p14:creationId xmlns:p14="http://schemas.microsoft.com/office/powerpoint/2010/main" val="3196296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Clients Served by the Ryan White HIV/AIDS Program, by Housing Status, 2021—United States and 3 Territories"/>
          <p:cNvSpPr>
            <a:spLocks noGrp="1"/>
          </p:cNvSpPr>
          <p:nvPr>
            <p:ph type="title"/>
          </p:nvPr>
        </p:nvSpPr>
        <p:spPr>
          <a:xfrm>
            <a:off x="239697" y="-119039"/>
            <a:ext cx="11825055" cy="1325563"/>
          </a:xfrm>
        </p:spPr>
        <p:txBody>
          <a:bodyPr>
            <a:noAutofit/>
          </a:bodyPr>
          <a:lstStyle/>
          <a:p>
            <a:r>
              <a:rPr lang="en-US" sz="2800" dirty="0"/>
              <a:t>Viral Suppression among Clients Served by the Ryan White HIV/AIDS Program, by Housing Status, 2021—United States and 3 </a:t>
            </a:r>
            <a:r>
              <a:rPr lang="en-US" sz="2800" dirty="0" err="1"/>
              <a:t>Territories</a:t>
            </a:r>
            <a:r>
              <a:rPr lang="en-US" sz="2800" baseline="30000" dirty="0" err="1"/>
              <a:t>a</a:t>
            </a:r>
            <a:endParaRPr lang="en-US" sz="2800" dirty="0"/>
          </a:p>
        </p:txBody>
      </p:sp>
      <p:sp>
        <p:nvSpPr>
          <p:cNvPr id="10" name="TextBox 5"/>
          <p:cNvSpPr txBox="1">
            <a:spLocks noChangeArrowheads="1"/>
          </p:cNvSpPr>
          <p:nvPr/>
        </p:nvSpPr>
        <p:spPr bwMode="auto">
          <a:xfrm>
            <a:off x="990600" y="5889177"/>
            <a:ext cx="806334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pic>
        <p:nvPicPr>
          <p:cNvPr id="2" name="Picture 1" descr="Viral Suppression among Clients Served by the Ryan White HIV/AIDS Program, by Housing Status, 2021—United States and 3 Territories&#10;&#10;In 2021, viral suppression varied by housing status; 77.3% of clients with unstable housing achieved viral suppression, compared to 83.6% of clients with temporary housing and 90.8% of clients with stable housing.&#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7B812C8D-A8BD-47F8-A59E-3614622A64E5}"/>
              </a:ext>
            </a:extLst>
          </p:cNvPr>
          <p:cNvPicPr>
            <a:picLocks noChangeAspect="1"/>
          </p:cNvPicPr>
          <p:nvPr/>
        </p:nvPicPr>
        <p:blipFill>
          <a:blip r:embed="rId3"/>
          <a:stretch>
            <a:fillRect/>
          </a:stretch>
        </p:blipFill>
        <p:spPr>
          <a:xfrm>
            <a:off x="1648582" y="1161091"/>
            <a:ext cx="8894835" cy="4535817"/>
          </a:xfrm>
          <a:prstGeom prst="rect">
            <a:avLst/>
          </a:prstGeom>
        </p:spPr>
      </p:pic>
    </p:spTree>
    <p:extLst>
      <p:ext uri="{BB962C8B-B14F-4D97-AF65-F5344CB8AC3E}">
        <p14:creationId xmlns:p14="http://schemas.microsoft.com/office/powerpoint/2010/main" val="1158549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Viral Suppression Among Clients Served by the RWHAP, 2021"/>
          <p:cNvSpPr>
            <a:spLocks noGrp="1"/>
          </p:cNvSpPr>
          <p:nvPr>
            <p:ph type="title"/>
          </p:nvPr>
        </p:nvSpPr>
        <p:spPr>
          <a:xfrm>
            <a:off x="1390465" y="3377953"/>
            <a:ext cx="7886700" cy="1295400"/>
          </a:xfrm>
        </p:spPr>
        <p:txBody>
          <a:bodyPr anchor="ctr">
            <a:normAutofit/>
          </a:bodyPr>
          <a:lstStyle/>
          <a:p>
            <a:r>
              <a:rPr lang="en-US" sz="3600" dirty="0">
                <a:cs typeface="Arial" panose="020B0604020202020204" pitchFamily="34" charset="0"/>
              </a:rPr>
              <a:t>Viral Suppression Among Clients Served by the RWHAP, 2021</a:t>
            </a:r>
            <a:endParaRPr lang="en-US" sz="3600" dirty="0"/>
          </a:p>
        </p:txBody>
      </p:sp>
      <p:sp>
        <p:nvSpPr>
          <p:cNvPr id="3" name="Subtitle 2"/>
          <p:cNvSpPr txBox="1">
            <a:spLocks/>
          </p:cNvSpPr>
          <p:nvPr/>
        </p:nvSpPr>
        <p:spPr>
          <a:xfrm>
            <a:off x="1390465" y="4847755"/>
            <a:ext cx="7514167" cy="685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8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a:t>Priority populations</a:t>
            </a:r>
            <a:endParaRPr lang="en-US" sz="2800" dirty="0"/>
          </a:p>
        </p:txBody>
      </p:sp>
    </p:spTree>
    <p:extLst>
      <p:ext uri="{BB962C8B-B14F-4D97-AF65-F5344CB8AC3E}">
        <p14:creationId xmlns:p14="http://schemas.microsoft.com/office/powerpoint/2010/main" val="3984123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Black/African American Women Served by the Ryan White HIV/AIDS Program, 2021—United States and 3 Territories"/>
          <p:cNvSpPr>
            <a:spLocks noGrp="1"/>
          </p:cNvSpPr>
          <p:nvPr>
            <p:ph type="title"/>
          </p:nvPr>
        </p:nvSpPr>
        <p:spPr>
          <a:xfrm>
            <a:off x="354330" y="-144439"/>
            <a:ext cx="11475720" cy="1325563"/>
          </a:xfrm>
        </p:spPr>
        <p:txBody>
          <a:bodyPr>
            <a:noAutofit/>
          </a:bodyPr>
          <a:lstStyle/>
          <a:p>
            <a:r>
              <a:rPr lang="en-US" sz="2800" dirty="0"/>
              <a:t>Viral Suppression among Black/African American Women Served by the Ryan White HIV/AIDS Program, 2021—United States and 3 Territories</a:t>
            </a:r>
            <a:r>
              <a:rPr lang="en-US" sz="2800" baseline="30000" dirty="0"/>
              <a:t>a</a:t>
            </a:r>
            <a:endParaRPr lang="en-US" sz="2800" dirty="0"/>
          </a:p>
        </p:txBody>
      </p:sp>
      <p:sp>
        <p:nvSpPr>
          <p:cNvPr id="10" name="TextBox 5"/>
          <p:cNvSpPr txBox="1">
            <a:spLocks noChangeArrowheads="1"/>
          </p:cNvSpPr>
          <p:nvPr/>
        </p:nvSpPr>
        <p:spPr bwMode="auto">
          <a:xfrm>
            <a:off x="874294" y="5714177"/>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females aged 13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descr="Viral Suppression among Black/African American Women Served by the Ryan White HIV/AIDS Program, 2021—United States and 3 Territories&#10;&#10;In 2021, the percentage of Black/African American women who were virally suppressed (89.0%) was slightly lower than the national RWHAP average (89.7%) – indicated by the dashed grey line – and the percentage for women overall (89.9%).&#10; &#10;Among Black/African American women, viral suppression was lowest in each 5-year age group from 15–34 years (range: 78.0% to 82.2%); those with perinatal HIV (76.1%); and those with unstable housing (78.5%). &#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10;">
            <a:extLst>
              <a:ext uri="{FF2B5EF4-FFF2-40B4-BE49-F238E27FC236}">
                <a16:creationId xmlns:a16="http://schemas.microsoft.com/office/drawing/2014/main" id="{63AF5946-0482-4F4C-81DB-CF227617116C}"/>
              </a:ext>
            </a:extLst>
          </p:cNvPr>
          <p:cNvPicPr>
            <a:picLocks noChangeAspect="1"/>
          </p:cNvPicPr>
          <p:nvPr/>
        </p:nvPicPr>
        <p:blipFill>
          <a:blip r:embed="rId3"/>
          <a:stretch>
            <a:fillRect/>
          </a:stretch>
        </p:blipFill>
        <p:spPr>
          <a:xfrm>
            <a:off x="1362045" y="1161091"/>
            <a:ext cx="9467909" cy="4535817"/>
          </a:xfrm>
          <a:prstGeom prst="rect">
            <a:avLst/>
          </a:prstGeom>
        </p:spPr>
      </p:pic>
    </p:spTree>
    <p:extLst>
      <p:ext uri="{BB962C8B-B14F-4D97-AF65-F5344CB8AC3E}">
        <p14:creationId xmlns:p14="http://schemas.microsoft.com/office/powerpoint/2010/main" val="1997440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Black/African American Men Served by the Ryan White HIV/AIDS Program, 2021 —United States and 3 Territories"/>
          <p:cNvSpPr>
            <a:spLocks noGrp="1"/>
          </p:cNvSpPr>
          <p:nvPr>
            <p:ph type="title"/>
          </p:nvPr>
        </p:nvSpPr>
        <p:spPr>
          <a:xfrm>
            <a:off x="251460" y="-106339"/>
            <a:ext cx="11247120" cy="1325563"/>
          </a:xfrm>
        </p:spPr>
        <p:txBody>
          <a:bodyPr>
            <a:noAutofit/>
          </a:bodyPr>
          <a:lstStyle/>
          <a:p>
            <a:r>
              <a:rPr lang="en-US" sz="2800" dirty="0"/>
              <a:t>Viral Suppression among Black/African American Men Served by the Ryan White HIV/AIDS Program, 2021 —United States and 3 Territories</a:t>
            </a:r>
            <a:r>
              <a:rPr lang="en-US" sz="2800" baseline="30000" dirty="0"/>
              <a:t>a</a:t>
            </a:r>
            <a:endParaRPr lang="en-US" sz="2800" dirty="0"/>
          </a:p>
        </p:txBody>
      </p:sp>
      <p:sp>
        <p:nvSpPr>
          <p:cNvPr id="10" name="TextBox 5"/>
          <p:cNvSpPr txBox="1">
            <a:spLocks noChangeArrowheads="1"/>
          </p:cNvSpPr>
          <p:nvPr/>
        </p:nvSpPr>
        <p:spPr bwMode="auto">
          <a:xfrm>
            <a:off x="874295" y="5752277"/>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males aged 13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descr="Viral Suppression among Black/African American Men Served by the Ryan White HIV/AIDS Program, 2021 —United States and 3 Territories&#10;&#10;In 2021, the overall percentage of Black/African American men who reached viral suppression (86.5%) was lower than the percentages for the RWHAP overall (89.7%) – indicated by the dashed grey line – and that of men overall (89.8%).&#10; &#10;Among Black/African American men, viral suppression was lowest among men aged 15–19 years (79.0%) and 20–24 years (81.4%); those with perinatal HIV (75.7%); those with no health care coverage (80.6%); and those with temporary (80.0%) and unstable housing (75.4%).&#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28250C07-B4BD-483F-841B-A9812B410D0B}"/>
              </a:ext>
            </a:extLst>
          </p:cNvPr>
          <p:cNvPicPr>
            <a:picLocks noChangeAspect="1"/>
          </p:cNvPicPr>
          <p:nvPr/>
        </p:nvPicPr>
        <p:blipFill>
          <a:blip r:embed="rId3"/>
          <a:stretch>
            <a:fillRect/>
          </a:stretch>
        </p:blipFill>
        <p:spPr>
          <a:xfrm>
            <a:off x="1386432" y="1161091"/>
            <a:ext cx="9419136" cy="4535817"/>
          </a:xfrm>
          <a:prstGeom prst="rect">
            <a:avLst/>
          </a:prstGeom>
        </p:spPr>
      </p:pic>
    </p:spTree>
    <p:extLst>
      <p:ext uri="{BB962C8B-B14F-4D97-AF65-F5344CB8AC3E}">
        <p14:creationId xmlns:p14="http://schemas.microsoft.com/office/powerpoint/2010/main" val="303129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0400" y="3430411"/>
            <a:ext cx="9753600" cy="1295400"/>
          </a:xfrm>
        </p:spPr>
        <p:txBody>
          <a:bodyPr anchor="ctr">
            <a:normAutofit/>
          </a:bodyPr>
          <a:lstStyle/>
          <a:p>
            <a:r>
              <a:rPr lang="en-US" sz="3600" dirty="0">
                <a:cs typeface="Arial" panose="020B0604020202020204" pitchFamily="34" charset="0"/>
              </a:rPr>
              <a:t>Trends in Viral Suppression Among Clients Served by the Ryan White HIV/AIDS Program, 2010–2021</a:t>
            </a:r>
            <a:endParaRPr lang="en-US" sz="3600" dirty="0"/>
          </a:p>
        </p:txBody>
      </p:sp>
      <p:sp>
        <p:nvSpPr>
          <p:cNvPr id="3" name="Subtitle 2"/>
          <p:cNvSpPr txBox="1">
            <a:spLocks/>
          </p:cNvSpPr>
          <p:nvPr/>
        </p:nvSpPr>
        <p:spPr>
          <a:xfrm>
            <a:off x="660400" y="4725811"/>
            <a:ext cx="10096500" cy="11141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8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t>Select characteristics and priority populations</a:t>
            </a:r>
          </a:p>
        </p:txBody>
      </p:sp>
    </p:spTree>
    <p:extLst>
      <p:ext uri="{BB962C8B-B14F-4D97-AF65-F5344CB8AC3E}">
        <p14:creationId xmlns:p14="http://schemas.microsoft.com/office/powerpoint/2010/main" val="2224473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Hispanic/Latina Women Served by the Ryan White HIV/AIDS Program, 2021—United States and 3 Territories"/>
          <p:cNvSpPr>
            <a:spLocks noGrp="1"/>
          </p:cNvSpPr>
          <p:nvPr>
            <p:ph type="title"/>
          </p:nvPr>
        </p:nvSpPr>
        <p:spPr>
          <a:xfrm>
            <a:off x="171450" y="-119039"/>
            <a:ext cx="11692890" cy="1325563"/>
          </a:xfrm>
        </p:spPr>
        <p:txBody>
          <a:bodyPr>
            <a:noAutofit/>
          </a:bodyPr>
          <a:lstStyle/>
          <a:p>
            <a:r>
              <a:rPr lang="en-US" sz="2800" dirty="0"/>
              <a:t>Viral Suppression among Hispanic/Latina Women Served by the Ryan White HIV/AIDS Program, 2021—United States and 3 Territories</a:t>
            </a:r>
            <a:r>
              <a:rPr lang="en-US" sz="2800" baseline="30000" dirty="0"/>
              <a:t>a</a:t>
            </a:r>
            <a:endParaRPr lang="en-US" sz="2800" dirty="0"/>
          </a:p>
        </p:txBody>
      </p:sp>
      <p:sp>
        <p:nvSpPr>
          <p:cNvPr id="10" name="TextBox 5"/>
          <p:cNvSpPr txBox="1">
            <a:spLocks noChangeArrowheads="1"/>
          </p:cNvSpPr>
          <p:nvPr/>
        </p:nvSpPr>
        <p:spPr bwMode="auto">
          <a:xfrm>
            <a:off x="770021" y="5598487"/>
            <a:ext cx="7566947" cy="7848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females aged 13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Hispanics/Latinos can be of any race.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descr="Viral Suppression among Hispanic/Latina Women Served by the Ryan White HIV/AIDS Program, 2021—United States and 3 Territories&#10;&#10;Overall, in 2021, viral suppression among Hispanic/Latina women (91.5%) was higher than the national RWHAP average (89.7%) – indicated by the dashed grey line – and that of women overall (89.9%). &#10; &#10;Among Hispanic/Latina women, viral suppression was lowest among women aged 20–24 years (80.8%) and 25–29 years (80.4%); those with perinatal HIV (78.4%); and those with temporary (85.3%) and unstable (79.6%) housing.&#10; &#10;N represents the total number of clients in the specific subpopulation.&#10; &#10;Hispanics/Latinas can be of any race.&#10; &#10;Viral suppression is defined as ≥1 outpatient/ambulatory health services visit  during the calendar year and ≥1 viral load reported, with the last viral load result &lt;200 copies/mL.&#10; &#10;The three territories include Guam, Puerto Rico, and the U.S. Virgin Islands.&#10;&#10;">
            <a:extLst>
              <a:ext uri="{FF2B5EF4-FFF2-40B4-BE49-F238E27FC236}">
                <a16:creationId xmlns:a16="http://schemas.microsoft.com/office/drawing/2014/main" id="{65F48E1F-4C39-4A65-9D3C-E1EB896C69CF}"/>
              </a:ext>
            </a:extLst>
          </p:cNvPr>
          <p:cNvPicPr>
            <a:picLocks noChangeAspect="1"/>
          </p:cNvPicPr>
          <p:nvPr/>
        </p:nvPicPr>
        <p:blipFill>
          <a:blip r:embed="rId3"/>
          <a:stretch>
            <a:fillRect/>
          </a:stretch>
        </p:blipFill>
        <p:spPr>
          <a:xfrm>
            <a:off x="1426059" y="1148153"/>
            <a:ext cx="9339881" cy="4487045"/>
          </a:xfrm>
          <a:prstGeom prst="rect">
            <a:avLst/>
          </a:prstGeom>
        </p:spPr>
      </p:pic>
    </p:spTree>
    <p:extLst>
      <p:ext uri="{BB962C8B-B14F-4D97-AF65-F5344CB8AC3E}">
        <p14:creationId xmlns:p14="http://schemas.microsoft.com/office/powerpoint/2010/main" val="3558677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Hispanic/Latino Men Served by the Ryan White HIV/AIDS Program, 2021—United States and 3 Territories"/>
          <p:cNvSpPr>
            <a:spLocks noGrp="1"/>
          </p:cNvSpPr>
          <p:nvPr>
            <p:ph type="title"/>
          </p:nvPr>
        </p:nvSpPr>
        <p:spPr>
          <a:xfrm>
            <a:off x="838200" y="0"/>
            <a:ext cx="10825898" cy="1066800"/>
          </a:xfrm>
        </p:spPr>
        <p:txBody>
          <a:bodyPr>
            <a:noAutofit/>
          </a:bodyPr>
          <a:lstStyle/>
          <a:p>
            <a:r>
              <a:rPr lang="en-US" sz="2800" dirty="0"/>
              <a:t>Viral Suppression among Hispanic/Latino Men Served by the Ryan White HIV/AIDS Program, 2021—United States and 3 Territories</a:t>
            </a:r>
            <a:r>
              <a:rPr lang="en-US" sz="2800" baseline="30000" dirty="0"/>
              <a:t>a</a:t>
            </a:r>
            <a:endParaRPr lang="en-US" sz="2800" dirty="0"/>
          </a:p>
        </p:txBody>
      </p:sp>
      <p:sp>
        <p:nvSpPr>
          <p:cNvPr id="10" name="TextBox 5"/>
          <p:cNvSpPr txBox="1">
            <a:spLocks noChangeArrowheads="1"/>
          </p:cNvSpPr>
          <p:nvPr/>
        </p:nvSpPr>
        <p:spPr bwMode="auto">
          <a:xfrm>
            <a:off x="838200" y="5582153"/>
            <a:ext cx="8063345" cy="7848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sz="900" dirty="0">
                <a:solidFill>
                  <a:prstClr val="black"/>
                </a:solidFill>
                <a:latin typeface="Calibri" panose="020F0502020204030204"/>
              </a:rPr>
              <a:t>Hispanic/Latinos can be of any race. </a:t>
            </a:r>
          </a:p>
          <a:p>
            <a:pPr defTabSz="914400" eaLnBrk="1" hangingPunct="1">
              <a:spcBef>
                <a:spcPct val="0"/>
              </a:spcBef>
              <a:buNone/>
              <a:defRPr/>
            </a:pPr>
            <a:r>
              <a:rPr lang="en-US" sz="900" dirty="0">
                <a:solidFill>
                  <a:prstClr val="black"/>
                </a:solidFill>
                <a:latin typeface="Calibri" panose="020F0502020204030204"/>
              </a:rPr>
              <a:t>Only includes men aged 13 years and older. </a:t>
            </a: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pic>
        <p:nvPicPr>
          <p:cNvPr id="2" name="Picture 1" descr="Viral Suppression among Hispanic/Latino Men Served by the Ryan White HIV/AIDS Program, 2021—United States and 3 Territories&#10;&#10;Overall, in 2021, for Hispanic/Latino men, viral suppression (91.5%) was slightly higher than the national RWHAP average (89.7%) – indicated by the dashed grey line – and that of men overall (89.8%). &#10; &#10;Among Hispanic/Latino men, viral suppression was lowest among those aged 15-19 years (84.9%); those with perinatal HIV (82.8%); and those with unstable housing (81.4%).&#10; &#10;N represents the total number of clients in the specific subpopulation.&#10; &#10;Hispanics/Latinos can be of any race.&#10; &#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A7D91775-B951-424D-BA34-E4C076BCA290}"/>
              </a:ext>
            </a:extLst>
          </p:cNvPr>
          <p:cNvPicPr>
            <a:picLocks noChangeAspect="1"/>
          </p:cNvPicPr>
          <p:nvPr/>
        </p:nvPicPr>
        <p:blipFill>
          <a:blip r:embed="rId3"/>
          <a:stretch>
            <a:fillRect/>
          </a:stretch>
        </p:blipFill>
        <p:spPr>
          <a:xfrm>
            <a:off x="1298032" y="1103174"/>
            <a:ext cx="9595936" cy="4651651"/>
          </a:xfrm>
          <a:prstGeom prst="rect">
            <a:avLst/>
          </a:prstGeom>
        </p:spPr>
      </p:pic>
    </p:spTree>
    <p:extLst>
      <p:ext uri="{BB962C8B-B14F-4D97-AF65-F5344CB8AC3E}">
        <p14:creationId xmlns:p14="http://schemas.microsoft.com/office/powerpoint/2010/main" val="2204767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Transgender Adults and Adolescents Served by the Ryan White HIV/AIDS Program, 2021—United States and 3 Territories"/>
          <p:cNvSpPr>
            <a:spLocks noGrp="1"/>
          </p:cNvSpPr>
          <p:nvPr>
            <p:ph type="title"/>
          </p:nvPr>
        </p:nvSpPr>
        <p:spPr>
          <a:xfrm>
            <a:off x="319596" y="-89365"/>
            <a:ext cx="11304713" cy="1289516"/>
          </a:xfrm>
        </p:spPr>
        <p:txBody>
          <a:bodyPr>
            <a:noAutofit/>
          </a:bodyPr>
          <a:lstStyle/>
          <a:p>
            <a:r>
              <a:rPr lang="en-US" sz="2800" dirty="0"/>
              <a:t>Viral Suppression among Transgender Adults and Adolescents Served by the Ryan White HIV/AIDS Program, 2021—United States and 3 Territories</a:t>
            </a:r>
            <a:r>
              <a:rPr lang="en-US" sz="2800" baseline="30000" dirty="0"/>
              <a:t>a</a:t>
            </a:r>
            <a:endParaRPr lang="en-US" sz="2800" dirty="0"/>
          </a:p>
        </p:txBody>
      </p:sp>
      <p:sp>
        <p:nvSpPr>
          <p:cNvPr id="10" name="TextBox 5"/>
          <p:cNvSpPr txBox="1">
            <a:spLocks noChangeArrowheads="1"/>
          </p:cNvSpPr>
          <p:nvPr/>
        </p:nvSpPr>
        <p:spPr bwMode="auto">
          <a:xfrm>
            <a:off x="802106" y="5756492"/>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transgender clients aged 15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descr="Viral Suppression among Transgender Adults and Adolescents Served by the Ryan White HIV/AIDS Program, 2021—United States and 3 Territories&#10;&#10;In 2021, among transgender clients, viral suppression (84.8%) was lower than the national RWHAP average (89.7%) – indicated by the dashed grey line.&#10; &#10;Viral suppression was lowest among transgender clients aged 20–24 years (75.6%); and those with temporary (79.7%) and unstable (71.2%) housing. &#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10;">
            <a:extLst>
              <a:ext uri="{FF2B5EF4-FFF2-40B4-BE49-F238E27FC236}">
                <a16:creationId xmlns:a16="http://schemas.microsoft.com/office/drawing/2014/main" id="{16C7F8EA-30D2-4416-8183-AD380B16FC62}"/>
              </a:ext>
            </a:extLst>
          </p:cNvPr>
          <p:cNvPicPr>
            <a:picLocks noChangeAspect="1"/>
          </p:cNvPicPr>
          <p:nvPr/>
        </p:nvPicPr>
        <p:blipFill>
          <a:blip r:embed="rId3"/>
          <a:stretch>
            <a:fillRect/>
          </a:stretch>
        </p:blipFill>
        <p:spPr>
          <a:xfrm>
            <a:off x="1630293" y="1170422"/>
            <a:ext cx="8931414" cy="4535817"/>
          </a:xfrm>
          <a:prstGeom prst="rect">
            <a:avLst/>
          </a:prstGeom>
        </p:spPr>
      </p:pic>
    </p:spTree>
    <p:extLst>
      <p:ext uri="{BB962C8B-B14F-4D97-AF65-F5344CB8AC3E}">
        <p14:creationId xmlns:p14="http://schemas.microsoft.com/office/powerpoint/2010/main" val="432009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Men Who Have Sex With Men (MSM) Served by the Ryan White HIV/AIDS Program, 2021—United States and 3 Territories"/>
          <p:cNvSpPr>
            <a:spLocks noGrp="1"/>
          </p:cNvSpPr>
          <p:nvPr>
            <p:ph type="title"/>
          </p:nvPr>
        </p:nvSpPr>
        <p:spPr>
          <a:xfrm>
            <a:off x="170688" y="-100076"/>
            <a:ext cx="11310111" cy="1325563"/>
          </a:xfrm>
        </p:spPr>
        <p:txBody>
          <a:bodyPr>
            <a:noAutofit/>
          </a:bodyPr>
          <a:lstStyle/>
          <a:p>
            <a:r>
              <a:rPr lang="en-US" sz="2800" dirty="0"/>
              <a:t>Viral Suppression among Men Who Have Sex With Men (MSM) Served by the Ryan White HIV/AIDS Program, 2021—United States and 3 Territories</a:t>
            </a:r>
            <a:r>
              <a:rPr lang="en-US" sz="2800" baseline="30000" dirty="0"/>
              <a:t>a</a:t>
            </a:r>
            <a:endParaRPr lang="en-US" sz="2800" dirty="0"/>
          </a:p>
        </p:txBody>
      </p:sp>
      <p:sp>
        <p:nvSpPr>
          <p:cNvPr id="10" name="TextBox 5"/>
          <p:cNvSpPr txBox="1">
            <a:spLocks noChangeArrowheads="1"/>
          </p:cNvSpPr>
          <p:nvPr/>
        </p:nvSpPr>
        <p:spPr bwMode="auto">
          <a:xfrm>
            <a:off x="838201" y="5750932"/>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males aged 13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descr="Viral Suppression among Men Who Have Sex With Men (MSM) Served by the Ryan White HIV/AIDS Program, 2021—United States and 3 Territories&#10;&#10;In 2021, viral suppression among men who have sex with men (MSM; 90.6%) was slightly higher than the national RWHAP average (89.7%) – indicated by the dashed grey line – and that of men overall (89.8%). The lowest percentages of viral suppression among MSM were among those aged 13–24 years (84.5%); and those with temporary (84.0%) and unstable (79.5%) housing.&#10; &#10;N represents the total number of clients in the specific subpopulation.&#10;&#10;Includes males aged 13 years and older. Does not include MSM who also reported injection drug use as a transmission category.&#10; &#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029780A2-AA46-4D8B-9909-443B8F090FEC}"/>
              </a:ext>
            </a:extLst>
          </p:cNvPr>
          <p:cNvPicPr>
            <a:picLocks noChangeAspect="1"/>
          </p:cNvPicPr>
          <p:nvPr/>
        </p:nvPicPr>
        <p:blipFill>
          <a:blip r:embed="rId3"/>
          <a:stretch>
            <a:fillRect/>
          </a:stretch>
        </p:blipFill>
        <p:spPr>
          <a:xfrm>
            <a:off x="1630293" y="1110016"/>
            <a:ext cx="8931414" cy="4712616"/>
          </a:xfrm>
          <a:prstGeom prst="rect">
            <a:avLst/>
          </a:prstGeom>
        </p:spPr>
      </p:pic>
    </p:spTree>
    <p:extLst>
      <p:ext uri="{BB962C8B-B14F-4D97-AF65-F5344CB8AC3E}">
        <p14:creationId xmlns:p14="http://schemas.microsoft.com/office/powerpoint/2010/main" val="1663975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Adults Aged 50 Years and Older Served by the Ryan White HIV/AIDS Program, 2021—United States and 3 Territories"/>
          <p:cNvSpPr>
            <a:spLocks noGrp="1"/>
          </p:cNvSpPr>
          <p:nvPr>
            <p:ph type="title"/>
          </p:nvPr>
        </p:nvSpPr>
        <p:spPr>
          <a:xfrm>
            <a:off x="283087" y="-88900"/>
            <a:ext cx="11182693" cy="1325563"/>
          </a:xfrm>
        </p:spPr>
        <p:txBody>
          <a:bodyPr>
            <a:noAutofit/>
          </a:bodyPr>
          <a:lstStyle/>
          <a:p>
            <a:r>
              <a:rPr lang="en-US" sz="2800" dirty="0"/>
              <a:t>Viral Suppression among Adults Aged 50 Years and Older Served by the Ryan White HIV/AIDS Program, 2021—United States and 3 Territories</a:t>
            </a:r>
            <a:r>
              <a:rPr lang="en-US" sz="2800" baseline="30000" dirty="0"/>
              <a:t>a</a:t>
            </a:r>
            <a:endParaRPr lang="en-US" sz="2800" dirty="0"/>
          </a:p>
        </p:txBody>
      </p:sp>
      <p:sp>
        <p:nvSpPr>
          <p:cNvPr id="10" name="TextBox 5"/>
          <p:cNvSpPr txBox="1">
            <a:spLocks noChangeArrowheads="1"/>
          </p:cNvSpPr>
          <p:nvPr/>
        </p:nvSpPr>
        <p:spPr bwMode="auto">
          <a:xfrm>
            <a:off x="826169" y="5911723"/>
            <a:ext cx="8063345" cy="4847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85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8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85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8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85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p>
        </p:txBody>
      </p:sp>
      <p:pic>
        <p:nvPicPr>
          <p:cNvPr id="2" name="Picture 1" descr="Viral Suppression among Adults Aged 50 Years and Older Served by the Ryan White HIV/AIDS Program, 2021—United States and 3 Territories&#10;&#10;In 2021, among adults aged 50 years and older, viral suppression (93.1%) was higher than the RWHAP average (89.7%) – indicated by the dashed grey line.&#10; &#10;Viral suppression was lowest among older transgender adults with HIV attributed to sexual contact and injection drug use (88.0%); and among older adults with temporary housing (87.3%) and older adults with unstable housing (81.7%). &#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59C7E82B-3AEF-423B-A7EA-E4B153798261}"/>
              </a:ext>
            </a:extLst>
          </p:cNvPr>
          <p:cNvPicPr>
            <a:picLocks noChangeAspect="1"/>
          </p:cNvPicPr>
          <p:nvPr/>
        </p:nvPicPr>
        <p:blipFill>
          <a:blip r:embed="rId3"/>
          <a:stretch>
            <a:fillRect/>
          </a:stretch>
        </p:blipFill>
        <p:spPr>
          <a:xfrm>
            <a:off x="1532748" y="1103733"/>
            <a:ext cx="9126503" cy="4706520"/>
          </a:xfrm>
          <a:prstGeom prst="rect">
            <a:avLst/>
          </a:prstGeom>
        </p:spPr>
      </p:pic>
    </p:spTree>
    <p:extLst>
      <p:ext uri="{BB962C8B-B14F-4D97-AF65-F5344CB8AC3E}">
        <p14:creationId xmlns:p14="http://schemas.microsoft.com/office/powerpoint/2010/main" val="292740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Youth Aged 13–24 Years Served by the Ryan White HIV/AIDS Program, 2021—United States and 3 Territories"/>
          <p:cNvSpPr>
            <a:spLocks noGrp="1"/>
          </p:cNvSpPr>
          <p:nvPr>
            <p:ph type="title"/>
          </p:nvPr>
        </p:nvSpPr>
        <p:spPr>
          <a:xfrm>
            <a:off x="283088" y="-88900"/>
            <a:ext cx="10545170" cy="1325563"/>
          </a:xfrm>
        </p:spPr>
        <p:txBody>
          <a:bodyPr>
            <a:noAutofit/>
          </a:bodyPr>
          <a:lstStyle/>
          <a:p>
            <a:r>
              <a:rPr lang="en-US" sz="2800" dirty="0"/>
              <a:t>Viral Suppression among Youth Aged 13–24 Years Served by the Ryan White HIV/AIDS Program, 2021—United States and 3 Territories</a:t>
            </a:r>
            <a:r>
              <a:rPr lang="en-US" sz="2800" baseline="30000" dirty="0"/>
              <a:t>a</a:t>
            </a:r>
            <a:endParaRPr lang="en-US" sz="2800" dirty="0"/>
          </a:p>
        </p:txBody>
      </p:sp>
      <p:sp>
        <p:nvSpPr>
          <p:cNvPr id="10" name="TextBox 5"/>
          <p:cNvSpPr txBox="1">
            <a:spLocks noChangeArrowheads="1"/>
          </p:cNvSpPr>
          <p:nvPr/>
        </p:nvSpPr>
        <p:spPr bwMode="auto">
          <a:xfrm>
            <a:off x="826169" y="5911723"/>
            <a:ext cx="8063345" cy="4847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85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8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85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8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85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p>
        </p:txBody>
      </p:sp>
      <p:pic>
        <p:nvPicPr>
          <p:cNvPr id="2" name="Picture 1" descr="Viral Suppression among Youth Aged 13–24 Years Served by the Ryan White HIV/AIDS Program, 2021—United States and 3 Territories&#10;&#10;In 2021, among youth aged 13–24 years, viral suppression (82.7%) was lower than the RWHAP average (89.7%) – indicated by the dashed grey line.&#10; &#10;Viral suppression was lowest among transgender youth (75.7%); transgender youth with HIV attributed to sexual contact (76.6%); and youth with unstable housing (71.7%). &#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10;">
            <a:extLst>
              <a:ext uri="{FF2B5EF4-FFF2-40B4-BE49-F238E27FC236}">
                <a16:creationId xmlns:a16="http://schemas.microsoft.com/office/drawing/2014/main" id="{CCEAD193-4A04-48ED-B723-D711C9F18E91}"/>
              </a:ext>
            </a:extLst>
          </p:cNvPr>
          <p:cNvPicPr>
            <a:picLocks noChangeAspect="1"/>
          </p:cNvPicPr>
          <p:nvPr/>
        </p:nvPicPr>
        <p:blipFill>
          <a:blip r:embed="rId3"/>
          <a:stretch>
            <a:fillRect/>
          </a:stretch>
        </p:blipFill>
        <p:spPr>
          <a:xfrm>
            <a:off x="1362045" y="1075740"/>
            <a:ext cx="9467909" cy="4706520"/>
          </a:xfrm>
          <a:prstGeom prst="rect">
            <a:avLst/>
          </a:prstGeom>
        </p:spPr>
      </p:pic>
    </p:spTree>
    <p:extLst>
      <p:ext uri="{BB962C8B-B14F-4D97-AF65-F5344CB8AC3E}">
        <p14:creationId xmlns:p14="http://schemas.microsoft.com/office/powerpoint/2010/main" val="2279626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Young, Black/African American Women Aged 13–24 Years Served by the Ryan White HIV/AIDS Program, 2021—United States and 3 Territories"/>
          <p:cNvSpPr>
            <a:spLocks noGrp="1"/>
          </p:cNvSpPr>
          <p:nvPr>
            <p:ph type="title"/>
          </p:nvPr>
        </p:nvSpPr>
        <p:spPr>
          <a:xfrm>
            <a:off x="258946" y="-112648"/>
            <a:ext cx="11696834" cy="1325563"/>
          </a:xfrm>
        </p:spPr>
        <p:txBody>
          <a:bodyPr>
            <a:noAutofit/>
          </a:bodyPr>
          <a:lstStyle/>
          <a:p>
            <a:r>
              <a:rPr lang="en-US" sz="2600" dirty="0"/>
              <a:t>Viral Suppression among Young, Black/African American Women Aged 13–24 Years Served by the Ryan White HIV/AIDS Program, 2021—United States and 3 Territories</a:t>
            </a:r>
            <a:r>
              <a:rPr lang="en-US" sz="2600" baseline="30000" dirty="0"/>
              <a:t>a</a:t>
            </a:r>
            <a:endParaRPr lang="en-US" sz="2600" dirty="0"/>
          </a:p>
        </p:txBody>
      </p:sp>
      <p:sp>
        <p:nvSpPr>
          <p:cNvPr id="10" name="TextBox 5"/>
          <p:cNvSpPr txBox="1">
            <a:spLocks noChangeArrowheads="1"/>
          </p:cNvSpPr>
          <p:nvPr/>
        </p:nvSpPr>
        <p:spPr bwMode="auto">
          <a:xfrm>
            <a:off x="849313" y="5759829"/>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Use caution when interpreting results based on small numbers.</a:t>
            </a:r>
            <a:endPar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descr="Viral Suppression among Young, Black/African American Women Aged 13–24 Years Served by the Ryan White HIV/AIDS Program, 2021—United States and 3 Territories&#10;&#10;In 2021, viral suppression for young, Black/African American women aged 13–24 years (78.6%) was lower than the national RWHAP average (89.7%) – indicated by the dashed grey line – lower than youth overall (82.7%), and slightly lower than young women overall (80.6%).&#10; &#10;Viral suppression for young, Black/African American women was lowest among those receiving care in HHS Region 4 (75.0%), those living at 101%–138% of the federal poverty level (69.5%), and those with unstable (72.2%) housing.  Use caution when interpreting data on housing due to variability from small numbers.&#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10;">
            <a:extLst>
              <a:ext uri="{FF2B5EF4-FFF2-40B4-BE49-F238E27FC236}">
                <a16:creationId xmlns:a16="http://schemas.microsoft.com/office/drawing/2014/main" id="{AB38BEBD-FD5B-4163-A5EF-4A20D7E2957D}"/>
              </a:ext>
            </a:extLst>
          </p:cNvPr>
          <p:cNvPicPr>
            <a:picLocks noChangeAspect="1"/>
          </p:cNvPicPr>
          <p:nvPr/>
        </p:nvPicPr>
        <p:blipFill>
          <a:blip r:embed="rId3"/>
          <a:stretch>
            <a:fillRect/>
          </a:stretch>
        </p:blipFill>
        <p:spPr>
          <a:xfrm>
            <a:off x="1547990" y="1161091"/>
            <a:ext cx="9096020" cy="4535817"/>
          </a:xfrm>
          <a:prstGeom prst="rect">
            <a:avLst/>
          </a:prstGeom>
        </p:spPr>
      </p:pic>
    </p:spTree>
    <p:extLst>
      <p:ext uri="{BB962C8B-B14F-4D97-AF65-F5344CB8AC3E}">
        <p14:creationId xmlns:p14="http://schemas.microsoft.com/office/powerpoint/2010/main" val="2376335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Young, Black/African American MSM (YBMSM) Aged 13–24 Years Served by the Ryan White HIV/AIDS Program, 2021—United States and 3 Territories"/>
          <p:cNvSpPr>
            <a:spLocks noGrp="1"/>
          </p:cNvSpPr>
          <p:nvPr>
            <p:ph type="title"/>
          </p:nvPr>
        </p:nvSpPr>
        <p:spPr>
          <a:xfrm>
            <a:off x="125730" y="-114299"/>
            <a:ext cx="12066270" cy="1409724"/>
          </a:xfrm>
        </p:spPr>
        <p:txBody>
          <a:bodyPr>
            <a:noAutofit/>
          </a:bodyPr>
          <a:lstStyle/>
          <a:p>
            <a:r>
              <a:rPr lang="en-US" sz="2500" dirty="0"/>
              <a:t>Viral Suppression among Young, Black/African American MSM (YBMSM) Aged 13–24 Years Served by the Ryan White HIV/AIDS Program, 2021—United States and 3 Territories</a:t>
            </a:r>
            <a:r>
              <a:rPr lang="en-US" sz="2500" baseline="30000" dirty="0"/>
              <a:t>a</a:t>
            </a:r>
            <a:endParaRPr lang="en-US" sz="2500" dirty="0"/>
          </a:p>
        </p:txBody>
      </p:sp>
      <p:sp>
        <p:nvSpPr>
          <p:cNvPr id="10" name="TextBox 5"/>
          <p:cNvSpPr txBox="1">
            <a:spLocks noChangeArrowheads="1"/>
          </p:cNvSpPr>
          <p:nvPr/>
        </p:nvSpPr>
        <p:spPr bwMode="auto">
          <a:xfrm>
            <a:off x="893509" y="5878359"/>
            <a:ext cx="806334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descr="Viral Suppression among Young, Black/African American MSM (YBMSM) Aged 13–24 Years Served by the Ryan White HIV/AIDS Program, 2021—United States and 3 Territories&#10;&#10;In 2021, viral suppression for young Black/African American MSM aged 13-24 years (YBMSM; 82.2%) was lower than the national RWHAP average (89.7%) – indicated by the dashed grey line – and slightly lower than the averages for young MSM overall (84.5%) and youth overall (82.7%).&#10; &#10;Viral suppression for YBMSM was lowest among those with no health care coverage (78.4%); those in HHS Region 6 (78.5%); and those with temporary (76.1%) and unstable (74.9%) housing.&#10; &#10;N represents the total number of clients in the specific subpopulation.&#10; &#10;Data for MSM include MSM who also reported injection drug use as a transmission risk category; data may not reflect current injection drug use behavior. &#10; &#10;Viral suppression is defined as ≥1 outpatient/ambulatory health services visit  during the calendar year and ≥1 viral load reported, with the last viral load result &lt;200 copies/mL.&#10;&#10;See Technical Notes of the Source document for the states/territories included in each HHS Region.&#10; &#10;The three territories include Guam, Puerto Rico, and the U.S. Virgin Islands.&#10;&#10;">
            <a:extLst>
              <a:ext uri="{FF2B5EF4-FFF2-40B4-BE49-F238E27FC236}">
                <a16:creationId xmlns:a16="http://schemas.microsoft.com/office/drawing/2014/main" id="{B15FA25D-B3C3-4369-A8C6-2AFA0F3D150C}"/>
              </a:ext>
            </a:extLst>
          </p:cNvPr>
          <p:cNvPicPr>
            <a:picLocks noChangeAspect="1"/>
          </p:cNvPicPr>
          <p:nvPr/>
        </p:nvPicPr>
        <p:blipFill>
          <a:blip r:embed="rId3"/>
          <a:stretch>
            <a:fillRect/>
          </a:stretch>
        </p:blipFill>
        <p:spPr>
          <a:xfrm>
            <a:off x="1459590" y="1097078"/>
            <a:ext cx="9272820" cy="4663844"/>
          </a:xfrm>
          <a:prstGeom prst="rect">
            <a:avLst/>
          </a:prstGeom>
        </p:spPr>
      </p:pic>
    </p:spTree>
    <p:extLst>
      <p:ext uri="{BB962C8B-B14F-4D97-AF65-F5344CB8AC3E}">
        <p14:creationId xmlns:p14="http://schemas.microsoft.com/office/powerpoint/2010/main" val="3554008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Clients with HIV Attributed to Injection Drug Use Aged ≥13 Years Served by the Ryan White HIV/AIDS Program, 2021—United States and 3 Territories"/>
          <p:cNvSpPr>
            <a:spLocks noGrp="1"/>
          </p:cNvSpPr>
          <p:nvPr>
            <p:ph type="title"/>
          </p:nvPr>
        </p:nvSpPr>
        <p:spPr>
          <a:xfrm>
            <a:off x="126999" y="0"/>
            <a:ext cx="11954511" cy="1017037"/>
          </a:xfrm>
        </p:spPr>
        <p:txBody>
          <a:bodyPr>
            <a:noAutofit/>
          </a:bodyPr>
          <a:lstStyle/>
          <a:p>
            <a:r>
              <a:rPr lang="en-US" sz="2400" dirty="0"/>
              <a:t>Viral Suppression among </a:t>
            </a:r>
            <a:r>
              <a:rPr lang="en-US" sz="2400" dirty="0">
                <a:ea typeface="Calibri"/>
                <a:cs typeface="Calibri"/>
              </a:rPr>
              <a:t>Clients with </a:t>
            </a:r>
            <a:r>
              <a:rPr lang="en-US" sz="2400" dirty="0"/>
              <a:t>HIV Attributed to Injection Drug Use </a:t>
            </a:r>
            <a:r>
              <a:rPr lang="en-US" sz="2400" dirty="0">
                <a:ea typeface="Calibri"/>
                <a:cs typeface="Calibri"/>
              </a:rPr>
              <a:t>Aged ≥13 Years </a:t>
            </a:r>
            <a:r>
              <a:rPr lang="en-US" sz="2400" dirty="0"/>
              <a:t>Served by the Ryan White HIV/AIDS Program, 2021—United States and 3 Territories</a:t>
            </a:r>
            <a:r>
              <a:rPr lang="en-US" sz="2400" baseline="30000" dirty="0"/>
              <a:t>a</a:t>
            </a:r>
            <a:endParaRPr lang="en-US" sz="2400" dirty="0"/>
          </a:p>
        </p:txBody>
      </p:sp>
      <p:sp>
        <p:nvSpPr>
          <p:cNvPr id="4" name="TextBox 3"/>
          <p:cNvSpPr txBox="1"/>
          <p:nvPr/>
        </p:nvSpPr>
        <p:spPr>
          <a:xfrm>
            <a:off x="800099" y="5493654"/>
            <a:ext cx="94135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IDU, injection drug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clients aged 13 years and older. Data represent clients who reported injection drug use as their transmission risk category; data may not reflect current behavior. Data do not include male-to-male sexual contact </a:t>
            </a: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and</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injection drug use among male clients nor sexual contact </a:t>
            </a: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injection drug use among transgender clients.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subpopulation.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Viral suppression is defined as ≥1 OAHS visit  during the calendar year and ≥1 viral load reported, with the last viral load result &lt;200 copies/</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mL.</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Guam, Puerto Rico, and the U.S. Virgin Islands.</a:t>
            </a:r>
          </a:p>
        </p:txBody>
      </p:sp>
      <p:pic>
        <p:nvPicPr>
          <p:cNvPr id="2" name="Picture 1" descr="Viral Suppression among Clients with HIV Attributed to Injection Drug Use Aged ≥13 Years Served by the Ryan White HIV/AIDS Program, 2021—United States and 3 Territories&#10;&#10;In 2021, for clients with HIV attributed to injection drug use (IDU), viral suppression (88.5%) was slightly lower than the national RWHAP average (89.7%) – indicated by the dashed grey line.&#10; &#10;Viral suppression was lowest among clients in each 5-year age group from 25-44 years (range: 78.4%-83.0%); among those with no health care coverage (81.7%); and among those with temporary (81.1%) and unstable (72.5%) housing. &#10; &#10;Data represent clients who reported injection drug use as their transmission category; data may not reflect current behavior. Data do not include people with HIV attributed to male-to-male sexual contact and injection drug use nor sexual contact and injection drug use among transgender clients.&#10; &#10;N represents the total number of clients in the specific subpopulation. &#10; &#10;Viral suppression is defined as ≥1 outpatient ambulatory health services visit during the calendar year and ≥1 viral load reported, with the last viral load result &lt;200 copies/mL.&#10; &#10;The three territories include Guam, Puerto Rico, and the U.S. Virgin Islands.&#10;&#10;">
            <a:extLst>
              <a:ext uri="{FF2B5EF4-FFF2-40B4-BE49-F238E27FC236}">
                <a16:creationId xmlns:a16="http://schemas.microsoft.com/office/drawing/2014/main" id="{9A1BEB56-5CFE-47D8-9E52-73118F3BD618}"/>
              </a:ext>
            </a:extLst>
          </p:cNvPr>
          <p:cNvPicPr>
            <a:picLocks noChangeAspect="1"/>
          </p:cNvPicPr>
          <p:nvPr/>
        </p:nvPicPr>
        <p:blipFill>
          <a:blip r:embed="rId3"/>
          <a:stretch>
            <a:fillRect/>
          </a:stretch>
        </p:blipFill>
        <p:spPr>
          <a:xfrm>
            <a:off x="1157812" y="1222056"/>
            <a:ext cx="9876376" cy="4413887"/>
          </a:xfrm>
          <a:prstGeom prst="rect">
            <a:avLst/>
          </a:prstGeom>
        </p:spPr>
      </p:pic>
    </p:spTree>
    <p:extLst>
      <p:ext uri="{BB962C8B-B14F-4D97-AF65-F5344CB8AC3E}">
        <p14:creationId xmlns:p14="http://schemas.microsoft.com/office/powerpoint/2010/main" val="476263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descr="Viral Suppression among RWHAP Clients, by Housing Status and among Key Populations with Unstable Housing, 2021—United States and 3 Territories"/>
          <p:cNvSpPr>
            <a:spLocks noGrp="1"/>
          </p:cNvSpPr>
          <p:nvPr>
            <p:ph type="title"/>
          </p:nvPr>
        </p:nvSpPr>
        <p:spPr>
          <a:xfrm>
            <a:off x="162560" y="-76200"/>
            <a:ext cx="11734800" cy="1300278"/>
          </a:xfrm>
        </p:spPr>
        <p:txBody>
          <a:bodyPr>
            <a:noAutofit/>
          </a:bodyPr>
          <a:lstStyle/>
          <a:p>
            <a:r>
              <a:rPr lang="en-US" sz="2800" dirty="0"/>
              <a:t>Viral Suppression among RWHAP Clients, by Housing Status and among Key Populations with Unstable Housing, 2021—United States and 3 Territories</a:t>
            </a:r>
            <a:r>
              <a:rPr lang="en-US" sz="2800" baseline="30000" dirty="0"/>
              <a:t>a</a:t>
            </a:r>
            <a:endParaRPr lang="en-US" sz="2800" dirty="0"/>
          </a:p>
        </p:txBody>
      </p:sp>
      <p:sp>
        <p:nvSpPr>
          <p:cNvPr id="5" name="TextBox 5"/>
          <p:cNvSpPr txBox="1">
            <a:spLocks noChangeArrowheads="1"/>
          </p:cNvSpPr>
          <p:nvPr/>
        </p:nvSpPr>
        <p:spPr bwMode="auto">
          <a:xfrm>
            <a:off x="784861" y="5769770"/>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PWID, people who inject drugs (i.e., HIV attributed to injection drug use).</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descr="Viral Suppression among RWHAP Clients, by Housing Status and among Key Populations with Unstable Housing, 2021—United States and 3 Territories&#10;&#10;Housing stability is a significant predictor of viral suppression.  Among RWHAP clients with unstable housing, 77.3% reached viral suppression in 2021, compared with 83.6% among those with temporary housing, and 90.8% among those with stable housing. Among key populations of RWHAP clients with unstable housing, the lowest percentages of viral suppression were among transgender clients (71.2%), youth aged 13-24 years (71.7%), and clients with HIV attributed to injection drug use (72.5%).&#10;&#10;N represents the total number of clients in the specific subpopulation. &#10; &#10;Viral suppression is defined as ≥1 outpatient ambulatory health services visit during the calendar year and ≥1 viral load reported, with the last viral load result &lt;200 copies/mL.&#10; &#10;The three territories include Guam, Puerto Rico, and the U.S. Virgin Islands.&#10;&#10;">
            <a:extLst>
              <a:ext uri="{FF2B5EF4-FFF2-40B4-BE49-F238E27FC236}">
                <a16:creationId xmlns:a16="http://schemas.microsoft.com/office/drawing/2014/main" id="{4A501026-2D55-4078-AD1D-02996006E6E2}"/>
              </a:ext>
            </a:extLst>
          </p:cNvPr>
          <p:cNvPicPr>
            <a:picLocks noChangeAspect="1"/>
          </p:cNvPicPr>
          <p:nvPr/>
        </p:nvPicPr>
        <p:blipFill>
          <a:blip r:embed="rId3"/>
          <a:stretch>
            <a:fillRect/>
          </a:stretch>
        </p:blipFill>
        <p:spPr>
          <a:xfrm>
            <a:off x="856034" y="1014775"/>
            <a:ext cx="10479932" cy="4828450"/>
          </a:xfrm>
          <a:prstGeom prst="rect">
            <a:avLst/>
          </a:prstGeom>
        </p:spPr>
      </p:pic>
    </p:spTree>
    <p:extLst>
      <p:ext uri="{BB962C8B-B14F-4D97-AF65-F5344CB8AC3E}">
        <p14:creationId xmlns:p14="http://schemas.microsoft.com/office/powerpoint/2010/main" val="96303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iral Suppression among Clients Served by the Ryan White HIV/AIDS Program (non-ADAP), 2010–2021—United States and 3 Territories"/>
          <p:cNvSpPr>
            <a:spLocks noGrp="1"/>
          </p:cNvSpPr>
          <p:nvPr>
            <p:ph type="title"/>
          </p:nvPr>
        </p:nvSpPr>
        <p:spPr/>
        <p:txBody>
          <a:bodyPr>
            <a:noAutofit/>
          </a:bodyPr>
          <a:lstStyle/>
          <a:p>
            <a:r>
              <a:rPr lang="en-US" sz="2800" dirty="0"/>
              <a:t>Viral Suppression among Clients Served by the Ryan White HIV/AIDS Program (non-ADAP), 2010–2021—United States and 3 Territories</a:t>
            </a:r>
            <a:r>
              <a:rPr lang="en-US" sz="2800" baseline="30000" dirty="0"/>
              <a:t>a</a:t>
            </a:r>
            <a:endParaRPr lang="en-US" sz="2800" baseline="30000" dirty="0">
              <a:cs typeface="Arial" panose="020B0604020202020204" pitchFamily="34" charset="0"/>
            </a:endParaRPr>
          </a:p>
        </p:txBody>
      </p:sp>
      <p:sp>
        <p:nvSpPr>
          <p:cNvPr id="6" name="TextBox 5"/>
          <p:cNvSpPr txBox="1">
            <a:spLocks noChangeArrowheads="1"/>
          </p:cNvSpPr>
          <p:nvPr/>
        </p:nvSpPr>
        <p:spPr bwMode="auto">
          <a:xfrm>
            <a:off x="970208" y="5976389"/>
            <a:ext cx="76962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1100" i="1" dirty="0">
                <a:solidFill>
                  <a:prstClr val="black"/>
                </a:solidFill>
                <a:latin typeface="Calibri" panose="020F0502020204030204"/>
                <a:cs typeface="Arial" panose="020B0604020202020204" pitchFamily="34" charset="0"/>
              </a:rPr>
              <a:t>Viral suppression: </a:t>
            </a:r>
            <a:r>
              <a:rPr lang="en-US" altLang="en-US" sz="11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1100" dirty="0" err="1">
                <a:solidFill>
                  <a:prstClr val="black"/>
                </a:solidFill>
                <a:latin typeface="Calibri" panose="020F0502020204030204"/>
                <a:cs typeface="Arial" panose="020B0604020202020204" pitchFamily="34" charset="0"/>
              </a:rPr>
              <a:t>mL.</a:t>
            </a:r>
            <a:endParaRPr lang="en-US" altLang="en-US" sz="1100" dirty="0">
              <a:solidFill>
                <a:prstClr val="black"/>
              </a:solidFill>
              <a:latin typeface="Calibri" panose="020F0502020204030204"/>
              <a:cs typeface="Arial" panose="020B0604020202020204" pitchFamily="34" charset="0"/>
            </a:endParaRPr>
          </a:p>
          <a:p>
            <a:pPr defTabSz="914400" eaLnBrk="1" hangingPunct="1">
              <a:spcBef>
                <a:spcPct val="0"/>
              </a:spcBef>
              <a:buNone/>
              <a:defRPr/>
            </a:pPr>
            <a:r>
              <a:rPr lang="en-US" sz="1100" baseline="30000" dirty="0">
                <a:solidFill>
                  <a:prstClr val="black"/>
                </a:solidFill>
                <a:latin typeface="Calibri" panose="020F0502020204030204"/>
              </a:rPr>
              <a:t>a </a:t>
            </a:r>
            <a:r>
              <a:rPr lang="en-US" sz="1100" dirty="0">
                <a:solidFill>
                  <a:prstClr val="black"/>
                </a:solidFill>
                <a:latin typeface="Calibri" panose="020F0502020204030204"/>
              </a:rPr>
              <a:t>Guam, Puerto Rico, and the U.S. Virgin Islands.</a:t>
            </a:r>
            <a:endParaRPr lang="en-US" altLang="en-US" sz="1100" dirty="0">
              <a:solidFill>
                <a:prstClr val="black"/>
              </a:solidFill>
              <a:latin typeface="Calibri" panose="020F0502020204030204"/>
              <a:cs typeface="Arial" panose="020B0604020202020204" pitchFamily="34" charset="0"/>
            </a:endParaRPr>
          </a:p>
        </p:txBody>
      </p:sp>
      <p:pic>
        <p:nvPicPr>
          <p:cNvPr id="3" name="Picture 2" descr="Viral Suppression among Clients Served by the Ryan White HIV/AIDS Program (non-ADAP), 2010–2021—United States and 3 Territories&#10;&#10;This chart shows the proportion of RWHAP clients that achieved viral suppression from 2010 to 2021. Viral suppression increased steadily over the twelve-year period, from 69.5% in 2010 to 89.7% in 2021.&#10; &#10;Viral suppression is defined as ≥1 outpatient/ambulatory health services visit  during the calendar year and ≥1 viral load reported, with the last viral load result &lt;200 copies/mL.&#10; &#10;The three territories include Guam, Puerto Rico, and the U.S. Virgin Islands. 2019 and 2020 data for Guam are unavailable.&#10;">
            <a:extLst>
              <a:ext uri="{FF2B5EF4-FFF2-40B4-BE49-F238E27FC236}">
                <a16:creationId xmlns:a16="http://schemas.microsoft.com/office/drawing/2014/main" id="{D4206741-DDCA-4106-B054-7393A64F9BB1}"/>
              </a:ext>
            </a:extLst>
          </p:cNvPr>
          <p:cNvPicPr>
            <a:picLocks noChangeAspect="1"/>
          </p:cNvPicPr>
          <p:nvPr/>
        </p:nvPicPr>
        <p:blipFill>
          <a:blip r:embed="rId3"/>
          <a:stretch>
            <a:fillRect/>
          </a:stretch>
        </p:blipFill>
        <p:spPr>
          <a:xfrm>
            <a:off x="2556965" y="1275966"/>
            <a:ext cx="7078069" cy="4700423"/>
          </a:xfrm>
          <a:prstGeom prst="rect">
            <a:avLst/>
          </a:prstGeom>
        </p:spPr>
      </p:pic>
    </p:spTree>
    <p:extLst>
      <p:ext uri="{BB962C8B-B14F-4D97-AF65-F5344CB8AC3E}">
        <p14:creationId xmlns:p14="http://schemas.microsoft.com/office/powerpoint/2010/main" val="1080689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descr="Viral Suppression among RWHAP Clients, by State, 2010 and 2021—United States and 2 Territories"/>
          <p:cNvSpPr>
            <a:spLocks noGrp="1"/>
          </p:cNvSpPr>
          <p:nvPr>
            <p:ph type="title"/>
          </p:nvPr>
        </p:nvSpPr>
        <p:spPr>
          <a:xfrm>
            <a:off x="108284" y="181"/>
            <a:ext cx="11995484" cy="1143000"/>
          </a:xfrm>
        </p:spPr>
        <p:txBody>
          <a:bodyPr>
            <a:noAutofit/>
          </a:bodyPr>
          <a:lstStyle/>
          <a:p>
            <a:r>
              <a:rPr lang="en-US" sz="3200" dirty="0"/>
              <a:t>Viral Suppression among RWHAP Clients, by State, 2010 and 2021—United States and 2 </a:t>
            </a:r>
            <a:r>
              <a:rPr lang="en-US" sz="3200" dirty="0" err="1"/>
              <a:t>Territories</a:t>
            </a:r>
            <a:r>
              <a:rPr lang="en-US" sz="3200" baseline="30000" dirty="0" err="1"/>
              <a:t>a</a:t>
            </a:r>
            <a:endParaRPr lang="en-US" sz="3200" baseline="30000" dirty="0">
              <a:cs typeface="Arial" panose="020B0604020202020204" pitchFamily="34" charset="0"/>
            </a:endParaRPr>
          </a:p>
        </p:txBody>
      </p:sp>
      <p:sp>
        <p:nvSpPr>
          <p:cNvPr id="58" name="TextBox 5"/>
          <p:cNvSpPr txBox="1">
            <a:spLocks noChangeArrowheads="1"/>
          </p:cNvSpPr>
          <p:nvPr/>
        </p:nvSpPr>
        <p:spPr bwMode="auto">
          <a:xfrm>
            <a:off x="946057" y="6018817"/>
            <a:ext cx="8063345"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Puerto Rico and the U.S. Virgin Islands. </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4" name="Rectangle 13">
            <a:extLst>
              <a:ext uri="{C183D7F6-B498-43B3-948B-1728B52AA6E4}">
                <adec:decorative xmlns:adec="http://schemas.microsoft.com/office/drawing/2017/decorative" val="1"/>
              </a:ext>
            </a:extLst>
          </p:cNvPr>
          <p:cNvSpPr/>
          <p:nvPr/>
        </p:nvSpPr>
        <p:spPr>
          <a:xfrm>
            <a:off x="76200" y="6553200"/>
            <a:ext cx="8601075"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Source: </a:t>
            </a: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HRSA. Ryan White HIV/AIDS Program Data Report (RSR) 2021. Does not include AIDS Drug Assistance Program data.</a:t>
            </a:r>
          </a:p>
        </p:txBody>
      </p:sp>
      <p:pic>
        <p:nvPicPr>
          <p:cNvPr id="2" name="Picture 1" descr="Viral Suppression among RWHAP Clients, by State, 2010 and 2021—United States and 2 Territories&#10;&#10;This slide shows the variation in viral suppression by state in 2010 and in 2021, with darker red indicating lower percentages of viral suppression and lighter shades indicating higher percentages.&#10; &#10;From 2010 through 2021, all states showed increases in viral suppression; however, some states, particularly in the Southern U.S. continued to have room for improvement.&#10;  &#10;Viral suppression is defined as ≥1 outpatient/ambulatory health services visit  during the calendar year and ≥1 viral load reported, with the last viral load result &lt;200 copies/mL. &#10; &#10;The two territories include Puerto Rico and the U.S. Virgin Islands.&#10;">
            <a:extLst>
              <a:ext uri="{FF2B5EF4-FFF2-40B4-BE49-F238E27FC236}">
                <a16:creationId xmlns:a16="http://schemas.microsoft.com/office/drawing/2014/main" id="{725DF6AC-887C-4937-9FEA-3FEFE55F367F}"/>
              </a:ext>
            </a:extLst>
          </p:cNvPr>
          <p:cNvPicPr>
            <a:picLocks noChangeAspect="1"/>
          </p:cNvPicPr>
          <p:nvPr/>
        </p:nvPicPr>
        <p:blipFill>
          <a:blip r:embed="rId3"/>
          <a:stretch>
            <a:fillRect/>
          </a:stretch>
        </p:blipFill>
        <p:spPr>
          <a:xfrm>
            <a:off x="148836" y="863106"/>
            <a:ext cx="11894327" cy="5206435"/>
          </a:xfrm>
          <a:prstGeom prst="rect">
            <a:avLst/>
          </a:prstGeom>
        </p:spPr>
      </p:pic>
    </p:spTree>
    <p:extLst>
      <p:ext uri="{BB962C8B-B14F-4D97-AF65-F5344CB8AC3E}">
        <p14:creationId xmlns:p14="http://schemas.microsoft.com/office/powerpoint/2010/main" val="333800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iral Suppression among Clients Served by the Ryan White HIV/AIDS Program by Gender, 2010–2021—United States and 3 Territories"/>
          <p:cNvSpPr>
            <a:spLocks noGrp="1"/>
          </p:cNvSpPr>
          <p:nvPr>
            <p:ph type="title"/>
          </p:nvPr>
        </p:nvSpPr>
        <p:spPr>
          <a:xfrm>
            <a:off x="257452" y="1"/>
            <a:ext cx="11727402" cy="1066800"/>
          </a:xfrm>
        </p:spPr>
        <p:txBody>
          <a:bodyPr>
            <a:noAutofit/>
          </a:bodyPr>
          <a:lstStyle/>
          <a:p>
            <a:r>
              <a:rPr lang="en-US" sz="2800" dirty="0"/>
              <a:t>Viral Suppression among Clients Served by the Ryan White HIV/AIDS Program, by Gender, 2010–2021—United States and 3 Territories</a:t>
            </a:r>
            <a:r>
              <a:rPr lang="en-US" sz="2800" baseline="30000" dirty="0"/>
              <a:t>a</a:t>
            </a:r>
            <a:endParaRPr lang="en-US" sz="2800" baseline="30000" dirty="0">
              <a:cs typeface="Arial" panose="020B0604020202020204" pitchFamily="34" charset="0"/>
            </a:endParaRPr>
          </a:p>
        </p:txBody>
      </p:sp>
      <p:sp>
        <p:nvSpPr>
          <p:cNvPr id="6" name="TextBox 5"/>
          <p:cNvSpPr txBox="1">
            <a:spLocks noChangeArrowheads="1"/>
          </p:cNvSpPr>
          <p:nvPr/>
        </p:nvSpPr>
        <p:spPr bwMode="auto">
          <a:xfrm>
            <a:off x="1006411" y="5973871"/>
            <a:ext cx="7696200" cy="6001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1100" i="1" dirty="0">
                <a:solidFill>
                  <a:prstClr val="black"/>
                </a:solidFill>
                <a:latin typeface="+mn-lt"/>
                <a:cs typeface="Arial" panose="020B0604020202020204" pitchFamily="34" charset="0"/>
              </a:rPr>
              <a:t>Viral suppression: </a:t>
            </a:r>
            <a:r>
              <a:rPr lang="en-US" altLang="en-US" sz="1100" dirty="0">
                <a:solidFill>
                  <a:prstClr val="black"/>
                </a:solidFill>
                <a:latin typeface="+mn-lt"/>
                <a:cs typeface="Arial" panose="020B0604020202020204" pitchFamily="34" charset="0"/>
              </a:rPr>
              <a:t>≥1 OAHS visit during the calendar year and ≥1 viral load reported, with the last viral load result &lt;200 copies/</a:t>
            </a:r>
            <a:r>
              <a:rPr lang="en-US" altLang="en-US" sz="1100" dirty="0" err="1">
                <a:solidFill>
                  <a:prstClr val="black"/>
                </a:solidFill>
                <a:latin typeface="+mn-lt"/>
                <a:cs typeface="Arial" panose="020B0604020202020204" pitchFamily="34" charset="0"/>
              </a:rPr>
              <a:t>mL.</a:t>
            </a:r>
            <a:endParaRPr lang="en-US" altLang="en-US" sz="1100" dirty="0">
              <a:solidFill>
                <a:prstClr val="black"/>
              </a:solidFill>
              <a:latin typeface="+mn-lt"/>
              <a:cs typeface="Arial" panose="020B0604020202020204" pitchFamily="34" charset="0"/>
            </a:endParaRPr>
          </a:p>
          <a:p>
            <a:pPr eaLnBrk="1" hangingPunct="1">
              <a:spcBef>
                <a:spcPct val="0"/>
              </a:spcBef>
              <a:buNone/>
              <a:defRPr/>
            </a:pPr>
            <a:r>
              <a:rPr lang="en-US" sz="1100" baseline="30000" dirty="0">
                <a:solidFill>
                  <a:prstClr val="black"/>
                </a:solidFill>
                <a:latin typeface="+mn-lt"/>
              </a:rPr>
              <a:t>a </a:t>
            </a:r>
            <a:r>
              <a:rPr lang="en-US" sz="1100" dirty="0">
                <a:solidFill>
                  <a:prstClr val="black"/>
                </a:solidFill>
                <a:latin typeface="+mn-lt"/>
              </a:rPr>
              <a:t>Guam, Puerto Rico, and the U.S. Virgin Islands.</a:t>
            </a:r>
          </a:p>
          <a:p>
            <a:pPr defTabSz="914400" eaLnBrk="1" hangingPunct="1">
              <a:spcBef>
                <a:spcPct val="0"/>
              </a:spcBef>
              <a:buNone/>
              <a:defRPr/>
            </a:pPr>
            <a:endParaRPr lang="en-US" altLang="en-US" sz="1100" dirty="0">
              <a:solidFill>
                <a:prstClr val="black"/>
              </a:solidFill>
              <a:latin typeface="+mn-lt"/>
              <a:cs typeface="Arial" panose="020B0604020202020204" pitchFamily="34" charset="0"/>
            </a:endParaRPr>
          </a:p>
        </p:txBody>
      </p:sp>
      <p:pic>
        <p:nvPicPr>
          <p:cNvPr id="3" name="Picture 2" descr="Viral Suppression among Clients Served by the Ryan White HIV/AIDS Program by Gender, 2010–2021—United States and 3 Territories&#10;&#10;Viral suppression has increased steadily over time; however, differences continue to exist across subgroups, including by gender. From 2010 through 2021, viral suppression increased from 70.9% to 89.8% among male clients; 66.3% to 89.9% among female clients; and 61.5% to 84.8% among transgender clients.&#10; &#10;Viral suppression is defined as ≥1 outpatient/ambulatory health services visit  during the calendar year and ≥1 viral load reported, with the last viral load result &lt;200 copies/mL.&#10; &#10;The three territories include Guam, Puerto Rico, and the U.S. Virgin Islands. 2019 and 2020 data for Guam are unavailable.&#10;">
            <a:extLst>
              <a:ext uri="{FF2B5EF4-FFF2-40B4-BE49-F238E27FC236}">
                <a16:creationId xmlns:a16="http://schemas.microsoft.com/office/drawing/2014/main" id="{F94F8B79-AF09-4997-A8C7-D4825F3794E7}"/>
              </a:ext>
            </a:extLst>
          </p:cNvPr>
          <p:cNvPicPr>
            <a:picLocks noChangeAspect="1"/>
          </p:cNvPicPr>
          <p:nvPr/>
        </p:nvPicPr>
        <p:blipFill>
          <a:blip r:embed="rId3"/>
          <a:stretch>
            <a:fillRect/>
          </a:stretch>
        </p:blipFill>
        <p:spPr>
          <a:xfrm>
            <a:off x="481097" y="1273174"/>
            <a:ext cx="11229805" cy="4852837"/>
          </a:xfrm>
          <a:prstGeom prst="rect">
            <a:avLst/>
          </a:prstGeom>
        </p:spPr>
      </p:pic>
    </p:spTree>
    <p:extLst>
      <p:ext uri="{BB962C8B-B14F-4D97-AF65-F5344CB8AC3E}">
        <p14:creationId xmlns:p14="http://schemas.microsoft.com/office/powerpoint/2010/main" val="292130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iral Suppression among Clients Served by the Ryan White HIV/AIDS Program, by Age Group, 2010–2021—United States and 3 Territories"/>
          <p:cNvSpPr>
            <a:spLocks noGrp="1"/>
          </p:cNvSpPr>
          <p:nvPr>
            <p:ph type="title"/>
          </p:nvPr>
        </p:nvSpPr>
        <p:spPr>
          <a:xfrm>
            <a:off x="168676" y="1"/>
            <a:ext cx="11887200" cy="1066800"/>
          </a:xfrm>
        </p:spPr>
        <p:txBody>
          <a:bodyPr>
            <a:noAutofit/>
          </a:bodyPr>
          <a:lstStyle/>
          <a:p>
            <a:r>
              <a:rPr lang="en-US" sz="2800" dirty="0"/>
              <a:t>Viral Suppression among Clients Served by the Ryan White HIV/AIDS Program, by Age Group, 2010–2021—United States and 3 Territories</a:t>
            </a:r>
            <a:r>
              <a:rPr lang="en-US" sz="2800" baseline="30000" dirty="0"/>
              <a:t>a</a:t>
            </a:r>
            <a:endParaRPr lang="en-US" sz="2800" baseline="30000" dirty="0">
              <a:cs typeface="Arial" panose="020B0604020202020204" pitchFamily="34" charset="0"/>
            </a:endParaRPr>
          </a:p>
        </p:txBody>
      </p:sp>
      <p:sp>
        <p:nvSpPr>
          <p:cNvPr id="6" name="TextBox 5"/>
          <p:cNvSpPr txBox="1">
            <a:spLocks noChangeArrowheads="1"/>
          </p:cNvSpPr>
          <p:nvPr/>
        </p:nvSpPr>
        <p:spPr bwMode="auto">
          <a:xfrm>
            <a:off x="970547" y="5947567"/>
            <a:ext cx="7696200" cy="6001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1100" i="1" dirty="0">
                <a:solidFill>
                  <a:prstClr val="black"/>
                </a:solidFill>
                <a:latin typeface="+mn-lt"/>
                <a:cs typeface="Arial" panose="020B0604020202020204" pitchFamily="34" charset="0"/>
              </a:rPr>
              <a:t>Viral suppression: </a:t>
            </a:r>
            <a:r>
              <a:rPr lang="en-US" altLang="en-US" sz="1100" dirty="0">
                <a:solidFill>
                  <a:prstClr val="black"/>
                </a:solidFill>
                <a:latin typeface="+mn-lt"/>
                <a:cs typeface="Arial" panose="020B0604020202020204" pitchFamily="34" charset="0"/>
              </a:rPr>
              <a:t>≥1 OAHS visit during the calendar year and ≥1 viral load reported, with the last viral load result &lt;200 copies/</a:t>
            </a:r>
            <a:r>
              <a:rPr lang="en-US" altLang="en-US" sz="1100" dirty="0" err="1">
                <a:solidFill>
                  <a:prstClr val="black"/>
                </a:solidFill>
                <a:latin typeface="+mn-lt"/>
                <a:cs typeface="Arial" panose="020B0604020202020204" pitchFamily="34" charset="0"/>
              </a:rPr>
              <a:t>mL.</a:t>
            </a:r>
            <a:endParaRPr lang="en-US" altLang="en-US" sz="1100" dirty="0">
              <a:solidFill>
                <a:prstClr val="black"/>
              </a:solidFill>
              <a:latin typeface="+mn-lt"/>
              <a:cs typeface="Arial" panose="020B0604020202020204" pitchFamily="34" charset="0"/>
            </a:endParaRPr>
          </a:p>
          <a:p>
            <a:pPr eaLnBrk="1" hangingPunct="1">
              <a:spcBef>
                <a:spcPct val="0"/>
              </a:spcBef>
              <a:buNone/>
              <a:defRPr/>
            </a:pPr>
            <a:r>
              <a:rPr lang="en-US" sz="1100" baseline="30000" dirty="0">
                <a:solidFill>
                  <a:prstClr val="black"/>
                </a:solidFill>
                <a:latin typeface="+mn-lt"/>
              </a:rPr>
              <a:t>a </a:t>
            </a:r>
            <a:r>
              <a:rPr lang="en-US" sz="1100" dirty="0">
                <a:solidFill>
                  <a:prstClr val="black"/>
                </a:solidFill>
                <a:latin typeface="+mn-lt"/>
              </a:rPr>
              <a:t>Guam, Puerto Rico, and the U.S. Virgin Islands.</a:t>
            </a:r>
          </a:p>
          <a:p>
            <a:pPr defTabSz="914400" eaLnBrk="1" hangingPunct="1">
              <a:spcBef>
                <a:spcPct val="0"/>
              </a:spcBef>
              <a:buNone/>
              <a:defRPr/>
            </a:pPr>
            <a:endParaRPr lang="en-US" altLang="en-US" sz="1100" dirty="0">
              <a:solidFill>
                <a:prstClr val="black"/>
              </a:solidFill>
              <a:latin typeface="+mn-lt"/>
              <a:cs typeface="Arial" panose="020B0604020202020204" pitchFamily="34" charset="0"/>
            </a:endParaRPr>
          </a:p>
        </p:txBody>
      </p:sp>
      <p:pic>
        <p:nvPicPr>
          <p:cNvPr id="3" name="Picture 2" descr="Viral Suppression among Clients Served by the Ryan White HIV/AIDS Program, by Age Group, 2010–2021—United States and 3 Territories&#10;&#10;Young people aged 13–24 years and 25–34 years continue to have the lowest percentages of viral suppression across age groups; however, the gap is narrowing. Among clients aged 13–24 years, viral suppression increased from 46.6% in 2010 to 82.7% in 2021. Among clients aged 25–34 years, viral suppression increased from 58.6% in 2010 to 84.9% in 2021.  Comparatively, 95.7% of clients aged 65 and older reached viral suppression in 2021.&#10; &#10;Viral suppression is defined as ≥1 outpatient/ambulatory health services visit  during the calendar year and ≥1 viral load reported, with the last viral load result &lt;200 copies/mL.&#10; &#10;The three territories include Guam, Puerto Rico, and the U.S. Virgin Islands. 2019 and 2020 data for Guam are unavailable.&#10;&#10;">
            <a:extLst>
              <a:ext uri="{FF2B5EF4-FFF2-40B4-BE49-F238E27FC236}">
                <a16:creationId xmlns:a16="http://schemas.microsoft.com/office/drawing/2014/main" id="{EF5088DB-B79B-44EA-A58E-BFD78D9D7BC2}"/>
              </a:ext>
            </a:extLst>
          </p:cNvPr>
          <p:cNvPicPr>
            <a:picLocks noChangeAspect="1"/>
          </p:cNvPicPr>
          <p:nvPr/>
        </p:nvPicPr>
        <p:blipFill>
          <a:blip r:embed="rId3"/>
          <a:stretch>
            <a:fillRect/>
          </a:stretch>
        </p:blipFill>
        <p:spPr>
          <a:xfrm>
            <a:off x="599979" y="1191574"/>
            <a:ext cx="10992041" cy="4474852"/>
          </a:xfrm>
          <a:prstGeom prst="rect">
            <a:avLst/>
          </a:prstGeom>
        </p:spPr>
      </p:pic>
    </p:spTree>
    <p:extLst>
      <p:ext uri="{BB962C8B-B14F-4D97-AF65-F5344CB8AC3E}">
        <p14:creationId xmlns:p14="http://schemas.microsoft.com/office/powerpoint/2010/main" val="22168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iral Suppression among Clients Served by the Ryan White HIV/AIDS Program, by Race/Ethnicity, 2010–2021—United States and 3 Territories"/>
          <p:cNvSpPr>
            <a:spLocks noGrp="1"/>
          </p:cNvSpPr>
          <p:nvPr>
            <p:ph type="title"/>
          </p:nvPr>
        </p:nvSpPr>
        <p:spPr>
          <a:xfrm>
            <a:off x="195309" y="1"/>
            <a:ext cx="11679859" cy="1066800"/>
          </a:xfrm>
        </p:spPr>
        <p:txBody>
          <a:bodyPr>
            <a:noAutofit/>
          </a:bodyPr>
          <a:lstStyle/>
          <a:p>
            <a:r>
              <a:rPr lang="en-US" sz="2800" dirty="0"/>
              <a:t>Viral Suppression among Clients Served by the Ryan White HIV/AIDS Program, by Race/Ethnicity, 2010–2021—United States and 3 Territories</a:t>
            </a:r>
            <a:r>
              <a:rPr lang="en-US" sz="2800" baseline="30000" dirty="0"/>
              <a:t>a</a:t>
            </a:r>
            <a:endParaRPr lang="en-US" sz="2800" baseline="30000" dirty="0">
              <a:cs typeface="Arial" panose="020B0604020202020204" pitchFamily="34" charset="0"/>
            </a:endParaRPr>
          </a:p>
        </p:txBody>
      </p:sp>
      <p:sp>
        <p:nvSpPr>
          <p:cNvPr id="6" name="TextBox 5"/>
          <p:cNvSpPr txBox="1">
            <a:spLocks noChangeArrowheads="1"/>
          </p:cNvSpPr>
          <p:nvPr/>
        </p:nvSpPr>
        <p:spPr bwMode="auto">
          <a:xfrm>
            <a:off x="994610" y="5814012"/>
            <a:ext cx="76962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1100" i="1" dirty="0">
                <a:solidFill>
                  <a:prstClr val="black"/>
                </a:solidFill>
                <a:latin typeface="+mn-lt"/>
                <a:cs typeface="Arial" panose="020B0604020202020204" pitchFamily="34" charset="0"/>
              </a:rPr>
              <a:t>Viral suppression: </a:t>
            </a:r>
            <a:r>
              <a:rPr lang="en-US" altLang="en-US" sz="1100" dirty="0">
                <a:solidFill>
                  <a:prstClr val="black"/>
                </a:solidFill>
                <a:latin typeface="+mn-lt"/>
                <a:cs typeface="Arial" panose="020B0604020202020204" pitchFamily="34" charset="0"/>
              </a:rPr>
              <a:t>≥1 OAHS visit during the calendar year and ≥1 viral load reported, with the last viral load result &lt;200 copies/</a:t>
            </a:r>
            <a:r>
              <a:rPr lang="en-US" altLang="en-US" sz="1100" dirty="0" err="1">
                <a:solidFill>
                  <a:prstClr val="black"/>
                </a:solidFill>
                <a:latin typeface="+mn-lt"/>
                <a:cs typeface="Arial" panose="020B0604020202020204" pitchFamily="34" charset="0"/>
              </a:rPr>
              <a:t>mL.</a:t>
            </a:r>
            <a:endParaRPr lang="en-US" altLang="en-US" sz="1100" dirty="0">
              <a:solidFill>
                <a:prstClr val="black"/>
              </a:solidFill>
              <a:latin typeface="+mn-lt"/>
              <a:cs typeface="Arial" panose="020B0604020202020204" pitchFamily="34" charset="0"/>
            </a:endParaRPr>
          </a:p>
          <a:p>
            <a:pPr eaLnBrk="1" hangingPunct="1">
              <a:spcBef>
                <a:spcPct val="0"/>
              </a:spcBef>
              <a:buNone/>
              <a:defRPr/>
            </a:pPr>
            <a:r>
              <a:rPr lang="en-US" sz="1100" baseline="30000" dirty="0">
                <a:solidFill>
                  <a:prstClr val="black"/>
                </a:solidFill>
                <a:latin typeface="+mn-lt"/>
              </a:rPr>
              <a:t>a </a:t>
            </a:r>
            <a:r>
              <a:rPr lang="en-US" sz="1100" dirty="0">
                <a:solidFill>
                  <a:prstClr val="black"/>
                </a:solidFill>
                <a:latin typeface="+mn-lt"/>
              </a:rPr>
              <a:t>Guam, Puerto Rico, and the U.S. Virgin Islands.</a:t>
            </a:r>
          </a:p>
          <a:p>
            <a:pPr eaLnBrk="1" hangingPunct="1">
              <a:spcBef>
                <a:spcPct val="0"/>
              </a:spcBef>
              <a:buNone/>
              <a:defRPr/>
            </a:pPr>
            <a:r>
              <a:rPr lang="en-US" sz="1100" baseline="30000" dirty="0">
                <a:solidFill>
                  <a:prstClr val="black"/>
                </a:solidFill>
                <a:latin typeface="+mn-lt"/>
              </a:rPr>
              <a:t>b</a:t>
            </a:r>
            <a:r>
              <a:rPr lang="en-US" sz="1100" dirty="0">
                <a:solidFill>
                  <a:prstClr val="black"/>
                </a:solidFill>
                <a:latin typeface="+mn-lt"/>
              </a:rPr>
              <a:t> Hispanics/Latinos can be of any race.</a:t>
            </a:r>
          </a:p>
          <a:p>
            <a:pPr defTabSz="914400" eaLnBrk="1" hangingPunct="1">
              <a:spcBef>
                <a:spcPct val="0"/>
              </a:spcBef>
              <a:buNone/>
              <a:defRPr/>
            </a:pPr>
            <a:endParaRPr lang="en-US" altLang="en-US" sz="1100" dirty="0">
              <a:solidFill>
                <a:prstClr val="black"/>
              </a:solidFill>
              <a:latin typeface="+mn-lt"/>
              <a:cs typeface="Arial" panose="020B0604020202020204" pitchFamily="34" charset="0"/>
            </a:endParaRPr>
          </a:p>
        </p:txBody>
      </p:sp>
      <p:pic>
        <p:nvPicPr>
          <p:cNvPr id="3" name="Picture 2" descr="Viral Suppression among Clients Served by the Ryan White HIV/AIDS Program, by Race/Ethnicity, 2010–2021—United States and 3 Territories&#10;&#10;Nearly three-quarters of RWHAP clients are from racial/ethnic minority populations. From 2020 to 2021, viral suppression increased among all racial/ethnic populations except among Native Hawaiian/Pacific Islander clients (90.7% to 87.8%, respectively) and clients of multiple races (89.8% to 88.5%). &#10;&#10;Hispanics/Latinos can be of any race.&#10; &#10;Viral suppression is defined as ≥1 outpatient/ambulatory health services visit  during the calendar year and ≥1 viral load reported, with the last viral load result &lt;200 copies/mL.&#10; &#10;The three territories include Guam, Puerto Rico, and the U.S. Virgin Islands. 2019 and 2020 data for Guam are unavailable.&#10;&#10;">
            <a:extLst>
              <a:ext uri="{FF2B5EF4-FFF2-40B4-BE49-F238E27FC236}">
                <a16:creationId xmlns:a16="http://schemas.microsoft.com/office/drawing/2014/main" id="{FA8B4496-A47E-414E-9E55-36A212161A46}"/>
              </a:ext>
            </a:extLst>
          </p:cNvPr>
          <p:cNvPicPr>
            <a:picLocks noChangeAspect="1"/>
          </p:cNvPicPr>
          <p:nvPr/>
        </p:nvPicPr>
        <p:blipFill>
          <a:blip r:embed="rId3"/>
          <a:stretch>
            <a:fillRect/>
          </a:stretch>
        </p:blipFill>
        <p:spPr>
          <a:xfrm>
            <a:off x="371360" y="1188526"/>
            <a:ext cx="11449280" cy="4480948"/>
          </a:xfrm>
          <a:prstGeom prst="rect">
            <a:avLst/>
          </a:prstGeom>
        </p:spPr>
      </p:pic>
    </p:spTree>
    <p:extLst>
      <p:ext uri="{BB962C8B-B14F-4D97-AF65-F5344CB8AC3E}">
        <p14:creationId xmlns:p14="http://schemas.microsoft.com/office/powerpoint/2010/main" val="31229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iral Suppression among Clients Served by the Ryan White HIV/AIDS Program, by Housing Status, 2010–2021—United States and 3 Territories"/>
          <p:cNvSpPr>
            <a:spLocks noGrp="1"/>
          </p:cNvSpPr>
          <p:nvPr>
            <p:ph type="title"/>
          </p:nvPr>
        </p:nvSpPr>
        <p:spPr>
          <a:xfrm>
            <a:off x="248575" y="1"/>
            <a:ext cx="11842811" cy="1066800"/>
          </a:xfrm>
        </p:spPr>
        <p:txBody>
          <a:bodyPr>
            <a:noAutofit/>
          </a:bodyPr>
          <a:lstStyle/>
          <a:p>
            <a:r>
              <a:rPr lang="en-US" sz="2800" dirty="0"/>
              <a:t>Viral Suppression among Clients Served by the Ryan White HIV/AIDS Program, by Housing Status, 2010–2021—United States and 3 Territories</a:t>
            </a:r>
            <a:r>
              <a:rPr lang="en-US" sz="2800" baseline="30000" dirty="0"/>
              <a:t>a</a:t>
            </a:r>
            <a:endParaRPr lang="en-US" sz="2800" baseline="30000" dirty="0">
              <a:cs typeface="Arial" panose="020B0604020202020204" pitchFamily="34" charset="0"/>
            </a:endParaRPr>
          </a:p>
        </p:txBody>
      </p:sp>
      <p:sp>
        <p:nvSpPr>
          <p:cNvPr id="6" name="TextBox 5"/>
          <p:cNvSpPr txBox="1">
            <a:spLocks noChangeArrowheads="1"/>
          </p:cNvSpPr>
          <p:nvPr/>
        </p:nvSpPr>
        <p:spPr bwMode="auto">
          <a:xfrm>
            <a:off x="838199" y="5928244"/>
            <a:ext cx="7696200" cy="6001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1100" i="1" dirty="0">
                <a:solidFill>
                  <a:prstClr val="black"/>
                </a:solidFill>
                <a:latin typeface="+mn-lt"/>
                <a:cs typeface="Arial" panose="020B0604020202020204" pitchFamily="34" charset="0"/>
              </a:rPr>
              <a:t>Viral suppression: </a:t>
            </a:r>
            <a:r>
              <a:rPr lang="en-US" altLang="en-US" sz="1100" dirty="0">
                <a:solidFill>
                  <a:prstClr val="black"/>
                </a:solidFill>
                <a:latin typeface="+mn-lt"/>
                <a:cs typeface="Arial" panose="020B0604020202020204" pitchFamily="34" charset="0"/>
              </a:rPr>
              <a:t>≥1 OAHS visit during the calendar year and ≥1 viral load reported, with the last viral load result &lt;200 copies/</a:t>
            </a:r>
            <a:r>
              <a:rPr lang="en-US" altLang="en-US" sz="1100" dirty="0" err="1">
                <a:solidFill>
                  <a:prstClr val="black"/>
                </a:solidFill>
                <a:latin typeface="+mn-lt"/>
                <a:cs typeface="Arial" panose="020B0604020202020204" pitchFamily="34" charset="0"/>
              </a:rPr>
              <a:t>mL.</a:t>
            </a:r>
            <a:endParaRPr lang="en-US" altLang="en-US" sz="1100" dirty="0">
              <a:solidFill>
                <a:prstClr val="black"/>
              </a:solidFill>
              <a:latin typeface="+mn-lt"/>
              <a:cs typeface="Arial" panose="020B0604020202020204" pitchFamily="34" charset="0"/>
            </a:endParaRPr>
          </a:p>
          <a:p>
            <a:pPr eaLnBrk="1" hangingPunct="1">
              <a:spcBef>
                <a:spcPct val="0"/>
              </a:spcBef>
              <a:buNone/>
              <a:defRPr/>
            </a:pPr>
            <a:r>
              <a:rPr lang="en-US" sz="1100" baseline="30000" dirty="0">
                <a:solidFill>
                  <a:prstClr val="black"/>
                </a:solidFill>
                <a:latin typeface="+mn-lt"/>
              </a:rPr>
              <a:t>a </a:t>
            </a:r>
            <a:r>
              <a:rPr lang="en-US" sz="1100" dirty="0">
                <a:solidFill>
                  <a:prstClr val="black"/>
                </a:solidFill>
                <a:latin typeface="+mn-lt"/>
              </a:rPr>
              <a:t>Guam, Puerto Rico, and the U.S. Virgin Islands.</a:t>
            </a:r>
          </a:p>
          <a:p>
            <a:pPr defTabSz="914400" eaLnBrk="1" hangingPunct="1">
              <a:spcBef>
                <a:spcPct val="0"/>
              </a:spcBef>
              <a:buNone/>
              <a:defRPr/>
            </a:pPr>
            <a:endParaRPr lang="en-US" altLang="en-US" sz="1100" dirty="0">
              <a:solidFill>
                <a:prstClr val="black"/>
              </a:solidFill>
              <a:latin typeface="+mn-lt"/>
              <a:cs typeface="Arial" panose="020B0604020202020204" pitchFamily="34" charset="0"/>
            </a:endParaRPr>
          </a:p>
        </p:txBody>
      </p:sp>
      <p:pic>
        <p:nvPicPr>
          <p:cNvPr id="3" name="Picture 2" descr="Viral Suppression among Clients Served by the Ryan White HIV/AIDS Program, by Housing Status, 2010–2021—United States and 3 Territories&#10;&#10;Clients served by the RWHAP with temporary or unstable housing continue to have the lowest percentages of viral suppression, although percentages are steadily increasing. Among clients with temporary housing, viral suppression increased from 63.7% in 2010 to 83.6% in 2021. Among clients with unstable housing, viral suppression increased from 54.8% in 2010 to 77.3% in 2021. Comparatively, viral suppression among clients with stable housing increased from 71.2% in 2010 to 90.8% in 2021.&#10; &#10;Viral suppression is defined as ≥1 outpatient/ambulatory health services visit  during the calendar year and ≥1 viral load reported, with the last viral load result &lt;200 copies/mL.&#10; &#10;The three territories include Guam, Puerto Rico, and the U.S. Virgin Islands. 2019 and 2020 data for Guam are unavailable.&#10;&#10;">
            <a:extLst>
              <a:ext uri="{FF2B5EF4-FFF2-40B4-BE49-F238E27FC236}">
                <a16:creationId xmlns:a16="http://schemas.microsoft.com/office/drawing/2014/main" id="{955A8B19-7172-4DF9-BF7A-102EC6009B51}"/>
              </a:ext>
            </a:extLst>
          </p:cNvPr>
          <p:cNvPicPr>
            <a:picLocks noChangeAspect="1"/>
          </p:cNvPicPr>
          <p:nvPr/>
        </p:nvPicPr>
        <p:blipFill>
          <a:blip r:embed="rId3"/>
          <a:stretch>
            <a:fillRect/>
          </a:stretch>
        </p:blipFill>
        <p:spPr>
          <a:xfrm>
            <a:off x="685331" y="1228898"/>
            <a:ext cx="10821338" cy="4474852"/>
          </a:xfrm>
          <a:prstGeom prst="rect">
            <a:avLst/>
          </a:prstGeom>
        </p:spPr>
      </p:pic>
    </p:spTree>
    <p:extLst>
      <p:ext uri="{BB962C8B-B14F-4D97-AF65-F5344CB8AC3E}">
        <p14:creationId xmlns:p14="http://schemas.microsoft.com/office/powerpoint/2010/main" val="233785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iral Suppression among Clients Served by the Ryan White HIV/AIDS Program, by Race/Ethnicity, 2010 and 2021—United States and 3 Territories"/>
          <p:cNvSpPr>
            <a:spLocks noGrp="1"/>
          </p:cNvSpPr>
          <p:nvPr>
            <p:ph type="title"/>
          </p:nvPr>
        </p:nvSpPr>
        <p:spPr>
          <a:xfrm>
            <a:off x="243748" y="1"/>
            <a:ext cx="11803250" cy="1066800"/>
          </a:xfrm>
        </p:spPr>
        <p:txBody>
          <a:bodyPr>
            <a:noAutofit/>
          </a:bodyPr>
          <a:lstStyle/>
          <a:p>
            <a:r>
              <a:rPr lang="en-US" sz="2800" dirty="0"/>
              <a:t>Viral Suppression among Clients Served by the Ryan White HIV/AIDS Program, by Race/Ethnicity, 2010 and 2021—United States and 3 Territories</a:t>
            </a:r>
            <a:r>
              <a:rPr lang="en-US" sz="2800" baseline="30000" dirty="0"/>
              <a:t>a</a:t>
            </a:r>
            <a:endParaRPr lang="en-US" sz="2800" dirty="0"/>
          </a:p>
        </p:txBody>
      </p:sp>
      <p:sp>
        <p:nvSpPr>
          <p:cNvPr id="10" name="TextBox 5"/>
          <p:cNvSpPr txBox="1">
            <a:spLocks noChangeArrowheads="1"/>
          </p:cNvSpPr>
          <p:nvPr/>
        </p:nvSpPr>
        <p:spPr bwMode="auto">
          <a:xfrm>
            <a:off x="820625" y="5767580"/>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endParaRPr lang="en-US" sz="900" dirty="0">
              <a:solidFill>
                <a:prstClr val="black"/>
              </a:solidFill>
              <a:latin typeface="Calibri" panose="020F0502020204030204"/>
            </a:endParaRPr>
          </a:p>
          <a:p>
            <a:pPr defTabSz="914400" eaLnBrk="1" hangingPunct="1">
              <a:spcBef>
                <a:spcPct val="0"/>
              </a:spcBef>
              <a:buNone/>
              <a:defRPr/>
            </a:pPr>
            <a:r>
              <a:rPr lang="en-US" sz="900" dirty="0">
                <a:solidFill>
                  <a:prstClr val="black"/>
                </a:solidFill>
                <a:latin typeface="Calibri" panose="020F0502020204030204"/>
              </a:rPr>
              <a:t>Hispanics/Latinos can be of any race.</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pic>
        <p:nvPicPr>
          <p:cNvPr id="2" name="Picture 1" descr="Viral Suppression among Clients Served by the Ryan White HIV/AIDS Program, by Race/Ethnicity, 2010 and 2021—United States and 3 Territories&#10;&#10;This chart shows viral suppression among clients served by the RWHAP by race/ethnicity. It shows a side-by-side comparison of viral suppression for each subpopulation in 2010 – indicated by a dark grey bar, and in 2021 – indicated by a light grey bar. For comparison, viral suppression for all RWHAP clients overall in 2010 was 69.5% indicated by the dark grey line and was 89.7% in 2021 indicated by the light grey line. &#10;&#10;Nearly three-quarters of RWHAP clients are from racial/ethnic minority populations. Viral suppression among Blacks/African Americans increased from 63.3% in 2010 to 87.2% in 2021; although viral suppression continued to be lower among Black/African American clients compared with most other race/ethnicity groups, the disparity has decreased substantially.&#10; &#10;Hispanics/Latinos can be of any race.&#10; &#10;Viral suppression is defined as ≥1 outpatient/ambulatory health services visit  during the calendar year and ≥1 viral load reported, with the last viral load result &lt;200 copies/mL. &#10; &#10;The three territories include Guam, Puerto Rico, and the U.S. Virgin Islands.&#10;">
            <a:extLst>
              <a:ext uri="{FF2B5EF4-FFF2-40B4-BE49-F238E27FC236}">
                <a16:creationId xmlns:a16="http://schemas.microsoft.com/office/drawing/2014/main" id="{D72FE7AA-7345-4392-A267-E4FBCD8A53DC}"/>
              </a:ext>
            </a:extLst>
          </p:cNvPr>
          <p:cNvPicPr>
            <a:picLocks noChangeAspect="1"/>
          </p:cNvPicPr>
          <p:nvPr/>
        </p:nvPicPr>
        <p:blipFill>
          <a:blip r:embed="rId3"/>
          <a:stretch>
            <a:fillRect/>
          </a:stretch>
        </p:blipFill>
        <p:spPr>
          <a:xfrm>
            <a:off x="865178" y="1179753"/>
            <a:ext cx="10461643" cy="4535817"/>
          </a:xfrm>
          <a:prstGeom prst="rect">
            <a:avLst/>
          </a:prstGeom>
        </p:spPr>
      </p:pic>
    </p:spTree>
    <p:extLst>
      <p:ext uri="{BB962C8B-B14F-4D97-AF65-F5344CB8AC3E}">
        <p14:creationId xmlns:p14="http://schemas.microsoft.com/office/powerpoint/2010/main" val="334123453"/>
      </p:ext>
    </p:extLst>
  </p:cSld>
  <p:clrMapOvr>
    <a:masterClrMapping/>
  </p:clrMapOvr>
</p:sld>
</file>

<file path=ppt/theme/theme1.xml><?xml version="1.0" encoding="utf-8"?>
<a:theme xmlns:a="http://schemas.openxmlformats.org/drawingml/2006/main" name="HRSA">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SA" id="{52238DF5-EACC-4A94-B5ED-EE1B51214143}" vid="{8E0C974F-8DBD-4F46-AEF2-08652F04BC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UpdatedWideScreenTemplat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WideScreenTemplate" id="{5977EF38-9053-48B6-AB32-E7FEC058B217}" vid="{6459BBA1-2CE0-4E43-8EF7-74C291723EA3}"/>
    </a:ext>
  </a:extLst>
</a:theme>
</file>

<file path=ppt/theme/theme5.xml><?xml version="1.0" encoding="utf-8"?>
<a:theme xmlns:a="http://schemas.openxmlformats.org/drawingml/2006/main" name="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AB4D0CEFC6B84087C1D399CE94E8BF" ma:contentTypeVersion="11" ma:contentTypeDescription="Create a new document." ma:contentTypeScope="" ma:versionID="c44a252ce07b57677de6db11871d0434">
  <xsd:schema xmlns:xsd="http://www.w3.org/2001/XMLSchema" xmlns:xs="http://www.w3.org/2001/XMLSchema" xmlns:p="http://schemas.microsoft.com/office/2006/metadata/properties" xmlns:ns2="5439193d-6489-428d-a877-177eeb04ceb1" xmlns:ns3="68810ace-306f-4429-8e6f-eb01f6d4048b" xmlns:ns4="http://schemas.microsoft.com/sharepoint/v3/fields" xmlns:ns5="59930f83-829d-4f62-add2-bc193d753bf5" targetNamespace="http://schemas.microsoft.com/office/2006/metadata/properties" ma:root="true" ma:fieldsID="ddabeb128ba64bbb5f5ddff379170fab" ns2:_="" ns3:_="" ns4:_="" ns5:_="">
    <xsd:import namespace="5439193d-6489-428d-a877-177eeb04ceb1"/>
    <xsd:import namespace="68810ace-306f-4429-8e6f-eb01f6d4048b"/>
    <xsd:import namespace="http://schemas.microsoft.com/sharepoint/v3/fields"/>
    <xsd:import namespace="59930f83-829d-4f62-add2-bc193d753bf5"/>
    <xsd:element name="properties">
      <xsd:complexType>
        <xsd:sequence>
          <xsd:element name="documentManagement">
            <xsd:complexType>
              <xsd:all>
                <xsd:element ref="ns2:_dlc_DocId" minOccurs="0"/>
                <xsd:element ref="ns2:_dlc_DocIdUrl" minOccurs="0"/>
                <xsd:element ref="ns2:_dlc_DocIdPersistId" minOccurs="0"/>
                <xsd:element ref="ns3:Show_x003f_" minOccurs="0"/>
                <xsd:element ref="ns3:Request_x0020_ID_x0020__x0023_" minOccurs="0"/>
                <xsd:element ref="ns4:_Status" minOccurs="0"/>
                <xsd:element ref="ns3:File_x0020_Source"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9193d-6489-428d-a877-177eeb04ceb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810ace-306f-4429-8e6f-eb01f6d4048b" elementFormDefault="qualified">
    <xsd:import namespace="http://schemas.microsoft.com/office/2006/documentManagement/types"/>
    <xsd:import namespace="http://schemas.microsoft.com/office/infopath/2007/PartnerControls"/>
    <xsd:element name="Show_x003f_" ma:index="11" nillable="true" ma:displayName="Show?" ma:default="No" ma:format="Dropdown" ma:hidden="true" ma:internalName="Show_x003f_" ma:readOnly="false">
      <xsd:simpleType>
        <xsd:restriction base="dms:Choice">
          <xsd:enumeration value="Yes"/>
          <xsd:enumeration value="No"/>
        </xsd:restriction>
      </xsd:simpleType>
    </xsd:element>
    <xsd:element name="Request_x0020_ID_x0020__x0023_" ma:index="12" nillable="true" ma:displayName="Request ID #" ma:internalName="Request_x0020_ID_x0020__x0023_">
      <xsd:simpleType>
        <xsd:restriction base="dms:Number"/>
      </xsd:simpleType>
    </xsd:element>
    <xsd:element name="File_x0020_Source" ma:index="15" nillable="true" ma:displayName="File Source" ma:default="New" ma:internalName="File_x0020_Sourc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4" nillable="true" ma:displayName="Status" ma:default="Not Started" ma:format="Dropdown" ma:internalName="_Status">
      <xsd:simpleType>
        <xsd:union memberTypes="dms:Text">
          <xsd:simpleType>
            <xsd:restriction base="dms:Choice">
              <xsd:enumeration value="Not Started"/>
              <xsd:enumeration value="Draft"/>
              <xsd:enumeration value="Reviewed"/>
              <xsd:enumeration value="Scheduled"/>
              <xsd:enumeration value="Published"/>
              <xsd:enumeration value="Resources"/>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9930f83-829d-4f62-add2-bc193d753bf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3ff120d-8bd5-4291-a148-70db8d7e9204" ContentTypeId="0x01"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_Status xmlns="http://schemas.microsoft.com/sharepoint/v3/fields">Not Started</_Status>
    <Request_x0020_ID_x0020__x0023_ xmlns="68810ace-306f-4429-8e6f-eb01f6d4048b">979</Request_x0020_ID_x0020__x0023_>
    <Show_x003f_ xmlns="68810ace-306f-4429-8e6f-eb01f6d4048b">No</Show_x003f_>
    <File_x0020_Source xmlns="68810ace-306f-4429-8e6f-eb01f6d4048b">New</File_x0020_Source>
    <_dlc_DocId xmlns="5439193d-6489-428d-a877-177eeb04ceb1">HABDOC-2092423314-3538</_dlc_DocId>
    <_dlc_DocIdUrl xmlns="5439193d-6489-428d-a877-177eeb04ceb1">
      <Url>https://sharepoint.hrsa.gov/sites/hab/Communities/Communication/_layouts/15/DocIdRedir.aspx?ID=HABDOC-2092423314-3538</Url>
      <Description>HABDOC-2092423314-3538</Description>
    </_dlc_DocIdUrl>
  </documentManagement>
</p:properties>
</file>

<file path=customXml/itemProps1.xml><?xml version="1.0" encoding="utf-8"?>
<ds:datastoreItem xmlns:ds="http://schemas.openxmlformats.org/officeDocument/2006/customXml" ds:itemID="{7EA86FCB-6EF4-449E-BB2C-B61022BE4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9193d-6489-428d-a877-177eeb04ceb1"/>
    <ds:schemaRef ds:uri="68810ace-306f-4429-8e6f-eb01f6d4048b"/>
    <ds:schemaRef ds:uri="http://schemas.microsoft.com/sharepoint/v3/fields"/>
    <ds:schemaRef ds:uri="59930f83-829d-4f62-add2-bc193d753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EC07E6-D3F1-4163-A737-E8B817ED61D1}">
  <ds:schemaRefs>
    <ds:schemaRef ds:uri="Microsoft.SharePoint.Taxonomy.ContentTypeSync"/>
  </ds:schemaRefs>
</ds:datastoreItem>
</file>

<file path=customXml/itemProps3.xml><?xml version="1.0" encoding="utf-8"?>
<ds:datastoreItem xmlns:ds="http://schemas.openxmlformats.org/officeDocument/2006/customXml" ds:itemID="{DC2DA065-AFF0-4DDD-9494-9FFF712B293D}">
  <ds:schemaRefs>
    <ds:schemaRef ds:uri="http://schemas.microsoft.com/sharepoint/events"/>
  </ds:schemaRefs>
</ds:datastoreItem>
</file>

<file path=customXml/itemProps4.xml><?xml version="1.0" encoding="utf-8"?>
<ds:datastoreItem xmlns:ds="http://schemas.openxmlformats.org/officeDocument/2006/customXml" ds:itemID="{3D81D8E4-BCC9-44F6-B3DA-B489C23A15DE}">
  <ds:schemaRefs>
    <ds:schemaRef ds:uri="http://schemas.microsoft.com/sharepoint/v3/contenttype/forms"/>
  </ds:schemaRefs>
</ds:datastoreItem>
</file>

<file path=customXml/itemProps5.xml><?xml version="1.0" encoding="utf-8"?>
<ds:datastoreItem xmlns:ds="http://schemas.openxmlformats.org/officeDocument/2006/customXml" ds:itemID="{5ADE35BE-EFA7-4DDD-8A2C-95D2BD1357DC}">
  <ds:schemaRefs>
    <ds:schemaRef ds:uri="http://schemas.microsoft.com/sharepoint/v3/fields"/>
    <ds:schemaRef ds:uri="http://purl.org/dc/dcmitype/"/>
    <ds:schemaRef ds:uri="http://schemas.microsoft.com/office/infopath/2007/PartnerControls"/>
    <ds:schemaRef ds:uri="http://purl.org/dc/elements/1.1/"/>
    <ds:schemaRef ds:uri="http://schemas.microsoft.com/office/2006/metadata/properties"/>
    <ds:schemaRef ds:uri="59930f83-829d-4f62-add2-bc193d753bf5"/>
    <ds:schemaRef ds:uri="5439193d-6489-428d-a877-177eeb04ceb1"/>
    <ds:schemaRef ds:uri="http://schemas.microsoft.com/office/2006/documentManagement/types"/>
    <ds:schemaRef ds:uri="http://schemas.openxmlformats.org/package/2006/metadata/core-properties"/>
    <ds:schemaRef ds:uri="http://www.w3.org/XML/1998/namespace"/>
    <ds:schemaRef ds:uri="68810ace-306f-4429-8e6f-eb01f6d4048b"/>
    <ds:schemaRef ds:uri="http://purl.org/dc/terms/"/>
  </ds:schemaRefs>
</ds:datastoreItem>
</file>

<file path=docProps/app.xml><?xml version="1.0" encoding="utf-8"?>
<Properties xmlns="http://schemas.openxmlformats.org/officeDocument/2006/extended-properties" xmlns:vt="http://schemas.openxmlformats.org/officeDocument/2006/docPropsVTypes">
  <Template>HRSA</Template>
  <TotalTime>41912</TotalTime>
  <Words>6124</Words>
  <Application>Microsoft Office PowerPoint</Application>
  <PresentationFormat>Widescreen</PresentationFormat>
  <Paragraphs>359</Paragraphs>
  <Slides>29</Slides>
  <Notes>29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29</vt:i4>
      </vt:variant>
    </vt:vector>
  </HeadingPairs>
  <TitlesOfParts>
    <vt:vector size="39" baseType="lpstr">
      <vt:lpstr>Arial</vt:lpstr>
      <vt:lpstr>Calibri</vt:lpstr>
      <vt:lpstr>Calibri Light</vt:lpstr>
      <vt:lpstr>Courier New</vt:lpstr>
      <vt:lpstr>Wingdings</vt:lpstr>
      <vt:lpstr>HRSA</vt:lpstr>
      <vt:lpstr>Custom Design</vt:lpstr>
      <vt:lpstr>1_Office Theme</vt:lpstr>
      <vt:lpstr>UpdatedWideScreenTemplate</vt:lpstr>
      <vt:lpstr>Office Theme</vt:lpstr>
      <vt:lpstr>Clients Served by the Ryan White HIV/AIDS Program 2021</vt:lpstr>
      <vt:lpstr>Trends in Viral Suppression Among Clients Served by the Ryan White HIV/AIDS Program, 2010–2021</vt:lpstr>
      <vt:lpstr>Viral Suppression among Clients Served by the Ryan White HIV/AIDS Program (non-ADAP), 2010–2021—United States and 3 Territoriesa</vt:lpstr>
      <vt:lpstr>Viral Suppression among RWHAP Clients, by State, 2010 and 2021—United States and 2 Territoriesa</vt:lpstr>
      <vt:lpstr>Viral Suppression among Clients Served by the Ryan White HIV/AIDS Program, by Gender, 2010–2021—United States and 3 Territoriesa</vt:lpstr>
      <vt:lpstr>Viral Suppression among Clients Served by the Ryan White HIV/AIDS Program, by Age Group, 2010–2021—United States and 3 Territoriesa</vt:lpstr>
      <vt:lpstr>Viral Suppression among Clients Served by the Ryan White HIV/AIDS Program, by Race/Ethnicity, 2010–2021—United States and 3 Territoriesa</vt:lpstr>
      <vt:lpstr>Viral Suppression among Clients Served by the Ryan White HIV/AIDS Program, by Housing Status, 2010–2021—United States and 3 Territoriesa</vt:lpstr>
      <vt:lpstr>Viral Suppression among Clients Served by the Ryan White HIV/AIDS Program, by Race/Ethnicity, 2010 and 2021—United States and 3 Territoriesa</vt:lpstr>
      <vt:lpstr>Viral Suppression among Priority Populations Served by the Ryan White HIV/AIDS Program, 2010 and 2021—United States and 3 Territoriesa</vt:lpstr>
      <vt:lpstr>Viral Suppression Among Clients Served by the RWHAP, 2021</vt:lpstr>
      <vt:lpstr>Viral Suppression among Clients Served by the Ryan White HIV/AIDS Program, by Gender, 2021—United States and 3 Territoriesa</vt:lpstr>
      <vt:lpstr>Viral Suppression among Clients Served by the Ryan White HIV/AIDS Program, by Age Group, 2021—United States and 3 Territoriesa</vt:lpstr>
      <vt:lpstr>Viral Suppression among Clients Served by the Ryan White HIV/AIDS Program, by Race/Ethnicity, 2021—United States and 3 Territoriesa</vt:lpstr>
      <vt:lpstr>Viral Suppression among Clients Served by the Ryan White HIV/AIDS Program, by Health Care Coverage, 2021—United States and 3 Territoriesa</vt:lpstr>
      <vt:lpstr>Viral Suppression among Clients Served by the Ryan White HIV/AIDS Program, by Housing Status, 2021—United States and 3 Territoriesa</vt:lpstr>
      <vt:lpstr>Viral Suppression Among Clients Served by the RWHAP, 2021</vt:lpstr>
      <vt:lpstr>Viral Suppression among Black/African American Women Served by the Ryan White HIV/AIDS Program, 2021—United States and 3 Territoriesa</vt:lpstr>
      <vt:lpstr>Viral Suppression among Black/African American Men Served by the Ryan White HIV/AIDS Program, 2021 —United States and 3 Territoriesa</vt:lpstr>
      <vt:lpstr>Viral Suppression among Hispanic/Latina Women Served by the Ryan White HIV/AIDS Program, 2021—United States and 3 Territoriesa</vt:lpstr>
      <vt:lpstr>Viral Suppression among Hispanic/Latino Men Served by the Ryan White HIV/AIDS Program, 2021—United States and 3 Territoriesa</vt:lpstr>
      <vt:lpstr>Viral Suppression among Transgender Adults and Adolescents Served by the Ryan White HIV/AIDS Program, 2021—United States and 3 Territoriesa</vt:lpstr>
      <vt:lpstr>Viral Suppression among Men Who Have Sex With Men (MSM) Served by the Ryan White HIV/AIDS Program, 2021—United States and 3 Territoriesa</vt:lpstr>
      <vt:lpstr>Viral Suppression among Adults Aged 50 Years and Older Served by the Ryan White HIV/AIDS Program, 2021—United States and 3 Territoriesa</vt:lpstr>
      <vt:lpstr>Viral Suppression among Youth Aged 13–24 Years Served by the Ryan White HIV/AIDS Program, 2021—United States and 3 Territoriesa</vt:lpstr>
      <vt:lpstr>Viral Suppression among Young, Black/African American Women Aged 13–24 Years Served by the Ryan White HIV/AIDS Program, 2021—United States and 3 Territoriesa</vt:lpstr>
      <vt:lpstr>Viral Suppression among Young, Black/African American MSM (YBMSM) Aged 13–24 Years Served by the Ryan White HIV/AIDS Program, 2021—United States and 3 Territoriesa</vt:lpstr>
      <vt:lpstr>Viral Suppression among Clients with HIV Attributed to Injection Drug Use Aged ≥13 Years Served by the Ryan White HIV/AIDS Program, 2021—United States and 3 Territoriesa</vt:lpstr>
      <vt:lpstr>Viral Suppression among RWHAP Clients, by Housing Status and among Key Populations with Unstable Housing, 2021—United States and 3 Territoriesa</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RSR_2021_viral suppression_forclearance.pptx</dc:title>
  <dc:creator>Brantley, Meredith (HRSA)</dc:creator>
  <cp:lastModifiedBy>Schachner, Amy (HRSA)</cp:lastModifiedBy>
  <cp:revision>487</cp:revision>
  <dcterms:created xsi:type="dcterms:W3CDTF">2016-11-08T17:51:51Z</dcterms:created>
  <dcterms:modified xsi:type="dcterms:W3CDTF">2023-02-02T21:20:44Z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0x01010032AB4D0CEFC6B84087C1D399CE94E8BF</vt:lpwstr>
  </property>
  <property fmtid="{D5CDD505-2E9C-101B-9397-08002B2CF9AE}" pid="3" name="_dlc_DocIdItemGuid">
    <vt:lpwstr>52997347-26c9-43a6-bd8b-89a6e2a3d59d</vt:lpwstr>
  </property>
</Properties>
</file>