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58" r:id="rId7"/>
    <p:sldMasterId id="2147483797" r:id="rId8"/>
  </p:sldMasterIdLst>
  <p:notesMasterIdLst>
    <p:notesMasterId r:id="rId27"/>
  </p:notesMasterIdLst>
  <p:sldIdLst>
    <p:sldId id="324" r:id="rId9"/>
    <p:sldId id="2147482160" r:id="rId10"/>
    <p:sldId id="1229" r:id="rId11"/>
    <p:sldId id="1224" r:id="rId12"/>
    <p:sldId id="1218" r:id="rId13"/>
    <p:sldId id="1219" r:id="rId14"/>
    <p:sldId id="1227" r:id="rId15"/>
    <p:sldId id="1220" r:id="rId16"/>
    <p:sldId id="1221" r:id="rId17"/>
    <p:sldId id="1222" r:id="rId18"/>
    <p:sldId id="841" r:id="rId19"/>
    <p:sldId id="1208" r:id="rId20"/>
    <p:sldId id="257" r:id="rId21"/>
    <p:sldId id="1183" r:id="rId22"/>
    <p:sldId id="1216" r:id="rId23"/>
    <p:sldId id="1200" r:id="rId24"/>
    <p:sldId id="338" r:id="rId25"/>
    <p:sldId id="33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15013269-B1B8-4A57-AEE9-7ED3105BCDBB}">
          <p14:sldIdLst>
            <p14:sldId id="324"/>
            <p14:sldId id="2147482160"/>
            <p14:sldId id="1229"/>
            <p14:sldId id="1224"/>
            <p14:sldId id="1218"/>
            <p14:sldId id="1219"/>
            <p14:sldId id="1227"/>
            <p14:sldId id="1220"/>
            <p14:sldId id="1221"/>
            <p14:sldId id="1222"/>
            <p14:sldId id="841"/>
            <p14:sldId id="1208"/>
            <p14:sldId id="257"/>
            <p14:sldId id="1183"/>
            <p14:sldId id="1216"/>
            <p14:sldId id="1200"/>
            <p14:sldId id="338"/>
            <p14:sldId id="339"/>
          </p14:sldIdLst>
        </p14:section>
      </p14:sectionLst>
    </p:ext>
    <p:ext uri="{EFAFB233-063F-42B5-8137-9DF3F51BA10A}">
      <p15:sldGuideLst xmlns:p15="http://schemas.microsoft.com/office/powerpoint/2012/main">
        <p15:guide id="1" orient="horz" pos="3624"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E5E27-BCCC-011E-E918-C6BE1E3C739A}" name="Hauck, Heather (HRSA)" initials="HH" userId="S::hhauck@hrsa.gov::31c1c0cd-c7d1-4872-bb23-fe338665d9a2" providerId="AD"/>
  <p188:author id="{E1DC1035-1688-5A58-1736-5CA74916B317}" name="Kharfen, Michael (HRSA)" initials="KM" userId="S::mkharfen@hrsa.gov::3307c950-e62e-4588-9cde-65749084e1c3" providerId="AD"/>
  <p188:author id="{D661A344-210D-646F-DAA4-4C763A754F6A}" name="Don, Samoane (HRSA)" initials="DS(" userId="S::SDon@HRSA.Gov::b9e3f103-fbd4-4c13-bc45-4dc732cf13fb" providerId="AD"/>
  <p188:author id="{B33AF34B-A9E0-1A91-7E28-7C63D982EA0D}" name="Klein, Pamela (HRSA)" initials="K(" userId="S::pklein@hrsa.gov::fec1db0a-566e-43b2-9473-bf75d2aabc81" providerId="AD"/>
  <p188:author id="{1E01F451-9D73-9AC6-B41C-4FAB2C3891AA}" name="Chandler, Mark (HRSA)" initials="CM" userId="S::mchandler@hrsa.gov::2a74fcda-a7d8-4132-bb6e-643ea118a7a7" providerId="AD"/>
  <p188:author id="{36301552-218D-0554-E223-A2593E395990}" name="Antigone Dempsey (HRSA)" initials="AD" userId="Antigone Dempsey (HRSA)" providerId="None"/>
  <p188:author id="{79291C61-7AA6-396C-344B-5AD578B9EA86}" name="Mills, Robert (HRSA)" initials="MR(" userId="S::RMills@hrsa.gov::369171cb-604f-4601-9aa6-a3049bd54758" providerId="AD"/>
  <p188:author id="{DE04266D-51B6-42C0-4C90-2402A7F642F3}" name="Chandler, Mark (HRSA)" initials="CM(" userId="S::MChandler@HRSA.Gov::2a74fcda-a7d8-4132-bb6e-643ea118a7a7" providerId="AD"/>
  <p188:author id="{CA2FAE76-AC60-1E89-7B76-708BE81479FD}" name="Kunapareddy, Srujana (HRSA)" initials="SK" userId="S::SKunapareddy@HRSA.Gov::dadb700e-0ad4-4172-8ab1-a0e62861830c" providerId="AD"/>
  <p188:author id="{F25336B5-73FF-D558-BE1B-AEFD216DDF71}" name="Klein, Pamela (HRSA)" initials="KP(" userId="S::PKlein@HRSA.Gov::fec1db0a-566e-43b2-9473-bf75d2aabc81" providerId="AD"/>
  <p188:author id="{1AB1F1B8-0DB5-3DE8-A95C-AA60ACDB1FA3}" name="Chavis, Nicole (HRSA)" initials="C(" userId="S::nchavis@hrsa.gov::86b8513a-298f-4745-adcd-37162bb343d4" providerId="AD"/>
  <p188:author id="{27363DC0-1F05-9958-9614-CD7B3A40C628}" name="Cohen, Stacy (HRSA)" initials="CS(" userId="S::SCohen@HRSA.Gov::52b9ca7f-e306-47eb-808c-b1ae24dec200" providerId="AD"/>
  <p188:author id="{C71D98CF-8900-4F83-19C0-15445A127CDA}" name="Chavis, Nicole (HRSA)" initials="CN(" userId="S::NChavis@HRSA.Gov::86b8513a-298f-4745-adcd-37162bb343d4" providerId="AD"/>
  <p188:author id="{20CE15DC-49CD-2FD3-E4DF-BA195FC959BE}" name="Schachner, Amy (HRSA)" initials="SA" userId="S::aschachner@hrsa.gov::7270e0e4-a5d9-447e-989d-514d5f9f479e" providerId="AD"/>
  <p188:author id="{00AED4E5-5AB9-4D76-1E6D-31D189849A69}" name="Kharfen, Michael (HRSA)" initials="MK" userId="S::MKharfen@HRSA.Gov::3307c950-e62e-4588-9cde-65749084e1c3" providerId="AD"/>
  <p188:author id="{180519F3-72DC-96E7-D645-32A2303D9CA2}" name="Mills, Robert (HRSA)" initials="MR" userId="S::rmills@hrsa.gov::369171cb-604f-4601-9aa6-a3049bd547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Gagne, Stacy (HRSA)" initials="CGS(" lastIdx="19" clrIdx="0">
    <p:extLst>
      <p:ext uri="{19B8F6BF-5375-455C-9EA6-DF929625EA0E}">
        <p15:presenceInfo xmlns:p15="http://schemas.microsoft.com/office/powerpoint/2012/main" userId="S-1-5-21-1575576018-681398725-1848903544-46261" providerId="AD"/>
      </p:ext>
    </p:extLst>
  </p:cmAuthor>
  <p:cmAuthor id="2" name="Brantley, Meredith (HRSA)" initials="BM(" lastIdx="1" clrIdx="1">
    <p:extLst>
      <p:ext uri="{19B8F6BF-5375-455C-9EA6-DF929625EA0E}">
        <p15:presenceInfo xmlns:p15="http://schemas.microsoft.com/office/powerpoint/2012/main" userId="S-1-5-21-1575576018-681398725-1848903544-54839" providerId="AD"/>
      </p:ext>
    </p:extLst>
  </p:cmAuthor>
  <p:cmAuthor id="3" name="Carney, Jhetari (HRSA)" initials="CJ(" lastIdx="1" clrIdx="2">
    <p:extLst>
      <p:ext uri="{19B8F6BF-5375-455C-9EA6-DF929625EA0E}">
        <p15:presenceInfo xmlns:p15="http://schemas.microsoft.com/office/powerpoint/2012/main" userId="S-1-5-21-1575576018-681398725-1848903544-54837" providerId="AD"/>
      </p:ext>
    </p:extLst>
  </p:cmAuthor>
  <p:cmAuthor id="4" name="Ferachi, Harrison (HRSA)" initials="HF" lastIdx="4" clrIdx="3">
    <p:extLst>
      <p:ext uri="{19B8F6BF-5375-455C-9EA6-DF929625EA0E}">
        <p15:presenceInfo xmlns:p15="http://schemas.microsoft.com/office/powerpoint/2012/main" userId="Ferachi, Harrison (HRSA)" providerId="None"/>
      </p:ext>
    </p:extLst>
  </p:cmAuthor>
  <p:cmAuthor id="5" name="Chavis, Nicole (HRSA)" initials="CN(" lastIdx="7" clrIdx="4">
    <p:extLst>
      <p:ext uri="{19B8F6BF-5375-455C-9EA6-DF929625EA0E}">
        <p15:presenceInfo xmlns:p15="http://schemas.microsoft.com/office/powerpoint/2012/main" userId="S-1-5-21-1575576018-681398725-1848903544-64251" providerId="AD"/>
      </p:ext>
    </p:extLst>
  </p:cmAuthor>
  <p:cmAuthor id="6" name="Mills, Robert (HRSA)" initials="MR(" lastIdx="4" clrIdx="5">
    <p:extLst>
      <p:ext uri="{19B8F6BF-5375-455C-9EA6-DF929625EA0E}">
        <p15:presenceInfo xmlns:p15="http://schemas.microsoft.com/office/powerpoint/2012/main" userId="S-1-5-21-1575576018-681398725-1848903544-12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DFF7A"/>
    <a:srgbClr val="0F4D7B"/>
    <a:srgbClr val="003366"/>
    <a:srgbClr val="ECA622"/>
    <a:srgbClr val="000000"/>
    <a:srgbClr val="E5E7E6"/>
    <a:srgbClr val="E8E4E7"/>
    <a:srgbClr val="EEA522"/>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2" autoAdjust="0"/>
  </p:normalViewPr>
  <p:slideViewPr>
    <p:cSldViewPr snapToGrid="0">
      <p:cViewPr varScale="1">
        <p:scale>
          <a:sx n="57" d="100"/>
          <a:sy n="57" d="100"/>
        </p:scale>
        <p:origin x="1574" y="43"/>
      </p:cViewPr>
      <p:guideLst>
        <p:guide orient="horz" pos="3624"/>
        <p:guide pos="19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1D166-0440-4E9A-8A2A-B05E125BEED0}"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73EB-EFEE-44BC-898F-B977725BF7CC}" type="slidenum">
              <a:rPr lang="en-US" smtClean="0"/>
              <a:t>‹#›</a:t>
            </a:fld>
            <a:endParaRPr lang="en-US"/>
          </a:p>
        </p:txBody>
      </p:sp>
    </p:spTree>
    <p:extLst>
      <p:ext uri="{BB962C8B-B14F-4D97-AF65-F5344CB8AC3E}">
        <p14:creationId xmlns:p14="http://schemas.microsoft.com/office/powerpoint/2010/main" val="20917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data/nhss/national-hiv-prevention-and-care-outcom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a:p>
        </p:txBody>
      </p:sp>
    </p:spTree>
    <p:extLst>
      <p:ext uri="{BB962C8B-B14F-4D97-AF65-F5344CB8AC3E}">
        <p14:creationId xmlns:p14="http://schemas.microsoft.com/office/powerpoint/2010/main" val="91501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u="none" dirty="0">
                <a:effectLst/>
              </a:rPr>
              <a:t>A</a:t>
            </a:r>
            <a:r>
              <a:rPr lang="en-US" dirty="0">
                <a:effectLst/>
              </a:rPr>
              <a:t> greater proportion of older adult RWHAP clients aged 50 or </a:t>
            </a:r>
            <a:r>
              <a:rPr lang="en-US" u="none" dirty="0">
                <a:effectLst/>
              </a:rPr>
              <a:t>older (90.7%) </a:t>
            </a:r>
            <a:r>
              <a:rPr lang="en-US" dirty="0">
                <a:effectLst/>
              </a:rPr>
              <a:t>experienced stable housing in 2023, compared with adult clients aged 25–49 years (83.9%) and youth/young adult clients aged 13–24 years (84.8%). Among youth/young adult clients, 9.9% experienced temporary housing and 5.3% experienced unstable housing. Among adult clients, 9.0% experienced temporary housing and 7.1% experienced unstable housing. Among older adult clients, 5.4% experienced temporary housing and 3.9% experienced unstable housing.</a:t>
            </a:r>
          </a:p>
          <a:p>
            <a:r>
              <a:rPr lang="en-US" dirty="0">
                <a:effectLst/>
              </a:rPr>
              <a:t> </a:t>
            </a:r>
          </a:p>
          <a:p>
            <a:r>
              <a:rPr lang="en-US" dirty="0">
                <a:effectLst/>
              </a:rPr>
              <a:t>The three territories include Guam,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81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81.5% of RWHAP clients had some form of health care coverage. Of the 550,296 clients with reported health care coverage information, 31.3% were covered by Medicaid,</a:t>
            </a:r>
            <a:r>
              <a:rPr lang="en-US" baseline="0" dirty="0">
                <a:effectLst/>
              </a:rPr>
              <a:t> </a:t>
            </a:r>
            <a:r>
              <a:rPr lang="en-US" dirty="0">
                <a:effectLst/>
              </a:rPr>
              <a:t>10.9% had private</a:t>
            </a:r>
            <a:r>
              <a:rPr lang="en-US" baseline="0" dirty="0">
                <a:effectLst/>
              </a:rPr>
              <a:t> individual coverage, </a:t>
            </a:r>
            <a:r>
              <a:rPr lang="en-US" dirty="0">
                <a:effectLst/>
              </a:rPr>
              <a:t>10.4% were covered by Medicare, 10.3% had private</a:t>
            </a:r>
            <a:r>
              <a:rPr lang="en-US" baseline="0" dirty="0">
                <a:effectLst/>
              </a:rPr>
              <a:t> employer coverage, </a:t>
            </a:r>
            <a:r>
              <a:rPr lang="en-US" dirty="0">
                <a:effectLst/>
              </a:rPr>
              <a:t>9.1% had multiple forms of coverage,</a:t>
            </a:r>
            <a:r>
              <a:rPr lang="en-US" baseline="0" dirty="0">
                <a:effectLst/>
              </a:rPr>
              <a:t> and 7.3% had both Medicare and Medicaid dual coverage</a:t>
            </a:r>
            <a:r>
              <a:rPr lang="en-US" dirty="0">
                <a:effectLst/>
              </a:rPr>
              <a:t>. Nearly one-fifth (18.5%) of RWHAP clients had no health care coverage in 2023.</a:t>
            </a:r>
          </a:p>
          <a:p>
            <a:r>
              <a:rPr lang="en-US" dirty="0">
                <a:effectLst/>
              </a:rPr>
              <a:t> </a:t>
            </a:r>
          </a:p>
          <a:p>
            <a:r>
              <a:rPr lang="en-US" dirty="0">
                <a:effectLst/>
              </a:rPr>
              <a:t>Multiple coverage includes any combination of coverage types except for the Medicare and Medicaid dual enrollment category, which is displayed separately. </a:t>
            </a:r>
          </a:p>
          <a:p>
            <a:endParaRPr lang="en-US" dirty="0">
              <a:effectLst/>
            </a:endParaRP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89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90.6% of RWHAP clients receiving HIV medical care reached viral suppression. Viral suppression among RWHAP clients receiving HIV medical care exceeded the national average of all people with diagnosed HIV (67.2% vs. 90.6%, respectively).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5"/>
          </p:nvPr>
        </p:nvSpPr>
        <p:spPr/>
        <p:txBody>
          <a:bodyPr/>
          <a:lstStyle/>
          <a:p>
            <a:fld id="{A92373EB-EFEE-44BC-898F-B977725BF7CC}" type="slidenum">
              <a:rPr lang="en-US" smtClean="0"/>
              <a:t>13</a:t>
            </a:fld>
            <a:endParaRPr lang="en-US"/>
          </a:p>
        </p:txBody>
      </p:sp>
    </p:spTree>
    <p:extLst>
      <p:ext uri="{BB962C8B-B14F-4D97-AF65-F5344CB8AC3E}">
        <p14:creationId xmlns:p14="http://schemas.microsoft.com/office/powerpoint/2010/main" val="205285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chart shows the proportion of RWHAP patients that reached viral suppression from 2010 through 2023. Viral suppression increased steadily over the fourteen-year period, from 69.5% in 2010 to 90.6% in 2023.</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47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slide shows the variation in viral suppression by </a:t>
            </a:r>
            <a:r>
              <a:rPr lang="en-US" b="0" u="none" dirty="0">
                <a:effectLst/>
              </a:rPr>
              <a:t>state among Ryan White HIV/AIDS Program patients </a:t>
            </a:r>
            <a:r>
              <a:rPr lang="en-US" dirty="0">
                <a:effectLst/>
              </a:rPr>
              <a:t>in 2010 and in 2023, with darker blue indicating lower percentages of viral suppression and lighter shades indicating higher percentages.</a:t>
            </a:r>
          </a:p>
          <a:p>
            <a:r>
              <a:rPr lang="en-US" dirty="0">
                <a:effectLst/>
              </a:rPr>
              <a:t> </a:t>
            </a:r>
          </a:p>
          <a:p>
            <a:r>
              <a:rPr lang="en-US" dirty="0">
                <a:effectLst/>
              </a:rPr>
              <a:t>From 2010 to 2023, all states showed increases in viral suppression; however, some states, particularly in the Southern U.S. continued to have room for improvement. </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r>
              <a:rPr lang="en-US" dirty="0">
                <a:effectLst/>
              </a:rPr>
              <a:t> </a:t>
            </a:r>
          </a:p>
          <a:p>
            <a:r>
              <a:rPr lang="en-US" dirty="0">
                <a:effectLst/>
              </a:rPr>
              <a:t> </a:t>
            </a:r>
          </a:p>
          <a:p>
            <a:r>
              <a:rPr lang="en-US" b="0" u="none" dirty="0">
                <a:effectLst/>
              </a:rPr>
              <a:t>The three territories include Guam, Puerto Rico, and the U.S. Virgin Islands.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24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This chart shows viral suppression among </a:t>
            </a:r>
            <a:r>
              <a:rPr lang="en-US" sz="1800" dirty="0">
                <a:effectLst/>
                <a:latin typeface="Segoe UI" panose="020B0502040204020203" pitchFamily="34" charset="0"/>
              </a:rPr>
              <a:t>people disproportionately affected by HIV that were </a:t>
            </a:r>
            <a:r>
              <a:rPr lang="en-US" dirty="0">
                <a:effectLst/>
              </a:rPr>
              <a:t>served by the RWHAP. It shows a side-by-side comparison of viral suppression for each population in 2010 – indicated by a dark blue</a:t>
            </a:r>
            <a:r>
              <a:rPr lang="en-US" baseline="0" dirty="0">
                <a:effectLst/>
              </a:rPr>
              <a:t> </a:t>
            </a:r>
            <a:r>
              <a:rPr lang="en-US" dirty="0">
                <a:effectLst/>
              </a:rPr>
              <a:t>bar, and in 2023 – indicated by a light blue bar. For comparison, viral suppression for all RWHAP patients overall in 2010 was 69.5% indicated by the dark blue line. Viral suppression for all RWHAP patients overall in 2023 was 90.6%, compared to 67.2% for all people in the U.S. with HIV in 2023.</a:t>
            </a:r>
          </a:p>
          <a:p>
            <a:endParaRPr lang="en-US" dirty="0">
              <a:effectLst/>
            </a:endParaRPr>
          </a:p>
          <a:p>
            <a:r>
              <a:rPr lang="en-US" dirty="0">
                <a:effectLst/>
              </a:rPr>
              <a:t>Viral suppression increased across all </a:t>
            </a:r>
            <a:r>
              <a:rPr lang="en-US" sz="1800" dirty="0">
                <a:effectLst/>
                <a:latin typeface="Segoe UI" panose="020B0502040204020203" pitchFamily="34" charset="0"/>
              </a:rPr>
              <a:t>people disproportionately affected by HIV</a:t>
            </a:r>
            <a:r>
              <a:rPr lang="en-US" dirty="0">
                <a:effectLst/>
              </a:rPr>
              <a:t>, most notably among people experiencing unstable housing (increase 24.9 percentage points), Black/African American patients (25.1 percentage points), and youth aged 13-24 years (38.1 percentage points).</a:t>
            </a:r>
          </a:p>
          <a:p>
            <a:r>
              <a:rPr lang="en-US" dirty="0">
                <a:effectLst/>
              </a:rPr>
              <a:t> </a:t>
            </a:r>
          </a:p>
          <a:p>
            <a:r>
              <a:rPr lang="en-US" dirty="0">
                <a:effectLst/>
              </a:rPr>
              <a:t>However, it is important to note that challenges remain in reaching viral suppression for certain populations. Most notably, in 2023, the patient populations with viral suppression lower than the overall percentage of 90.6% were people with HIV attributed at diagnosis to injection drug use (89.6%), Black/African American patients (88.4%), youth aged 13-24 years (84.7%), and people experiencing unstable housing (79.7%).</a:t>
            </a:r>
          </a:p>
          <a:p>
            <a:endParaRPr lang="en-US" dirty="0">
              <a:effectLst/>
            </a:endParaRPr>
          </a:p>
          <a:p>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Hispanics/Latinos can be of any race.</a:t>
            </a:r>
          </a:p>
          <a:p>
            <a:endParaRPr lang="en-US" dirty="0">
              <a:effectLst/>
            </a:endParaRPr>
          </a:p>
          <a:p>
            <a:r>
              <a:rPr lang="en-US" dirty="0">
                <a:effectLst/>
              </a:rPr>
              <a:t>RWHAP 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endParaRPr lang="en-US" dirty="0">
              <a:effectLst/>
            </a:endParaRPr>
          </a:p>
          <a:p>
            <a:r>
              <a:rPr lang="en-US" dirty="0">
                <a:effectLst/>
              </a:rPr>
              <a:t>National viral suppression is reported through the CDC’s National HIV Surveillance System. </a:t>
            </a:r>
            <a:r>
              <a:rPr lang="en-US" sz="1200" dirty="0">
                <a:solidFill>
                  <a:schemeClr val="tx1"/>
                </a:solidFill>
                <a:latin typeface="+mn-lt"/>
              </a:rPr>
              <a:t>CDC’s national viral suppression estimate reflects all people with diagnosed HIV. </a:t>
            </a:r>
            <a:r>
              <a:rPr lang="en-US" sz="1200" i="1" dirty="0">
                <a:solidFill>
                  <a:schemeClr val="tx1"/>
                </a:solidFill>
                <a:latin typeface="+mn-lt"/>
              </a:rPr>
              <a:t>Source</a:t>
            </a:r>
            <a:r>
              <a:rPr lang="en-US" sz="1200" dirty="0">
                <a:solidFill>
                  <a:schemeClr val="tx1"/>
                </a:solidFill>
                <a:latin typeface="+mn-lt"/>
              </a:rPr>
              <a:t>: </a:t>
            </a:r>
            <a:r>
              <a:rPr lang="en-US" sz="1200" i="1" dirty="0">
                <a:solidFill>
                  <a:schemeClr val="tx1"/>
                </a:solidFill>
                <a:latin typeface="+mn-lt"/>
              </a:rPr>
              <a:t>Source</a:t>
            </a:r>
            <a:r>
              <a:rPr lang="en-US" sz="1200" dirty="0">
                <a:solidFill>
                  <a:schemeClr val="tx1"/>
                </a:solidFill>
                <a:latin typeface="+mn-lt"/>
              </a:rPr>
              <a:t>: </a:t>
            </a:r>
            <a:r>
              <a:rPr lang="en-US" sz="1200" dirty="0">
                <a:solidFill>
                  <a:schemeClr val="tx1"/>
                </a:solidFill>
                <a:effectLst/>
                <a:latin typeface="+mn-lt"/>
              </a:rPr>
              <a:t>Monitoring Selected National HIV Prevention and Care Objectives by Using HIV Surveillance Data—United States and 6 Territories and Freely Associated States, 2023. Centers for Disease Control and Prevention. Published April 29, 2025. Accessed [date]. </a:t>
            </a:r>
            <a:r>
              <a:rPr lang="en-US" sz="1200" dirty="0">
                <a:solidFill>
                  <a:schemeClr val="tx1"/>
                </a:solidFill>
                <a:latin typeface="+mn-lt"/>
                <a:hlinkClick r:id="rId3" tooltip="https://www.cdc.gov/hiv-data/nhss/national-hiv-prevention-and-care-outcomes.html">
                  <a:extLst>
                    <a:ext uri="{A12FA001-AC4F-418D-AE19-62706E023703}">
                      <ahyp:hlinkClr xmlns:ahyp="http://schemas.microsoft.com/office/drawing/2018/hyperlinkcolor" val="tx"/>
                    </a:ext>
                  </a:extLst>
                </a:hlinkClick>
              </a:rPr>
              <a:t>https://www.cdc.gov/hiv-data/nhss/national-hiv-prevention-and-care-outcomes.html</a:t>
            </a:r>
            <a:r>
              <a:rPr lang="en-US" sz="1200" dirty="0">
                <a:solidFill>
                  <a:schemeClr val="tx1"/>
                </a:solidFill>
                <a:latin typeface="+mn-lt"/>
              </a:rPr>
              <a:t> </a:t>
            </a:r>
          </a:p>
          <a:p>
            <a:r>
              <a:rPr lang="en-US" dirty="0">
                <a:effectLst/>
              </a:rPr>
              <a:t> </a:t>
            </a:r>
          </a:p>
          <a:p>
            <a:r>
              <a:rPr lang="en-US" dirty="0">
                <a:effectLst/>
              </a:rPr>
              <a:t>The three territories include Guam, Puerto Rico, and the U.S. Virgin Islands.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07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17</a:t>
            </a:fld>
            <a:endParaRPr lang="en-US"/>
          </a:p>
        </p:txBody>
      </p:sp>
    </p:spTree>
    <p:extLst>
      <p:ext uri="{BB962C8B-B14F-4D97-AF65-F5344CB8AC3E}">
        <p14:creationId xmlns:p14="http://schemas.microsoft.com/office/powerpoint/2010/main" val="229588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@HRSAgov.</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dirty="0">
                <a:solidFill>
                  <a:schemeClr val="tx1"/>
                </a:solidFill>
                <a:effectLst/>
                <a:latin typeface="+mn-lt"/>
                <a:ea typeface="+mn-ea"/>
                <a:cs typeface="+mn-cs"/>
                <a:hlinkClick r:id="rId3"/>
              </a:rPr>
              <a:t>www.HRSA.gov</a:t>
            </a:r>
            <a:r>
              <a:rPr lang="en-US" sz="1200" i="1" kern="1200" dirty="0">
                <a:solidFill>
                  <a:schemeClr val="tx1"/>
                </a:solidFill>
                <a:effectLst/>
                <a:latin typeface="+mn-lt"/>
                <a:ea typeface="+mn-ea"/>
                <a:cs typeface="+mn-cs"/>
              </a:rPr>
              <a:t> for more detailed information about all of our programs.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2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In 2023, the RWHAP served more than 576,000 clients, the majority of whom were people with HIV. This represents </a:t>
            </a:r>
            <a:r>
              <a:rPr lang="en-US" sz="1200" b="1" dirty="0">
                <a:effectLst/>
                <a:latin typeface="Calibri" panose="020F0502020204030204" pitchFamily="34" charset="0"/>
                <a:ea typeface="Calibri" panose="020F0502020204030204" pitchFamily="34" charset="0"/>
              </a:rPr>
              <a:t>more than half of all people with diagnosed HIV in the U.S.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Almost 50% of clients were aged 50 years and older.</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Nearly 88% of RWHAP clients were living at or below 250% of the Federal Poverty Level and over 12% experienced temporary or unstable housing.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In 2023, a </a:t>
            </a:r>
            <a:r>
              <a:rPr lang="en-US" sz="1200" b="1" dirty="0">
                <a:effectLst/>
                <a:latin typeface="Calibri" panose="020F0502020204030204" pitchFamily="34" charset="0"/>
                <a:ea typeface="Calibri" panose="020F0502020204030204" pitchFamily="34" charset="0"/>
              </a:rPr>
              <a:t>record-breaking 90.6%</a:t>
            </a:r>
            <a:r>
              <a:rPr lang="en-US" sz="1200" dirty="0">
                <a:effectLst/>
                <a:latin typeface="Calibri" panose="020F0502020204030204" pitchFamily="34" charset="0"/>
                <a:ea typeface="Calibri" panose="020F0502020204030204" pitchFamily="34" charset="0"/>
              </a:rPr>
              <a:t> of RWHAP clients receiving HIV medical care </a:t>
            </a:r>
            <a:r>
              <a:rPr lang="en-US" sz="1200" b="1" dirty="0">
                <a:effectLst/>
                <a:latin typeface="Calibri" panose="020F0502020204030204" pitchFamily="34" charset="0"/>
                <a:ea typeface="Calibri" panose="020F0502020204030204" pitchFamily="34" charset="0"/>
              </a:rPr>
              <a:t>reached viral suppression</a:t>
            </a:r>
            <a:r>
              <a:rPr lang="en-US" sz="1200" dirty="0">
                <a:effectLst/>
                <a:latin typeface="Calibri" panose="020F0502020204030204" pitchFamily="34" charset="0"/>
                <a:ea typeface="Calibri" panose="020F0502020204030204" pitchFamily="34" charset="0"/>
              </a:rPr>
              <a:t>, compared with 69.5% in 2010! People who are virally suppressed cannot sexually transmit HIV to their partners and can live longer and healthier lives. </a:t>
            </a:r>
          </a:p>
          <a:p>
            <a:endParaRPr lang="en-US" dirty="0"/>
          </a:p>
        </p:txBody>
      </p:sp>
      <p:sp>
        <p:nvSpPr>
          <p:cNvPr id="4" name="Slide Number Placeholder 3"/>
          <p:cNvSpPr>
            <a:spLocks noGrp="1"/>
          </p:cNvSpPr>
          <p:nvPr>
            <p:ph type="sldNum" sz="quarter" idx="5"/>
          </p:nvPr>
        </p:nvSpPr>
        <p:spPr/>
        <p:txBody>
          <a:bodyPr/>
          <a:lstStyle/>
          <a:p>
            <a:fld id="{A92373EB-EFEE-44BC-898F-B977725BF7CC}" type="slidenum">
              <a:rPr lang="en-US" smtClean="0"/>
              <a:t>2</a:t>
            </a:fld>
            <a:endParaRPr lang="en-US"/>
          </a:p>
        </p:txBody>
      </p:sp>
    </p:spTree>
    <p:extLst>
      <p:ext uri="{BB962C8B-B14F-4D97-AF65-F5344CB8AC3E}">
        <p14:creationId xmlns:p14="http://schemas.microsoft.com/office/powerpoint/2010/main" val="377173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5D7F7-DCB7-A357-0D22-3C6CFF54B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1D568-8D7C-10AF-EBD1-BF9DD60F63C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A8F7756-6CCA-170E-1B06-BB1D036BFC58}"/>
              </a:ext>
            </a:extLst>
          </p:cNvPr>
          <p:cNvSpPr>
            <a:spLocks noGrp="1"/>
          </p:cNvSpPr>
          <p:nvPr>
            <p:ph type="body" idx="1"/>
          </p:nvPr>
        </p:nvSpPr>
        <p:spPr/>
        <p:txBody>
          <a:bodyPr/>
          <a:lstStyle/>
          <a:p>
            <a:pPr>
              <a:defRPr/>
            </a:pPr>
            <a:r>
              <a:rPr lang="en-US" b="0" u="none" dirty="0"/>
              <a:t>To provide some</a:t>
            </a:r>
            <a:r>
              <a:rPr lang="en-US" sz="1200" b="0" u="none" dirty="0"/>
              <a:t> context to the RWHAP client </a:t>
            </a:r>
            <a:r>
              <a:rPr lang="en-US" b="0" u="none" dirty="0"/>
              <a:t>data,</a:t>
            </a:r>
            <a:r>
              <a:rPr lang="en-US" sz="1200" b="0" u="none" dirty="0"/>
              <a:t> </a:t>
            </a:r>
            <a:r>
              <a:rPr lang="en-US" b="0" u="none" dirty="0"/>
              <a:t>this</a:t>
            </a:r>
            <a:r>
              <a:rPr lang="en-US" sz="1200" b="0" u="none" dirty="0"/>
              <a:t> graphics shows </a:t>
            </a:r>
            <a:r>
              <a:rPr lang="en-US" b="0" u="none" dirty="0"/>
              <a:t>RWHAP clients</a:t>
            </a:r>
            <a:r>
              <a:rPr lang="en-US" sz="1200" b="0" u="none" dirty="0"/>
              <a:t> with HIV as a proportion of all people with diagnosed HIV in the United States, according to the published HIV surveillance data from the CDC. </a:t>
            </a:r>
            <a:endParaRPr lang="en-US" b="0" u="none" dirty="0">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200" b="0" u="none" dirty="0"/>
          </a:p>
          <a:p>
            <a:pPr>
              <a:defRPr/>
            </a:pPr>
            <a:r>
              <a:rPr lang="en-US" sz="1200" b="0" u="none" dirty="0"/>
              <a:t>The far-left box shows that RWHAP served nearly 51% of all people with diagnosed HIV in the U.S.</a:t>
            </a:r>
            <a:r>
              <a:rPr lang="en-US" sz="1200" b="0" u="none" baseline="0" dirty="0"/>
              <a:t> and territories</a:t>
            </a:r>
            <a:r>
              <a:rPr lang="en-US" b="0" u="none" dirty="0"/>
              <a:t>.</a:t>
            </a:r>
            <a:r>
              <a:rPr lang="en-US" b="0" u="none" dirty="0">
                <a:ea typeface="Calibri" panose="020F0502020204030204"/>
                <a:cs typeface="Calibri" panose="020F0502020204030204"/>
              </a:rPr>
              <a:t> The</a:t>
            </a:r>
            <a:r>
              <a:rPr lang="en-US" sz="1200" b="0" u="none" dirty="0"/>
              <a:t> proportion varies by</a:t>
            </a:r>
            <a:r>
              <a:rPr lang="en-US" b="0" u="none" dirty="0"/>
              <a:t> population</a:t>
            </a:r>
            <a:r>
              <a:rPr lang="en-US" sz="1200" b="0" u="none" dirty="0"/>
              <a:t>. For example, RWHAP served: 61.9% of all youth with diagnosed HIV in the U.S., but only 45.5% of all adults aged 50 years or older.</a:t>
            </a:r>
            <a:r>
              <a:rPr lang="en-US" b="0" u="none" dirty="0"/>
              <a:t> Additionally, the RWHAP served </a:t>
            </a:r>
            <a:r>
              <a:rPr lang="en-US" sz="1200" b="0" u="none" dirty="0"/>
              <a:t>55.9% of all women with diagnosed HIV in the U.S., 56.5% of Black</a:t>
            </a:r>
            <a:r>
              <a:rPr lang="en-US" b="0" u="none" dirty="0"/>
              <a:t>/African</a:t>
            </a:r>
            <a:r>
              <a:rPr lang="en-US" sz="1200" b="0" u="none" dirty="0"/>
              <a:t> Americans</a:t>
            </a:r>
            <a:r>
              <a:rPr lang="en-US" b="0" u="none" dirty="0"/>
              <a:t> with diagnosed HIV, 51.8</a:t>
            </a:r>
            <a:r>
              <a:rPr lang="en-US" sz="1200" b="0" u="none" dirty="0"/>
              <a:t>% of Hispanics or Latinos</a:t>
            </a:r>
            <a:r>
              <a:rPr lang="en-US" b="0" u="none" dirty="0"/>
              <a:t> with diagnosed HIV, and 46.0% of Whites with diagnosed HIV.</a:t>
            </a:r>
          </a:p>
          <a:p>
            <a:endParaRPr lang="en-US" b="0" dirty="0">
              <a:effectLst/>
            </a:endParaRPr>
          </a:p>
          <a:p>
            <a:r>
              <a:rPr lang="en-US" b="0" dirty="0">
                <a:effectLst/>
              </a:rPr>
              <a:t>The three territories include Guam, Puerto Rico, and the U.S. Virgin Islands. </a:t>
            </a:r>
          </a:p>
        </p:txBody>
      </p:sp>
      <p:sp>
        <p:nvSpPr>
          <p:cNvPr id="4" name="Slide Number Placeholder 3">
            <a:extLst>
              <a:ext uri="{FF2B5EF4-FFF2-40B4-BE49-F238E27FC236}">
                <a16:creationId xmlns:a16="http://schemas.microsoft.com/office/drawing/2014/main" id="{0DB532B3-5F4B-484A-77EC-3BFD095771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44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age distribution is shifting among RWHAP clients. From 2010 to 2023, the percentage of clients aged 50 and older increased from 31.6% in 2010 to 47.7% in 2023. Clients aged 65 years and older accounted for 12.4% of all clients in 2023, but more than a quarter (26.0%) of clients aged 50 and older.</a:t>
            </a:r>
          </a:p>
          <a:p>
            <a:endParaRPr lang="en-US" dirty="0">
              <a:effectLst/>
            </a:endParaRP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30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of the 569,857 clients with reported race/ethnicity information, nearly three-quarters (74.7%) of RWHAP clients were from racial and ethnic minority groups. Clients who self-identified as White accounted for 25.3% of clients. Approximately 44% self-identified as Black/African American, 27% self-identified as Hispanic/Latino, and less than 2% each self-identified as American Indian/Alaska Native, Asian, Native Hawaiian/Pacific Islander, and people of multiple races. The percentage distribution of race/ethnicity has remained consistent since 2010.</a:t>
            </a:r>
          </a:p>
          <a:p>
            <a:r>
              <a:rPr lang="en-US" dirty="0">
                <a:effectLst/>
              </a:rPr>
              <a:t> </a:t>
            </a:r>
          </a:p>
          <a:p>
            <a:r>
              <a:rPr lang="en-US" dirty="0">
                <a:effectLst/>
              </a:rPr>
              <a:t>Hispanics/Latinos can be of any race.</a:t>
            </a: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81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87.6% of youth and young adult clients aged 13–24 years, 79.5% of adult clients aged 25–49 years, and 68.8% of older adult clients aged 50 years or older were from racial and ethnic minority groups. White clients represented approximately 12% of youth/young adults, 21% of adults aged 25–49, and 31% of older adults aged 50 years or older. </a:t>
            </a:r>
          </a:p>
          <a:p>
            <a:r>
              <a:rPr lang="en-US" dirty="0">
                <a:effectLst/>
              </a:rPr>
              <a:t> </a:t>
            </a:r>
          </a:p>
          <a:p>
            <a:r>
              <a:rPr lang="en-US" dirty="0">
                <a:effectLst/>
              </a:rPr>
              <a:t>Hispanics/Latinos can be of any race.</a:t>
            </a: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27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0C15-C9CF-3787-BC1A-C1CA2476D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4DA16-228A-DB93-0ECB-C060ECA86C3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67C4FBE-94D4-4B8B-E773-3B127D42BF8E}"/>
              </a:ext>
            </a:extLst>
          </p:cNvPr>
          <p:cNvSpPr>
            <a:spLocks noGrp="1"/>
          </p:cNvSpPr>
          <p:nvPr>
            <p:ph type="body" idx="1"/>
          </p:nvPr>
        </p:nvSpPr>
        <p:spPr/>
        <p:txBody>
          <a:bodyPr/>
          <a:lstStyle/>
          <a:p>
            <a:r>
              <a:rPr lang="en-US" dirty="0">
                <a:effectLst/>
              </a:rPr>
              <a:t>The RWHAP serves over half a million people each year. In 2023, of the 574,345</a:t>
            </a:r>
            <a:r>
              <a:rPr lang="en-US" baseline="0" dirty="0">
                <a:effectLst/>
              </a:rPr>
              <a:t> c</a:t>
            </a:r>
            <a:r>
              <a:rPr lang="en-US" dirty="0">
                <a:effectLst/>
              </a:rPr>
              <a:t>lients with a reported sex</a:t>
            </a:r>
            <a:r>
              <a:rPr lang="en-US" b="1" dirty="0">
                <a:effectLst/>
              </a:rPr>
              <a:t>, </a:t>
            </a:r>
            <a:r>
              <a:rPr lang="en-US" dirty="0">
                <a:effectLst/>
              </a:rPr>
              <a:t>74.4% were male and 25.6% were female.</a:t>
            </a:r>
          </a:p>
          <a:p>
            <a:endParaRPr lang="en-US" dirty="0">
              <a:effectLst/>
            </a:endParaRPr>
          </a:p>
          <a:p>
            <a:r>
              <a:rPr lang="en-US" dirty="0">
                <a:effectLst/>
              </a:rPr>
              <a:t>The three territories include Guam, Puerto Rico, and the U.S. Virgin Islands.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Due to rounding, percentages may not sum to 100.0%.</a:t>
            </a:r>
          </a:p>
          <a:p>
            <a:endParaRPr lang="en-US" dirty="0">
              <a:effectLst/>
            </a:endParaRPr>
          </a:p>
          <a:p>
            <a:endParaRPr lang="en-US" dirty="0">
              <a:effectLst/>
            </a:endParaRPr>
          </a:p>
          <a:p>
            <a:endParaRPr lang="en-US" dirty="0">
              <a:effectLst/>
            </a:endParaRPr>
          </a:p>
          <a:p>
            <a:endParaRPr lang="en-US" baseline="0" dirty="0"/>
          </a:p>
        </p:txBody>
      </p:sp>
      <p:sp>
        <p:nvSpPr>
          <p:cNvPr id="4" name="Slide Number Placeholder 3">
            <a:extLst>
              <a:ext uri="{FF2B5EF4-FFF2-40B4-BE49-F238E27FC236}">
                <a16:creationId xmlns:a16="http://schemas.microsoft.com/office/drawing/2014/main" id="{4AAFA9FD-001C-3023-C168-6FB230FDF19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753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59.7% of the 526,243 clients with income information were living at or below 100% of the federal poverty level (FPL), and 87.7% were living at or below 250% FPL.</a:t>
            </a:r>
          </a:p>
          <a:p>
            <a:r>
              <a:rPr lang="en-US" dirty="0">
                <a:effectLst/>
              </a:rPr>
              <a:t> </a:t>
            </a:r>
          </a:p>
          <a:p>
            <a:r>
              <a:rPr lang="en-US" altLang="en-US" sz="1200" dirty="0">
                <a:solidFill>
                  <a:prstClr val="black"/>
                </a:solidFill>
                <a:latin typeface="Calibri" panose="020F0502020204030204"/>
                <a:cs typeface="Arial" panose="020B0604020202020204" pitchFamily="34" charset="0"/>
              </a:rPr>
              <a:t>Poverty thresholds vary by household size. For example, the annual income threshold in 2023 was $14,580 for a household of 1 and $30,000 for a household of 4 in the 48 contiguous states and D.C., using a simplified calculation method. Different thresholds apply for Alaska and Hawaii.</a:t>
            </a:r>
            <a:endParaRPr lang="en-US" dirty="0">
              <a:effectLst/>
            </a:endParaRPr>
          </a:p>
          <a:p>
            <a:endParaRPr lang="en-US" dirty="0">
              <a:effectLst/>
            </a:endParaRPr>
          </a:p>
          <a:p>
            <a:r>
              <a:rPr lang="en-US" dirty="0">
                <a:effectLst/>
              </a:rPr>
              <a:t>The three territories include Guam, Puerto Rico, and the U.S. Virgin Islands.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62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of the 532,857 clients with reported housing status, 7.3% experienced temporary housing and 5.5% experienced unstable housing. Compared with clients served in 2010, </a:t>
            </a:r>
            <a:r>
              <a:rPr lang="en-US" dirty="0"/>
              <a:t>a greater proportion of clients</a:t>
            </a:r>
            <a:r>
              <a:rPr lang="en-US" dirty="0">
                <a:effectLst/>
              </a:rPr>
              <a:t> were stably housed in 2023 (87.3%) than in 2010 (82.0%).</a:t>
            </a:r>
          </a:p>
          <a:p>
            <a:r>
              <a:rPr lang="en-US" dirty="0">
                <a:effectLst/>
              </a:rPr>
              <a:t> </a:t>
            </a:r>
            <a:endParaRPr lang="en-US" dirty="0">
              <a:effectLst/>
              <a:ea typeface="Calibri"/>
              <a:cs typeface="Calibri"/>
            </a:endParaRPr>
          </a:p>
          <a:p>
            <a:r>
              <a:rPr lang="en-US" dirty="0">
                <a:effectLst/>
              </a:rPr>
              <a:t>The three territories include Guam, Puerto Rico, and the U.S. Virgin Islands. </a:t>
            </a:r>
            <a:endParaRPr lang="en-US" dirty="0">
              <a:effectLst/>
              <a:ea typeface="Calibri"/>
              <a:cs typeface="Calibri"/>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32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7"/>
            <a:ext cx="9855200" cy="1371601"/>
          </a:xfrm>
        </p:spPr>
        <p:txBody>
          <a:bodyPr anchor="t">
            <a:normAutofit/>
          </a:bodyPr>
          <a:lstStyle>
            <a:lvl1pPr algn="l">
              <a:defRPr sz="4000" b="1">
                <a:solidFill>
                  <a:srgbClr val="0F4D7B"/>
                </a:solidFill>
                <a:latin typeface="+mn-lt"/>
              </a:defRPr>
            </a:lvl1pPr>
          </a:lstStyle>
          <a:p>
            <a:r>
              <a:rPr lang="en-US"/>
              <a:t>Click to edit Master title style</a:t>
            </a:r>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239000" y="4054478"/>
            <a:ext cx="353060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7/14/2025</a:t>
            </a:fld>
            <a:endParaRPr lang="en-US"/>
          </a:p>
        </p:txBody>
      </p:sp>
    </p:spTree>
    <p:extLst>
      <p:ext uri="{BB962C8B-B14F-4D97-AF65-F5344CB8AC3E}">
        <p14:creationId xmlns:p14="http://schemas.microsoft.com/office/powerpoint/2010/main" val="182955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524634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3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5541526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8412" y="1"/>
            <a:ext cx="11695176" cy="1066800"/>
          </a:xfrm>
        </p:spPr>
        <p:txBody>
          <a:bodyPr>
            <a:normAutofit/>
          </a:bodyPr>
          <a:lstStyle>
            <a:lvl1pPr>
              <a:lnSpc>
                <a:spcPct val="100000"/>
              </a:lnSpc>
              <a:defRPr sz="3200"/>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4" name="Rectangle 3">
            <a:extLst>
              <a:ext uri="{FF2B5EF4-FFF2-40B4-BE49-F238E27FC236}">
                <a16:creationId xmlns:a16="http://schemas.microsoft.com/office/drawing/2014/main" id="{680B0944-6D38-5847-C724-786AC0934865}"/>
              </a:ext>
            </a:extLst>
          </p:cNvPr>
          <p:cNvSpPr/>
          <p:nvPr userDrawn="1"/>
        </p:nvSpPr>
        <p:spPr>
          <a:xfrm>
            <a:off x="76200" y="6567324"/>
            <a:ext cx="8601075"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2023. Does not include AIDS Drug Assistance Program data.</a:t>
            </a:r>
          </a:p>
        </p:txBody>
      </p:sp>
    </p:spTree>
    <p:extLst>
      <p:ext uri="{BB962C8B-B14F-4D97-AF65-F5344CB8AC3E}">
        <p14:creationId xmlns:p14="http://schemas.microsoft.com/office/powerpoint/2010/main" val="5263725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56824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462484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890951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2900075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449752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525709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9491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26705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612287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616220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878563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6372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291662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537709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1495293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4083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255625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5002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2808761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7797842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42651306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7569192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8802047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71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3110900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9053316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12002001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1081750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45850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1236947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1105258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65842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60806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786300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4856159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Tree>
    <p:extLst>
      <p:ext uri="{BB962C8B-B14F-4D97-AF65-F5344CB8AC3E}">
        <p14:creationId xmlns:p14="http://schemas.microsoft.com/office/powerpoint/2010/main" val="331188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79699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6440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598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10086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40888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77184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p>
        </p:txBody>
      </p:sp>
      <p:sp>
        <p:nvSpPr>
          <p:cNvPr id="3" name="Content Placeholder 2"/>
          <p:cNvSpPr>
            <a:spLocks noGrp="1"/>
          </p:cNvSpPr>
          <p:nvPr>
            <p:ph idx="1"/>
          </p:nvPr>
        </p:nvSpPr>
        <p:spPr>
          <a:xfrm>
            <a:off x="838200" y="1173166"/>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47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0922" y="6627168"/>
            <a:ext cx="11468100"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2013. Does not include AIDS Drug Assistance Program data.</a:t>
            </a:r>
          </a:p>
        </p:txBody>
      </p:sp>
    </p:spTree>
    <p:extLst>
      <p:ext uri="{BB962C8B-B14F-4D97-AF65-F5344CB8AC3E}">
        <p14:creationId xmlns:p14="http://schemas.microsoft.com/office/powerpoint/2010/main" val="162886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6224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82863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98951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811298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85566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76051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8789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45528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2" y="1535601"/>
            <a:ext cx="665743" cy="598621"/>
          </a:xfrm>
          <a:prstGeom prst="rect">
            <a:avLst/>
          </a:prstGeom>
        </p:spPr>
      </p:pic>
      <p:sp>
        <p:nvSpPr>
          <p:cNvPr id="10" name="Content Placeholder 1"/>
          <p:cNvSpPr>
            <a:spLocks noGrp="1"/>
          </p:cNvSpPr>
          <p:nvPr>
            <p:ph sz="quarter" idx="13"/>
          </p:nvPr>
        </p:nvSpPr>
        <p:spPr>
          <a:xfrm>
            <a:off x="2281224"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3"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5"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1" y="2580906"/>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8" y="3224268"/>
            <a:ext cx="948727" cy="717739"/>
          </a:xfrm>
          <a:prstGeom prst="rect">
            <a:avLst/>
          </a:prstGeom>
        </p:spPr>
      </p:pic>
      <p:sp>
        <p:nvSpPr>
          <p:cNvPr id="22" name="Content Placeholder 3"/>
          <p:cNvSpPr>
            <a:spLocks noGrp="1"/>
          </p:cNvSpPr>
          <p:nvPr>
            <p:ph sz="quarter" idx="15"/>
          </p:nvPr>
        </p:nvSpPr>
        <p:spPr>
          <a:xfrm>
            <a:off x="2286005"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3"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6" y="4218554"/>
            <a:ext cx="779503" cy="658246"/>
          </a:xfrm>
          <a:prstGeom prst="rect">
            <a:avLst/>
          </a:prstGeom>
        </p:spPr>
      </p:pic>
      <p:sp>
        <p:nvSpPr>
          <p:cNvPr id="28" name="Content Placeholder 4"/>
          <p:cNvSpPr>
            <a:spLocks noGrp="1"/>
          </p:cNvSpPr>
          <p:nvPr>
            <p:ph sz="quarter" idx="16"/>
          </p:nvPr>
        </p:nvSpPr>
        <p:spPr>
          <a:xfrm>
            <a:off x="2286005"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7" y="4398468"/>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6"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5"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5" y="5329491"/>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95544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110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9000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3543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11574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95489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04858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4782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40142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1376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0936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11"/>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447406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709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66985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4779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57417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955398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9"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73672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9346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1" y="5105408"/>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07282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6" y="1133856"/>
            <a:ext cx="849967"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5210908"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5" y="1133856"/>
            <a:ext cx="849967" cy="850392"/>
          </a:xfrm>
        </p:spPr>
        <p:txBody>
          <a:bodyPr/>
          <a:lstStyle>
            <a:lvl1pPr marL="0" indent="0">
              <a:buNone/>
              <a:defRPr/>
            </a:lvl1pPr>
          </a:lstStyle>
          <a:p>
            <a:r>
              <a:rPr lang="en-US"/>
              <a:t>Click icon to add picture</a:t>
            </a:r>
          </a:p>
        </p:txBody>
      </p:sp>
      <p:sp>
        <p:nvSpPr>
          <p:cNvPr id="13" name="Text Placeholder 3c.2"/>
          <p:cNvSpPr>
            <a:spLocks noGrp="1"/>
          </p:cNvSpPr>
          <p:nvPr>
            <p:ph type="body" sz="quarter" idx="14"/>
          </p:nvPr>
        </p:nvSpPr>
        <p:spPr>
          <a:xfrm>
            <a:off x="88919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1815062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8" y="1133856"/>
            <a:ext cx="849967"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79248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4139333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5" y="1133856"/>
            <a:ext cx="849967"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702121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6" y="1133856"/>
            <a:ext cx="849967"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74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569078"/>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91957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692470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777993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153474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76761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02169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48863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3"/>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79068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3"/>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73733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321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5466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
        <p:nvSpPr>
          <p:cNvPr id="4" name="Rectangle 3"/>
          <p:cNvSpPr/>
          <p:nvPr userDrawn="1"/>
        </p:nvSpPr>
        <p:spPr>
          <a:xfrm>
            <a:off x="-10922" y="6627168"/>
            <a:ext cx="11468100"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2018. Does not include AIDS Drug Assistance Program data.</a:t>
            </a:r>
          </a:p>
        </p:txBody>
      </p:sp>
    </p:spTree>
    <p:extLst>
      <p:ext uri="{BB962C8B-B14F-4D97-AF65-F5344CB8AC3E}">
        <p14:creationId xmlns:p14="http://schemas.microsoft.com/office/powerpoint/2010/main" val="2067666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7556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4798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89604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14032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57523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 text styles</a:t>
            </a:r>
          </a:p>
        </p:txBody>
      </p:sp>
      <p:grpSp>
        <p:nvGrpSpPr>
          <p:cNvPr id="4" name="Group 1" descr="&quot; &quot;"/>
          <p:cNvGrpSpPr/>
          <p:nvPr/>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 text styles</a:t>
            </a:r>
          </a:p>
        </p:txBody>
      </p:sp>
      <p:grpSp>
        <p:nvGrpSpPr>
          <p:cNvPr id="5" name="Group 2" descr="&quot; &quot;"/>
          <p:cNvGrpSpPr/>
          <p:nvPr/>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 text styles</a:t>
            </a:r>
          </a:p>
        </p:txBody>
      </p:sp>
      <p:grpSp>
        <p:nvGrpSpPr>
          <p:cNvPr id="40" name="Group 3" descr="&quot; &quot;"/>
          <p:cNvGrpSpPr/>
          <p:nvPr/>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 text styles</a:t>
            </a:r>
          </a:p>
        </p:txBody>
      </p:sp>
      <p:grpSp>
        <p:nvGrpSpPr>
          <p:cNvPr id="41" name="Group 4" descr="&quot; &quot;"/>
          <p:cNvGrpSpPr/>
          <p:nvPr/>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 text styles</a:t>
            </a:r>
          </a:p>
        </p:txBody>
      </p:sp>
      <p:grpSp>
        <p:nvGrpSpPr>
          <p:cNvPr id="42" name="Group 5"/>
          <p:cNvGrpSpPr/>
          <p:nvPr/>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11039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Rectangle 7"/>
          <p:cNvSpPr/>
          <p:nvPr userDrawn="1"/>
        </p:nvSpPr>
        <p:spPr>
          <a:xfrm>
            <a:off x="76200" y="6488946"/>
            <a:ext cx="8601075" cy="507831"/>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2023. Does not include AIDS Drug Assistance Program data.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i="1">
                <a:solidFill>
                  <a:schemeClr val="bg1"/>
                </a:solidFill>
              </a:rPr>
              <a:t>Note: </a:t>
            </a:r>
            <a:r>
              <a:rPr lang="en-US" sz="900">
                <a:solidFill>
                  <a:schemeClr val="bg1"/>
                </a:solidFill>
              </a:rPr>
              <a:t>Subtotals (N) reflect the denominator used for percentage calculations; due to missing data, the N may not sum to the total number of RWHAP clients.</a:t>
            </a:r>
            <a:endPar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085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67446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17902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7756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285270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27859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3731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723845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p>
        </p:txBody>
      </p:sp>
      <p:sp>
        <p:nvSpPr>
          <p:cNvPr id="12" name="Picture Placeholder 4b.3" descr="&quot; &quot;"/>
          <p:cNvSpPr>
            <a:spLocks noGrp="1"/>
          </p:cNvSpPr>
          <p:nvPr>
            <p:ph type="pic" sz="quarter" idx="16"/>
          </p:nvPr>
        </p:nvSpPr>
        <p:spPr>
          <a:xfrm>
            <a:off x="6720254" y="4572000"/>
            <a:ext cx="685800" cy="685800"/>
          </a:xfrm>
        </p:spPr>
        <p:txBody>
          <a:bodyPr/>
          <a:lstStyle/>
          <a:p>
            <a:r>
              <a:rPr lang="en-US"/>
              <a:t>Click icon to add picture</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57004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246219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3443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41089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172045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03236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860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5944794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25980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63221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943639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r>
              <a:rPr lang="en-US"/>
              <a:t>Click icon to add picture</a:t>
            </a:r>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21355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76207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212422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61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040492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869081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95182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315182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79542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97387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88524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615362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5609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771935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430076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Tree>
    <p:extLst>
      <p:ext uri="{BB962C8B-B14F-4D97-AF65-F5344CB8AC3E}">
        <p14:creationId xmlns:p14="http://schemas.microsoft.com/office/powerpoint/2010/main" val="34855556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8004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1" descr="Logo: HRSA. Health Resources &amp; Services Administration.&#10;&#10;Vision: Healthy Communities, Healthy People">
            <a:extLst>
              <a:ext uri="{FF2B5EF4-FFF2-40B4-BE49-F238E27FC236}">
                <a16:creationId xmlns:a16="http://schemas.microsoft.com/office/drawing/2014/main" id="{279C034A-29F5-DFD4-5B8D-F35F37C7A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78"/>
            <a:ext cx="12192000" cy="6858000"/>
          </a:xfrm>
          <a:prstGeom prst="rect">
            <a:avLst/>
          </a:prstGeom>
        </p:spPr>
      </p:pic>
      <p:sp>
        <p:nvSpPr>
          <p:cNvPr id="5" name="Rectangle 4">
            <a:extLst>
              <a:ext uri="{FF2B5EF4-FFF2-40B4-BE49-F238E27FC236}">
                <a16:creationId xmlns:a16="http://schemas.microsoft.com/office/drawing/2014/main" id="{18191611-B551-4C63-F749-3A0C7C0B1A66}"/>
              </a:ext>
            </a:extLst>
          </p:cNvPr>
          <p:cNvSpPr/>
          <p:nvPr userDrawn="1"/>
        </p:nvSpPr>
        <p:spPr>
          <a:xfrm>
            <a:off x="9144000" y="-19878"/>
            <a:ext cx="2971800" cy="1219200"/>
          </a:xfrm>
          <a:prstGeom prst="rect">
            <a:avLst/>
          </a:prstGeom>
          <a:solidFill>
            <a:srgbClr val="CBDCF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RSA. Health Resources and Services Administration. ">
            <a:extLst>
              <a:ext uri="{FF2B5EF4-FFF2-40B4-BE49-F238E27FC236}">
                <a16:creationId xmlns:a16="http://schemas.microsoft.com/office/drawing/2014/main" id="{1253DEF7-AD03-79C3-2EA2-39A14FE24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96400" y="132522"/>
            <a:ext cx="2594793" cy="1135223"/>
          </a:xfrm>
          <a:prstGeom prst="rect">
            <a:avLst/>
          </a:prstGeom>
        </p:spPr>
      </p:pic>
    </p:spTree>
    <p:extLst>
      <p:ext uri="{BB962C8B-B14F-4D97-AF65-F5344CB8AC3E}">
        <p14:creationId xmlns:p14="http://schemas.microsoft.com/office/powerpoint/2010/main" val="181153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4.tiff"/><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theme" Target="../theme/theme4.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image" Target="../media/image1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image" Target="../media/image4.tif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theme" Target="../theme/theme5.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41" Type="http://schemas.openxmlformats.org/officeDocument/2006/relationships/image" Target="../media/image13.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image" Target="../media/image4.tiff"/><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8" Type="http://schemas.openxmlformats.org/officeDocument/2006/relationships/slideLayout" Target="../slideLayouts/slideLayout105.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62203"/>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 y="5729292"/>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3"/>
            <a:ext cx="2743200" cy="365125"/>
          </a:xfrm>
          <a:prstGeom prst="rect">
            <a:avLst/>
          </a:prstGeom>
        </p:spPr>
        <p:txBody>
          <a:bodyPr vert="horz" lIns="91440" tIns="45720" rIns="91440" bIns="45720" rtlCol="0" anchor="ctr"/>
          <a:lstStyle>
            <a:lvl1pPr algn="r">
              <a:defRPr sz="1200" b="1">
                <a:solidFill>
                  <a:schemeClr val="bg1"/>
                </a:solidFill>
              </a:defRPr>
            </a:lvl1pPr>
          </a:lstStyle>
          <a:p>
            <a:fld id="{429ED7D3-FBF0-4A14-AC97-B6BAAAA9ECD2}" type="slidenum">
              <a:rPr lang="en-US" smtClean="0"/>
              <a:pPr/>
              <a:t>‹#›</a:t>
            </a:fld>
            <a:endParaRPr lang="en-US"/>
          </a:p>
        </p:txBody>
      </p:sp>
      <p:cxnSp>
        <p:nvCxnSpPr>
          <p:cNvPr id="10" name="Straight Connector 9"/>
          <p:cNvCxnSpPr/>
          <p:nvPr userDrawn="1"/>
        </p:nvCxnSpPr>
        <p:spPr>
          <a:xfrm>
            <a:off x="-13547" y="6553200"/>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Tree>
    <p:extLst>
      <p:ext uri="{BB962C8B-B14F-4D97-AF65-F5344CB8AC3E}">
        <p14:creationId xmlns:p14="http://schemas.microsoft.com/office/powerpoint/2010/main" val="1080297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294101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3"/>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5"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a:p>
        </p:txBody>
      </p:sp>
    </p:spTree>
    <p:extLst>
      <p:ext uri="{BB962C8B-B14F-4D97-AF65-F5344CB8AC3E}">
        <p14:creationId xmlns:p14="http://schemas.microsoft.com/office/powerpoint/2010/main" val="33851321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429ED7D3-FBF0-4A14-AC97-B6BAAAA9ECD2}" type="slidenum">
              <a:rPr lang="en-US" smtClean="0"/>
              <a:pPr/>
              <a:t>‹#›</a:t>
            </a:fld>
            <a:endParaRPr lang="en-US"/>
          </a:p>
        </p:txBody>
      </p:sp>
    </p:spTree>
    <p:extLst>
      <p:ext uri="{BB962C8B-B14F-4D97-AF65-F5344CB8AC3E}">
        <p14:creationId xmlns:p14="http://schemas.microsoft.com/office/powerpoint/2010/main" val="1324888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Lst>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489994" y="5991296"/>
            <a:ext cx="1361923" cy="394680"/>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a:p>
        </p:txBody>
      </p:sp>
    </p:spTree>
    <p:extLst>
      <p:ext uri="{BB962C8B-B14F-4D97-AF65-F5344CB8AC3E}">
        <p14:creationId xmlns:p14="http://schemas.microsoft.com/office/powerpoint/2010/main" val="10407636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0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hyperlink" Target="http://www.ryanwhite.hrsa.gov/" TargetMode="External"/><Relationship Id="rId2" Type="http://schemas.openxmlformats.org/officeDocument/2006/relationships/notesSlide" Target="../notesSlides/notesSlide16.xml"/><Relationship Id="rId1" Type="http://schemas.openxmlformats.org/officeDocument/2006/relationships/slideLayout" Target="../slideLayouts/slideLayout97.xml"/><Relationship Id="rId6" Type="http://schemas.openxmlformats.org/officeDocument/2006/relationships/hyperlink" Target="https://public.govdelivery.com/accounts/USHHSHRSA/signup/29907" TargetMode="External"/><Relationship Id="rId5" Type="http://schemas.openxmlformats.org/officeDocument/2006/relationships/image" Target="../media/image31.png"/><Relationship Id="rId4" Type="http://schemas.openxmlformats.org/officeDocument/2006/relationships/hyperlink" Target="https://public.govdelivery.com/accounts/USHHSHRSA/subscriber/new?qsp=HRSA-subscrib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instagram.com/hrsagov/" TargetMode="External"/><Relationship Id="rId13" Type="http://schemas.openxmlformats.org/officeDocument/2006/relationships/image" Target="../media/image36.png"/><Relationship Id="rId3" Type="http://schemas.openxmlformats.org/officeDocument/2006/relationships/hyperlink" Target="http://www.hrsa.gov/" TargetMode="External"/><Relationship Id="rId7" Type="http://schemas.openxmlformats.org/officeDocument/2006/relationships/image" Target="../media/image33.png"/><Relationship Id="rId12" Type="http://schemas.openxmlformats.org/officeDocument/2006/relationships/hyperlink" Target="https://www.youtube.com/user/HRSAtube" TargetMode="External"/><Relationship Id="rId2" Type="http://schemas.openxmlformats.org/officeDocument/2006/relationships/notesSlide" Target="../notesSlides/notesSlide17.xml"/><Relationship Id="rId1" Type="http://schemas.openxmlformats.org/officeDocument/2006/relationships/slideLayout" Target="../slideLayouts/slideLayout97.xml"/><Relationship Id="rId6" Type="http://schemas.openxmlformats.org/officeDocument/2006/relationships/hyperlink" Target="https://facebook.com/HRSAgov/" TargetMode="External"/><Relationship Id="rId11" Type="http://schemas.openxmlformats.org/officeDocument/2006/relationships/image" Target="../media/image35.png"/><Relationship Id="rId5" Type="http://schemas.openxmlformats.org/officeDocument/2006/relationships/hyperlink" Target="https://public.govdelivery.com/accounts/USHHSHRSA/subscriber/new?qsp=HRSA-subscribe" TargetMode="External"/><Relationship Id="rId15" Type="http://schemas.openxmlformats.org/officeDocument/2006/relationships/image" Target="../media/image37.png"/><Relationship Id="rId10" Type="http://schemas.openxmlformats.org/officeDocument/2006/relationships/hyperlink" Target="https://www.linkedin.com/company/us-government-department-of-health-&amp;-human-services-hrsa/" TargetMode="External"/><Relationship Id="rId4" Type="http://schemas.openxmlformats.org/officeDocument/2006/relationships/image" Target="../media/image32.png"/><Relationship Id="rId9" Type="http://schemas.openxmlformats.org/officeDocument/2006/relationships/image" Target="../media/image34.png"/><Relationship Id="rId14" Type="http://schemas.openxmlformats.org/officeDocument/2006/relationships/hyperlink" Target="https://twitter.com/HR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HIV%20Diagnoses,%20Deaths,%20and%20Prevalence.%20Centers%20for%20Disease%20Control%20and%20Prevention.%20Published%20April%2029,%202025.%20Accessed%20%5bdate%5d.&#8239;https:/www.cdc.gov/hiv-data/nhss/hiv-diagnoses-deaths-prevalence.html."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ctrTitle"/>
          </p:nvPr>
        </p:nvSpPr>
        <p:spPr>
          <a:xfrm>
            <a:off x="841248" y="1899138"/>
            <a:ext cx="10515600" cy="2234712"/>
          </a:xfrm>
        </p:spPr>
        <p:txBody>
          <a:bodyPr/>
          <a:lstStyle/>
          <a:p>
            <a:r>
              <a:rPr lang="en-US" sz="3200" dirty="0"/>
              <a:t>Clients and Patients Served </a:t>
            </a:r>
            <a:br>
              <a:rPr lang="en-US" sz="3200" dirty="0"/>
            </a:br>
            <a:r>
              <a:rPr lang="en-US" sz="3200" dirty="0"/>
              <a:t>by the Ryan White HIV/AIDS Program </a:t>
            </a:r>
            <a:br>
              <a:rPr lang="en-US" sz="3200" dirty="0"/>
            </a:br>
            <a:r>
              <a:rPr lang="en-US" sz="3200" dirty="0"/>
              <a:t>2023</a:t>
            </a:r>
            <a:endParaRPr lang="en-US" dirty="0"/>
          </a:p>
        </p:txBody>
      </p:sp>
      <p:sp>
        <p:nvSpPr>
          <p:cNvPr id="5" name="Subtitle 4"/>
          <p:cNvSpPr>
            <a:spLocks noGrp="1"/>
          </p:cNvSpPr>
          <p:nvPr>
            <p:ph type="subTitle" idx="1"/>
          </p:nvPr>
        </p:nvSpPr>
        <p:spPr>
          <a:xfrm>
            <a:off x="914400" y="4498848"/>
            <a:ext cx="10515600" cy="624695"/>
          </a:xfrm>
        </p:spPr>
        <p:txBody>
          <a:bodyPr>
            <a:normAutofit/>
          </a:bodyPr>
          <a:lstStyle/>
          <a:p>
            <a:r>
              <a:rPr lang="en-US" sz="3200" dirty="0"/>
              <a:t>Overview and HIV Care Outcomes</a:t>
            </a:r>
          </a:p>
        </p:txBody>
      </p:sp>
      <p:sp>
        <p:nvSpPr>
          <p:cNvPr id="7" name="Rectangle 6"/>
          <p:cNvSpPr/>
          <p:nvPr/>
        </p:nvSpPr>
        <p:spPr>
          <a:xfrm>
            <a:off x="342062" y="6259581"/>
            <a:ext cx="1953548" cy="369332"/>
          </a:xfrm>
          <a:prstGeom prst="rect">
            <a:avLst/>
          </a:prstGeom>
        </p:spPr>
        <p:txBody>
          <a:bodyPr wrap="none">
            <a:spAutoFit/>
          </a:bodyPr>
          <a:lstStyle/>
          <a:p>
            <a:r>
              <a:rPr lang="en-US" dirty="0"/>
              <a:t>Released July 2025</a:t>
            </a:r>
          </a:p>
        </p:txBody>
      </p:sp>
      <p:cxnSp>
        <p:nvCxnSpPr>
          <p:cNvPr id="6" name="Straight Connector 5">
            <a:extLst>
              <a:ext uri="{C183D7F6-B498-43B3-948B-1728B52AA6E4}">
                <adec:decorative xmlns:adec="http://schemas.microsoft.com/office/drawing/2017/decorative" val="1"/>
              </a:ext>
            </a:extLst>
          </p:cNvPr>
          <p:cNvCxnSpPr/>
          <p:nvPr/>
        </p:nvCxnSpPr>
        <p:spPr>
          <a:xfrm>
            <a:off x="3151762" y="8618706"/>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4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1875008" cy="1066800"/>
          </a:xfrm>
        </p:spPr>
        <p:txBody>
          <a:bodyPr>
            <a:noAutofit/>
          </a:bodyPr>
          <a:lstStyle/>
          <a:p>
            <a:r>
              <a:rPr lang="en-US" sz="3200"/>
              <a:t>Clients Served by the Ryan White HIV/AIDS Program, </a:t>
            </a:r>
            <a:r>
              <a:rPr lang="en-US" sz="3200">
                <a:solidFill>
                  <a:schemeClr val="accent2"/>
                </a:solidFill>
              </a:rPr>
              <a:t>by Age Group and Housing Status</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7" name="TextBox 5">
            <a:extLst>
              <a:ext uri="{FF2B5EF4-FFF2-40B4-BE49-F238E27FC236}">
                <a16:creationId xmlns:a16="http://schemas.microsoft.com/office/drawing/2014/main" id="{E3EB6CEB-0C50-8077-F2AE-8D100C7E37AA}"/>
              </a:ext>
            </a:extLst>
          </p:cNvPr>
          <p:cNvSpPr txBox="1">
            <a:spLocks noChangeArrowheads="1"/>
          </p:cNvSpPr>
          <p:nvPr/>
        </p:nvSpPr>
        <p:spPr bwMode="auto">
          <a:xfrm>
            <a:off x="1001488" y="6136439"/>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14" name="Picture 13" descr="A greater proportion of older adult RWHAP clients aged 50 or older (90.7%) experienced stable housing in 2023, compared with adult clients aged 25–49 years (83.9%) and youth/young adult clients aged 13–24 years (84.8%). Among youth/young adult clients, 9.9% experienced temporary housing and 5.3% experienced unstable housing. Among adult clients, 9.0% experienced temporary housing and 7.1% experienced unstable housing. Among older adult clients, 5.4% experienced temporary housing and 3.9% experienced unstable housing.&#10; &#10;The three territories include Guam, Puerto Rico, and the U.S. Virgin Islands. &#10;">
            <a:extLst>
              <a:ext uri="{FF2B5EF4-FFF2-40B4-BE49-F238E27FC236}">
                <a16:creationId xmlns:a16="http://schemas.microsoft.com/office/drawing/2014/main" id="{907C9B24-A291-BA15-2199-1DD1297305BC}"/>
              </a:ext>
            </a:extLst>
          </p:cNvPr>
          <p:cNvPicPr>
            <a:picLocks noChangeAspect="1"/>
          </p:cNvPicPr>
          <p:nvPr/>
        </p:nvPicPr>
        <p:blipFill>
          <a:blip r:embed="rId3"/>
          <a:stretch>
            <a:fillRect/>
          </a:stretch>
        </p:blipFill>
        <p:spPr>
          <a:xfrm>
            <a:off x="85344" y="1195320"/>
            <a:ext cx="12192000" cy="5056535"/>
          </a:xfrm>
          <a:prstGeom prst="rect">
            <a:avLst/>
          </a:prstGeom>
        </p:spPr>
      </p:pic>
    </p:spTree>
    <p:extLst>
      <p:ext uri="{BB962C8B-B14F-4D97-AF65-F5344CB8AC3E}">
        <p14:creationId xmlns:p14="http://schemas.microsoft.com/office/powerpoint/2010/main" val="244436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1753088" cy="1066800"/>
          </a:xfrm>
        </p:spPr>
        <p:txBody>
          <a:bodyPr>
            <a:noAutofit/>
          </a:bodyPr>
          <a:lstStyle/>
          <a:p>
            <a:r>
              <a:rPr lang="en-US" sz="3200"/>
              <a:t>Clients Served by the Ryan White HIV/AIDS Program, </a:t>
            </a:r>
            <a:r>
              <a:rPr lang="en-US" sz="3200">
                <a:solidFill>
                  <a:schemeClr val="accent2"/>
                </a:solidFill>
              </a:rPr>
              <a:t>by Health Care Coverage</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3" name="TextBox 5">
            <a:extLst>
              <a:ext uri="{FF2B5EF4-FFF2-40B4-BE49-F238E27FC236}">
                <a16:creationId xmlns:a16="http://schemas.microsoft.com/office/drawing/2014/main" id="{52885D55-D378-957A-7479-6FE477DE7019}"/>
              </a:ext>
            </a:extLst>
          </p:cNvPr>
          <p:cNvSpPr txBox="1">
            <a:spLocks noChangeArrowheads="1"/>
          </p:cNvSpPr>
          <p:nvPr/>
        </p:nvSpPr>
        <p:spPr bwMode="auto">
          <a:xfrm>
            <a:off x="854618" y="6119758"/>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5" name="Picture 4" descr="In 2023, 81.5% of RWHAP clients had some form of health care coverage. Of the 550,296 clients with reported health care coverage information, 31.3% were covered by Medicaid, 10.9% had private individual coverage, 10.4% were covered by Medicare, 10.3% had private employer coverage, 9.1% had multiple forms of coverage, and 7.3% had both Medicare and Medicaid dual coverage. Nearly one-fifth (18.5%) of RWHAP clients had no health care coverage in 2023.&#10; &#10;Multiple coverage includes any combination of coverage types except for the Medicare and Medicaid dual enrollment category, which is displayed separately. &#10;&#10;The three territories include Guam, Puerto Rico, and the U.S. Virgin Islands. &#10;">
            <a:extLst>
              <a:ext uri="{FF2B5EF4-FFF2-40B4-BE49-F238E27FC236}">
                <a16:creationId xmlns:a16="http://schemas.microsoft.com/office/drawing/2014/main" id="{AF203FFD-A072-562F-8C94-DE8C43733C05}"/>
              </a:ext>
            </a:extLst>
          </p:cNvPr>
          <p:cNvPicPr>
            <a:picLocks noChangeAspect="1"/>
          </p:cNvPicPr>
          <p:nvPr/>
        </p:nvPicPr>
        <p:blipFill>
          <a:blip r:embed="rId3"/>
          <a:stretch>
            <a:fillRect/>
          </a:stretch>
        </p:blipFill>
        <p:spPr>
          <a:xfrm>
            <a:off x="267719" y="1182102"/>
            <a:ext cx="11656562" cy="4822354"/>
          </a:xfrm>
          <a:prstGeom prst="rect">
            <a:avLst/>
          </a:prstGeom>
        </p:spPr>
      </p:pic>
    </p:spTree>
    <p:extLst>
      <p:ext uri="{BB962C8B-B14F-4D97-AF65-F5344CB8AC3E}">
        <p14:creationId xmlns:p14="http://schemas.microsoft.com/office/powerpoint/2010/main" val="192527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4F9A-8C78-D1E8-0155-9649D354CED3}"/>
              </a:ext>
            </a:extLst>
          </p:cNvPr>
          <p:cNvSpPr>
            <a:spLocks noGrp="1"/>
          </p:cNvSpPr>
          <p:nvPr>
            <p:ph type="ctrTitle"/>
          </p:nvPr>
        </p:nvSpPr>
        <p:spPr>
          <a:xfrm>
            <a:off x="838200" y="1588168"/>
            <a:ext cx="10515600" cy="2706624"/>
          </a:xfrm>
        </p:spPr>
        <p:txBody>
          <a:bodyPr/>
          <a:lstStyle/>
          <a:p>
            <a:pPr algn="l"/>
            <a:r>
              <a:rPr kumimoji="0" lang="en-US" sz="4000" b="1" i="0" u="none" strike="noStrike" kern="1200" cap="none" spc="0" normalizeH="0" baseline="0" noProof="0" dirty="0">
                <a:ln>
                  <a:noFill/>
                </a:ln>
                <a:solidFill>
                  <a:srgbClr val="0F4D7B"/>
                </a:solidFill>
                <a:effectLst/>
                <a:uLnTx/>
                <a:uFillTx/>
                <a:latin typeface="Calibri" panose="020F0502020204030204"/>
                <a:ea typeface="+mj-ea"/>
                <a:cs typeface="Arial" panose="020B0604020202020204" pitchFamily="34" charset="0"/>
              </a:rPr>
              <a:t>Trends in Viral Suppression Among Patients Served by the Ryan White HIV/AIDS Program</a:t>
            </a:r>
            <a:endParaRPr lang="en-US" dirty="0"/>
          </a:p>
        </p:txBody>
      </p:sp>
    </p:spTree>
    <p:extLst>
      <p:ext uri="{BB962C8B-B14F-4D97-AF65-F5344CB8AC3E}">
        <p14:creationId xmlns:p14="http://schemas.microsoft.com/office/powerpoint/2010/main" val="357440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041" y="1"/>
            <a:ext cx="11893918" cy="1066800"/>
          </a:xfrm>
        </p:spPr>
        <p:txBody>
          <a:bodyPr>
            <a:noAutofit/>
          </a:bodyPr>
          <a:lstStyle/>
          <a:p>
            <a:r>
              <a:rPr lang="fr-FR" sz="3400" dirty="0"/>
              <a:t>Ryan White HIV/AIDS Program Viral Suppression vs. </a:t>
            </a:r>
            <a:br>
              <a:rPr lang="fr-FR" sz="3400" dirty="0"/>
            </a:br>
            <a:r>
              <a:rPr lang="fr-FR" sz="3400" dirty="0"/>
              <a:t>National Viral Suppression</a:t>
            </a:r>
            <a:endParaRPr lang="en-US" sz="34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99D6A1C-8A65-4DBF-BF94-27C9A4EC4BE9}"/>
              </a:ext>
            </a:extLst>
          </p:cNvPr>
          <p:cNvSpPr txBox="1"/>
          <p:nvPr/>
        </p:nvSpPr>
        <p:spPr>
          <a:xfrm>
            <a:off x="981075" y="5728174"/>
            <a:ext cx="9334500" cy="584775"/>
          </a:xfrm>
          <a:prstGeom prst="rect">
            <a:avLst/>
          </a:prstGeom>
          <a:noFill/>
        </p:spPr>
        <p:txBody>
          <a:bodyPr wrap="square" rtlCol="0">
            <a:spAutoFit/>
          </a:bodyPr>
          <a:lstStyle/>
          <a:p>
            <a:r>
              <a:rPr lang="en-US" sz="800" dirty="0"/>
              <a:t>Sources</a:t>
            </a:r>
          </a:p>
          <a:p>
            <a:r>
              <a:rPr lang="en-US" sz="800" dirty="0"/>
              <a:t>1. Health Resources and Services Administration. December 2024. Ryan White HIV/AIDS Program Annual Data Report 2023.</a:t>
            </a:r>
          </a:p>
          <a:p>
            <a:r>
              <a:rPr lang="en-US" sz="800" dirty="0"/>
              <a:t>2. Monitoring Selected National HIV Prevention and Care Objectives by Using HIV Surveillance Data—United States and 6 Territories and Freely Associated States, 2023. Centers for Disease Control and Prevention. Published April 29, 2025. Accessed June 4, 2025. https://www.cdc.gov/hiv-data/nhss/national-hiv-prevention-and-care-outcomes.html</a:t>
            </a:r>
          </a:p>
        </p:txBody>
      </p:sp>
      <p:pic>
        <p:nvPicPr>
          <p:cNvPr id="3" name="Picture 2">
            <a:extLst>
              <a:ext uri="{FF2B5EF4-FFF2-40B4-BE49-F238E27FC236}">
                <a16:creationId xmlns:a16="http://schemas.microsoft.com/office/drawing/2014/main" id="{5C7E0480-594A-29F4-19DF-A4753781DE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445" y="1315085"/>
            <a:ext cx="11114161" cy="4077517"/>
          </a:xfrm>
          <a:prstGeom prst="rect">
            <a:avLst/>
          </a:prstGeom>
        </p:spPr>
      </p:pic>
      <p:pic>
        <p:nvPicPr>
          <p:cNvPr id="4" name="Picture 3">
            <a:extLst>
              <a:ext uri="{FF2B5EF4-FFF2-40B4-BE49-F238E27FC236}">
                <a16:creationId xmlns:a16="http://schemas.microsoft.com/office/drawing/2014/main" id="{278FF532-7B42-B4EE-2ACF-08779AEECC22}"/>
              </a:ext>
            </a:extLst>
          </p:cNvPr>
          <p:cNvPicPr>
            <a:picLocks noChangeAspect="1"/>
          </p:cNvPicPr>
          <p:nvPr/>
        </p:nvPicPr>
        <p:blipFill>
          <a:blip r:embed="rId4"/>
          <a:stretch>
            <a:fillRect/>
          </a:stretch>
        </p:blipFill>
        <p:spPr>
          <a:xfrm>
            <a:off x="3732" y="3852"/>
            <a:ext cx="2971800" cy="152400"/>
          </a:xfrm>
          <a:prstGeom prst="rect">
            <a:avLst/>
          </a:prstGeom>
        </p:spPr>
      </p:pic>
    </p:spTree>
    <p:extLst>
      <p:ext uri="{BB962C8B-B14F-4D97-AF65-F5344CB8AC3E}">
        <p14:creationId xmlns:p14="http://schemas.microsoft.com/office/powerpoint/2010/main" val="165229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1B94-A27F-079C-E76D-48AF39DCD4B8}"/>
              </a:ext>
            </a:extLst>
          </p:cNvPr>
          <p:cNvSpPr>
            <a:spLocks noGrp="1"/>
          </p:cNvSpPr>
          <p:nvPr>
            <p:ph type="title"/>
          </p:nvPr>
        </p:nvSpPr>
        <p:spPr>
          <a:xfrm>
            <a:off x="88392" y="1"/>
            <a:ext cx="12015216" cy="1066800"/>
          </a:xfrm>
        </p:spPr>
        <p:txBody>
          <a:bodyPr>
            <a:noAutofit/>
          </a:bodyPr>
          <a:lstStyle/>
          <a:p>
            <a:r>
              <a:rPr lang="en-US" sz="3200">
                <a:solidFill>
                  <a:schemeClr val="accent2"/>
                </a:solidFill>
              </a:rPr>
              <a:t>Viral Suppression </a:t>
            </a:r>
            <a:r>
              <a:rPr lang="en-US" sz="3200"/>
              <a:t>among Patients Served by the Ryan White HIV/AIDS Program (non-ADAP), </a:t>
            </a:r>
            <a:r>
              <a:rPr lang="en-US" sz="3200">
                <a:solidFill>
                  <a:schemeClr val="accent2"/>
                </a:solidFill>
              </a:rPr>
              <a:t>2010–2023</a:t>
            </a:r>
            <a:r>
              <a:rPr lang="en-US" sz="3200"/>
              <a:t>—United States and 3 </a:t>
            </a:r>
            <a:r>
              <a:rPr lang="en-US" sz="3200" err="1"/>
              <a:t>Territories</a:t>
            </a:r>
            <a:r>
              <a:rPr lang="en-US" sz="3200" baseline="30000" err="1"/>
              <a:t>a</a:t>
            </a:r>
            <a:endParaRPr lang="en-US" sz="3200" baseline="30000"/>
          </a:p>
        </p:txBody>
      </p:sp>
      <p:pic>
        <p:nvPicPr>
          <p:cNvPr id="3" name="Picture 2" descr="This chart shows the proportion of RWHAP patients that reached viral suppression from 2010 through 2023. Viral suppression increased steadily over the fourteen-year period, from 69.5% in 2010 to 90.6% in 2023.&#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972F2AD8-0428-D479-595A-F56CCD4054C6}"/>
              </a:ext>
            </a:extLst>
          </p:cNvPr>
          <p:cNvPicPr>
            <a:picLocks noChangeAspect="1"/>
          </p:cNvPicPr>
          <p:nvPr/>
        </p:nvPicPr>
        <p:blipFill>
          <a:blip r:embed="rId3"/>
          <a:stretch>
            <a:fillRect/>
          </a:stretch>
        </p:blipFill>
        <p:spPr>
          <a:xfrm>
            <a:off x="371360" y="1256734"/>
            <a:ext cx="11449280" cy="4529721"/>
          </a:xfrm>
          <a:prstGeom prst="rect">
            <a:avLst/>
          </a:prstGeom>
        </p:spPr>
      </p:pic>
      <p:sp>
        <p:nvSpPr>
          <p:cNvPr id="8" name="TextBox 7">
            <a:extLst>
              <a:ext uri="{FF2B5EF4-FFF2-40B4-BE49-F238E27FC236}">
                <a16:creationId xmlns:a16="http://schemas.microsoft.com/office/drawing/2014/main" id="{928BE77E-891B-D87F-F189-1EC5CF30A03B}"/>
              </a:ext>
            </a:extLst>
          </p:cNvPr>
          <p:cNvSpPr txBox="1">
            <a:spLocks noChangeArrowheads="1"/>
          </p:cNvSpPr>
          <p:nvPr/>
        </p:nvSpPr>
        <p:spPr bwMode="auto">
          <a:xfrm>
            <a:off x="970208" y="5976389"/>
            <a:ext cx="7696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30000" noProof="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FD2F552E-0F1A-7028-6C81-E73C952F82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1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03C4-6E05-4775-EDE7-4C65D3CAB9F3}"/>
              </a:ext>
            </a:extLst>
          </p:cNvPr>
          <p:cNvSpPr>
            <a:spLocks noGrp="1"/>
          </p:cNvSpPr>
          <p:nvPr>
            <p:ph type="title"/>
          </p:nvPr>
        </p:nvSpPr>
        <p:spPr>
          <a:xfrm>
            <a:off x="228599" y="1"/>
            <a:ext cx="11696931" cy="1066800"/>
          </a:xfrm>
        </p:spPr>
        <p:txBody>
          <a:bodyPr>
            <a:noAutofit/>
          </a:bodyPr>
          <a:lstStyle/>
          <a:p>
            <a:r>
              <a:rPr lang="en-US" sz="3200" dirty="0">
                <a:solidFill>
                  <a:schemeClr val="accent2"/>
                </a:solidFill>
              </a:rPr>
              <a:t>Viral Suppression </a:t>
            </a:r>
            <a:r>
              <a:rPr lang="en-US" sz="3200" dirty="0"/>
              <a:t>among RWHAP </a:t>
            </a:r>
            <a:r>
              <a:rPr lang="en-US" dirty="0"/>
              <a:t>Patients, </a:t>
            </a:r>
            <a:r>
              <a:rPr lang="en-US" dirty="0">
                <a:solidFill>
                  <a:schemeClr val="accent2"/>
                </a:solidFill>
              </a:rPr>
              <a:t>by State, 2010 </a:t>
            </a:r>
            <a:r>
              <a:rPr lang="en-US" sz="3200" dirty="0">
                <a:solidFill>
                  <a:schemeClr val="accent2"/>
                </a:solidFill>
              </a:rPr>
              <a:t>and 2023</a:t>
            </a:r>
            <a:r>
              <a:rPr lang="en-US" sz="3200" dirty="0"/>
              <a:t>—United States and 3 </a:t>
            </a:r>
            <a:r>
              <a:rPr lang="en-US" sz="3200" dirty="0" err="1"/>
              <a:t>Territories</a:t>
            </a:r>
            <a:r>
              <a:rPr lang="en-US" sz="3200" baseline="30000" dirty="0" err="1"/>
              <a:t>a</a:t>
            </a:r>
            <a:endParaRPr lang="en-US" sz="3200" dirty="0"/>
          </a:p>
        </p:txBody>
      </p:sp>
      <p:sp>
        <p:nvSpPr>
          <p:cNvPr id="33" name="TextBox 32">
            <a:extLst>
              <a:ext uri="{FF2B5EF4-FFF2-40B4-BE49-F238E27FC236}">
                <a16:creationId xmlns:a16="http://schemas.microsoft.com/office/drawing/2014/main" id="{90EB9A46-95E5-7F83-B3BA-B924409D0E3D}"/>
              </a:ext>
            </a:extLst>
          </p:cNvPr>
          <p:cNvSpPr txBox="1">
            <a:spLocks noChangeArrowheads="1"/>
          </p:cNvSpPr>
          <p:nvPr/>
        </p:nvSpPr>
        <p:spPr bwMode="auto">
          <a:xfrm>
            <a:off x="970208" y="5976389"/>
            <a:ext cx="7696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30000" noProof="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6" name="Picture 5" descr="This slide shows the variation in viral suppression by state among Ryan White HIV/AIDS Program patients in 2010 and in 2023, with darker blue indicating lower percentages of viral suppression and lighter shades indicating higher percentages.&#10; &#10;From 2010 to 2023, all states showed increases in viral suppression; however, some states, particularly in the Southern U.S. continued to have room for improvement. &#10; &#10;Viral suppression is defined as ≥1 outpatient/ambulatory health services visit  during the calendar year and ≥1 viral load reported, with the last viral load result &lt;200 copies/mL. &#10; &#10;The three territories include Guam, Puerto Rico, and the U.S. Virgin Islands. &#10;">
            <a:extLst>
              <a:ext uri="{FF2B5EF4-FFF2-40B4-BE49-F238E27FC236}">
                <a16:creationId xmlns:a16="http://schemas.microsoft.com/office/drawing/2014/main" id="{BD9C236D-C74A-5DDA-BFEB-AF0B2760F8FE}"/>
              </a:ext>
            </a:extLst>
          </p:cNvPr>
          <p:cNvPicPr>
            <a:picLocks noChangeAspect="1"/>
          </p:cNvPicPr>
          <p:nvPr/>
        </p:nvPicPr>
        <p:blipFill>
          <a:blip r:embed="rId3"/>
          <a:stretch>
            <a:fillRect/>
          </a:stretch>
        </p:blipFill>
        <p:spPr>
          <a:xfrm>
            <a:off x="0" y="939200"/>
            <a:ext cx="12192000" cy="5164791"/>
          </a:xfrm>
          <a:prstGeom prst="rect">
            <a:avLst/>
          </a:prstGeom>
        </p:spPr>
      </p:pic>
    </p:spTree>
    <p:extLst>
      <p:ext uri="{BB962C8B-B14F-4D97-AF65-F5344CB8AC3E}">
        <p14:creationId xmlns:p14="http://schemas.microsoft.com/office/powerpoint/2010/main" val="3535523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B937-87A9-3D25-7073-6100F69D837D}"/>
              </a:ext>
            </a:extLst>
          </p:cNvPr>
          <p:cNvSpPr>
            <a:spLocks noGrp="1"/>
          </p:cNvSpPr>
          <p:nvPr>
            <p:ph type="title"/>
          </p:nvPr>
        </p:nvSpPr>
        <p:spPr/>
        <p:txBody>
          <a:bodyPr>
            <a:noAutofit/>
          </a:bodyPr>
          <a:lstStyle/>
          <a:p>
            <a:r>
              <a:rPr lang="en-US" sz="2800" dirty="0">
                <a:solidFill>
                  <a:schemeClr val="accent2"/>
                </a:solidFill>
              </a:rPr>
              <a:t>Viral Suppression </a:t>
            </a:r>
            <a:r>
              <a:rPr lang="en-US" sz="2800" dirty="0"/>
              <a:t>among </a:t>
            </a:r>
            <a:r>
              <a:rPr lang="en-US" sz="2800" dirty="0">
                <a:solidFill>
                  <a:schemeClr val="accent2"/>
                </a:solidFill>
              </a:rPr>
              <a:t>Populations </a:t>
            </a:r>
            <a:r>
              <a:rPr lang="en-US" sz="2800" dirty="0"/>
              <a:t>Served by the Ryan White HIV/AIDS Program, </a:t>
            </a:r>
            <a:r>
              <a:rPr lang="en-US" sz="2800" dirty="0">
                <a:solidFill>
                  <a:schemeClr val="accent2"/>
                </a:solidFill>
              </a:rPr>
              <a:t>2010 and 2023</a:t>
            </a:r>
            <a:r>
              <a:rPr lang="en-US" sz="2800" dirty="0"/>
              <a:t>—United States and 3 </a:t>
            </a:r>
            <a:r>
              <a:rPr lang="en-US" sz="2800" dirty="0" err="1"/>
              <a:t>Territories</a:t>
            </a:r>
            <a:r>
              <a:rPr lang="en-US" sz="2800" baseline="30000" dirty="0" err="1"/>
              <a:t>a</a:t>
            </a:r>
            <a:endParaRPr lang="en-US" sz="2800" dirty="0"/>
          </a:p>
        </p:txBody>
      </p:sp>
      <p:pic>
        <p:nvPicPr>
          <p:cNvPr id="3" name="Picture 2" descr="This chart shows viral suppression among people disproportionately affected by HIV that were served by the RWHAP. It shows a side-by-side comparison of viral suppression for each population in 2010 – indicated by a dark blue bar, and in 2023 – indicated by a light blue bar. For comparison, viral suppression for all RWHAP patients overall in 2010 was 69.5% indicated by the dark blue line. Viral suppression for all RWHAP patients overall in 2023 was 90.6%, compared to 67.2% for all people in the U.S. with HIV in 2023.&#10;&#10;Viral suppression increased across all people disproportionately affected by HIV, most notably among people experiencing unstable housing (increase 24.9 percentage points), Black/African American patients (25.1 percentage points), and youth aged 13-24 years (38.1 percentage points).&#10; &#10;However, it is important to note that challenges remain in reaching viral suppression for certain populations. Most notably, in 2023, the patient populations with viral suppression lower than the overall percentage of 90.6% were people with HIV attributed at diagnosis to injection drug use (89.6%), Black/African American patients (88.4%), youth aged 13-24 years (84.7%), and people experiencing unstable housing (79.7%).&#10;&#10; &#10;Hispanics/Latinos can be of any race.&#10;&#10;RWHAP viral suppression is defined as ≥1 outpatient/ambulatory health services visit  during the calendar year and ≥1 viral load reported, with the last viral load result &lt;200 copies/mL.&#10;&#10;National viral suppression is reported through the CDC’s National HIV Surveillance System. CDC’s national viral suppression estimate reflects all people with diagnosed HIV. Source: Source: Monitoring Selected National HIV Prevention and Care Objectives by Using HIV Surveillance Data—United States and 6 Territories and Freely Associated States, 2023. Centers for Disease Control and Prevention. Published April 29, 2025. Accessed [date]. https://www.cdc.gov/hiv-data/nhss/national-hiv-prevention-and-care-outcomes.html &#10; &#10;The three territories include Guam, Puerto Rico, and the U.S. Virgin Islands.&#10;">
            <a:extLst>
              <a:ext uri="{FF2B5EF4-FFF2-40B4-BE49-F238E27FC236}">
                <a16:creationId xmlns:a16="http://schemas.microsoft.com/office/drawing/2014/main" id="{D46CDF4B-8A2C-B23B-B26B-8295B367CEBC}"/>
              </a:ext>
            </a:extLst>
          </p:cNvPr>
          <p:cNvPicPr>
            <a:picLocks noChangeAspect="1"/>
          </p:cNvPicPr>
          <p:nvPr/>
        </p:nvPicPr>
        <p:blipFill>
          <a:blip r:embed="rId3"/>
          <a:stretch>
            <a:fillRect/>
          </a:stretch>
        </p:blipFill>
        <p:spPr>
          <a:xfrm>
            <a:off x="0" y="1066801"/>
            <a:ext cx="12192000" cy="4980432"/>
          </a:xfrm>
          <a:prstGeom prst="rect">
            <a:avLst/>
          </a:prstGeom>
        </p:spPr>
      </p:pic>
      <p:sp>
        <p:nvSpPr>
          <p:cNvPr id="49" name="TextBox 48">
            <a:extLst>
              <a:ext uri="{FF2B5EF4-FFF2-40B4-BE49-F238E27FC236}">
                <a16:creationId xmlns:a16="http://schemas.microsoft.com/office/drawing/2014/main" id="{4C935335-615E-0EFB-D7E6-CE6F606E1BEC}"/>
              </a:ext>
            </a:extLst>
          </p:cNvPr>
          <p:cNvSpPr txBox="1">
            <a:spLocks noChangeArrowheads="1"/>
          </p:cNvSpPr>
          <p:nvPr/>
        </p:nvSpPr>
        <p:spPr bwMode="auto">
          <a:xfrm>
            <a:off x="970547" y="5791200"/>
            <a:ext cx="76962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Hispanics/Latinos can be of any race.</a:t>
            </a:r>
            <a:endParaRPr kumimoji="0" lang="en-US" altLang="en-US" sz="11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1100" b="0" i="1"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11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1100" b="0"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11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1100" b="0" i="0" u="none" strike="noStrike" kern="1200" cap="none" spc="0" normalizeH="0" baseline="30000" noProof="0">
                <a:ln>
                  <a:noFill/>
                </a:ln>
                <a:solidFill>
                  <a:prstClr val="black"/>
                </a:solidFill>
                <a:effectLst/>
                <a:uLnTx/>
                <a:uFillTx/>
                <a:latin typeface="Calibri" panose="020F0502020204030204"/>
                <a:ea typeface="+mn-ea"/>
                <a:cs typeface="+mn-cs"/>
              </a:rPr>
              <a:t>a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Guam, Puerto Rico, and the U.S. Virgin Islands.</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US" altLang="en-US" sz="11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FA1886C-77E5-4BBC-C6E3-D7849E921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56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381000" y="89364"/>
            <a:ext cx="11430000" cy="950416"/>
          </a:xfrm>
        </p:spPr>
        <p:txBody>
          <a:bodyPr>
            <a:noAutofit/>
          </a:bodyPr>
          <a:lstStyle/>
          <a:p>
            <a:r>
              <a:rPr lang="en-US" sz="4400"/>
              <a:t>Connect with the Ryan White HIV/AIDS Program</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4000"/>
              <a:t>Learn more about our program at our website: </a:t>
            </a:r>
          </a:p>
          <a:p>
            <a:pPr marL="0" indent="0">
              <a:buNone/>
            </a:pPr>
            <a:r>
              <a:rPr lang="en-US" sz="4000" u="sng">
                <a:solidFill>
                  <a:srgbClr val="0563C1"/>
                </a:solidFill>
                <a:uFill>
                  <a:solidFill>
                    <a:srgbClr val="0563C1"/>
                  </a:solidFill>
                </a:uFill>
                <a:sym typeface="Calibri"/>
                <a:hlinkClick r:id="rId3"/>
              </a:rPr>
              <a:t>ryanwhite.hrsa.gov</a:t>
            </a:r>
            <a:endParaRPr lang="en-US" sz="4000" u="sng">
              <a:solidFill>
                <a:srgbClr val="0563C1"/>
              </a:solidFill>
              <a:uFill>
                <a:solidFill>
                  <a:srgbClr val="0563C1"/>
                </a:solidFill>
              </a:uFill>
              <a:sym typeface="Calibri"/>
            </a:endParaRPr>
          </a:p>
        </p:txBody>
      </p:sp>
      <p:pic>
        <p:nvPicPr>
          <p:cNvPr id="7" name="Picture 6" descr="&quot;&quot;">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3692234"/>
            <a:ext cx="1063440" cy="707214"/>
          </a:xfrm>
          <a:prstGeom prst="rect">
            <a:avLst/>
          </a:prstGeom>
        </p:spPr>
      </p:pic>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1937735" y="3494476"/>
            <a:ext cx="9111265" cy="707214"/>
          </a:xfrm>
        </p:spPr>
        <p:txBody>
          <a:bodyPr>
            <a:noAutofit/>
          </a:bodyPr>
          <a:lstStyle/>
          <a:p>
            <a:pPr marL="0" indent="0">
              <a:buNone/>
            </a:pPr>
            <a:r>
              <a:rPr lang="en-US" sz="3200"/>
              <a:t>Sign up for the Ryan White HIV/AIDS Program Listserv:</a:t>
            </a:r>
          </a:p>
          <a:p>
            <a:pPr marL="0" indent="0">
              <a:buNone/>
            </a:pPr>
            <a:r>
              <a:rPr lang="en-US" sz="3200">
                <a:hlinkClick r:id="rId6"/>
              </a:rPr>
              <a:t>https://public.govdelivery.com/accounts/USHHSHRSA/signup/29907</a:t>
            </a:r>
            <a:r>
              <a:rPr lang="en-US" sz="3200"/>
              <a:t> </a:t>
            </a:r>
          </a:p>
        </p:txBody>
      </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fld id="{C7D939B5-D1D6-442B-960C-11410C62AFA7}" type="slidenum">
              <a:rPr lang="en-US" smtClean="0"/>
              <a:pPr/>
              <a:t>17</a:t>
            </a:fld>
            <a:endParaRPr lang="en-US"/>
          </a:p>
        </p:txBody>
      </p:sp>
    </p:spTree>
    <p:extLst>
      <p:ext uri="{BB962C8B-B14F-4D97-AF65-F5344CB8AC3E}">
        <p14:creationId xmlns:p14="http://schemas.microsoft.com/office/powerpoint/2010/main" val="154942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40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a:solidFill>
                  <a:schemeClr val="tx1"/>
                </a:solidFill>
              </a:rPr>
              <a:t>Learn more about our agency at: </a:t>
            </a:r>
          </a:p>
          <a:p>
            <a:pPr marL="0" indent="0">
              <a:buNone/>
            </a:pPr>
            <a:r>
              <a:rPr lang="en-US" sz="4300" u="sng">
                <a:solidFill>
                  <a:srgbClr val="0563C1"/>
                </a:solidFill>
                <a:uFill>
                  <a:solidFill>
                    <a:srgbClr val="0563C1"/>
                  </a:solidFill>
                </a:uFill>
                <a:sym typeface="Calibri"/>
                <a:hlinkClick r:id="rId3"/>
              </a:rPr>
              <a:t>www.HRSA.gov</a:t>
            </a:r>
            <a:endParaRPr lang="en-US" sz="4300" u="sng">
              <a:solidFill>
                <a:srgbClr val="0563C1"/>
              </a:solidFill>
              <a:uFill>
                <a:solidFill>
                  <a:srgbClr val="0563C1"/>
                </a:solidFill>
              </a:uFill>
              <a:sym typeface="Calibri"/>
            </a:endParaRPr>
          </a:p>
        </p:txBody>
      </p:sp>
      <p:pic>
        <p:nvPicPr>
          <p:cNvPr id="7" name="Picture 6" descr="&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a:solidFill>
                  <a:schemeClr val="tx1"/>
                </a:solidFill>
                <a:hlinkClick r:id="rId5"/>
              </a:rPr>
              <a:t>Sign up for the HRSA </a:t>
            </a:r>
            <a:r>
              <a:rPr lang="en-US" err="1">
                <a:solidFill>
                  <a:schemeClr val="tx1"/>
                </a:solidFill>
                <a:hlinkClick r:id="rId5"/>
              </a:rPr>
              <a:t>eNews</a:t>
            </a:r>
            <a:endParaRPr lang="en-US">
              <a:solidFill>
                <a:schemeClr val="tx1"/>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a:solidFill>
                  <a:schemeClr val="tx1"/>
                </a:solidFill>
              </a:rPr>
              <a:t>FOLLOW US: </a:t>
            </a:r>
          </a:p>
        </p:txBody>
      </p:sp>
      <p:grpSp>
        <p:nvGrpSpPr>
          <p:cNvPr id="6" name="Group 5" descr="HRSA Social Media Channels">
            <a:extLst>
              <a:ext uri="{FF2B5EF4-FFF2-40B4-BE49-F238E27FC236}">
                <a16:creationId xmlns:a16="http://schemas.microsoft.com/office/drawing/2014/main" id="{D5EC7C5D-DEB3-1863-C33B-8A6DC2759256}"/>
              </a:ext>
            </a:extLst>
          </p:cNvPr>
          <p:cNvGrpSpPr/>
          <p:nvPr/>
        </p:nvGrpSpPr>
        <p:grpSpPr>
          <a:xfrm>
            <a:off x="3798426" y="5167173"/>
            <a:ext cx="4598531" cy="797995"/>
            <a:chOff x="2692195" y="5469993"/>
            <a:chExt cx="4598531" cy="797995"/>
          </a:xfrm>
        </p:grpSpPr>
        <p:grpSp>
          <p:nvGrpSpPr>
            <p:cNvPr id="16" name="Group 15" descr="Social Media Icons&#10;">
              <a:extLst>
                <a:ext uri="{FF2B5EF4-FFF2-40B4-BE49-F238E27FC236}">
                  <a16:creationId xmlns:a16="http://schemas.microsoft.com/office/drawing/2014/main" id="{352669EA-3438-8CC3-E0DE-075D74C227A6}"/>
                </a:ext>
              </a:extLst>
            </p:cNvPr>
            <p:cNvGrpSpPr/>
            <p:nvPr/>
          </p:nvGrpSpPr>
          <p:grpSpPr>
            <a:xfrm>
              <a:off x="2692195" y="5469993"/>
              <a:ext cx="4598531" cy="797995"/>
              <a:chOff x="3799084" y="5111968"/>
              <a:chExt cx="4598531" cy="797995"/>
            </a:xfrm>
          </p:grpSpPr>
          <p:pic>
            <p:nvPicPr>
              <p:cNvPr id="18" name="Picture 17" descr="Facebook">
                <a:hlinkClick r:id="rId6"/>
                <a:extLst>
                  <a:ext uri="{FF2B5EF4-FFF2-40B4-BE49-F238E27FC236}">
                    <a16:creationId xmlns:a16="http://schemas.microsoft.com/office/drawing/2014/main" id="{DC06B52A-C700-00A9-97E5-414C1EF434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9084" y="5117474"/>
                <a:ext cx="781093" cy="781093"/>
              </a:xfrm>
              <a:prstGeom prst="rect">
                <a:avLst/>
              </a:prstGeom>
            </p:spPr>
          </p:pic>
          <p:pic>
            <p:nvPicPr>
              <p:cNvPr id="19" name="Picture 18" descr="Instagram">
                <a:hlinkClick r:id="rId8"/>
                <a:extLst>
                  <a:ext uri="{FF2B5EF4-FFF2-40B4-BE49-F238E27FC236}">
                    <a16:creationId xmlns:a16="http://schemas.microsoft.com/office/drawing/2014/main" id="{DA937D90-7F84-D398-29DA-CE93D8473F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9646" y="5119224"/>
                <a:ext cx="786290" cy="785036"/>
              </a:xfrm>
              <a:prstGeom prst="rect">
                <a:avLst/>
              </a:prstGeom>
            </p:spPr>
          </p:pic>
          <p:pic>
            <p:nvPicPr>
              <p:cNvPr id="20" name="Picture 19" descr="Instagram">
                <a:hlinkClick r:id="rId10"/>
                <a:extLst>
                  <a:ext uri="{FF2B5EF4-FFF2-40B4-BE49-F238E27FC236}">
                    <a16:creationId xmlns:a16="http://schemas.microsoft.com/office/drawing/2014/main" id="{E9E5E4F7-35CB-747E-9A66-00ECD335F9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9254" y="5124834"/>
                <a:ext cx="786384" cy="785129"/>
              </a:xfrm>
              <a:prstGeom prst="rect">
                <a:avLst/>
              </a:prstGeom>
            </p:spPr>
          </p:pic>
          <p:pic>
            <p:nvPicPr>
              <p:cNvPr id="21" name="Picture 20" descr="YouTube">
                <a:hlinkClick r:id="rId12"/>
                <a:extLst>
                  <a:ext uri="{FF2B5EF4-FFF2-40B4-BE49-F238E27FC236}">
                    <a16:creationId xmlns:a16="http://schemas.microsoft.com/office/drawing/2014/main" id="{15ABB07E-5FED-DB6E-4576-F15D8319226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12580" y="5111968"/>
                <a:ext cx="785035" cy="785035"/>
              </a:xfrm>
              <a:prstGeom prst="rect">
                <a:avLst/>
              </a:prstGeom>
            </p:spPr>
          </p:pic>
        </p:grpSp>
        <p:pic>
          <p:nvPicPr>
            <p:cNvPr id="17" name="Picture 16" descr="X">
              <a:hlinkClick r:id="rId14"/>
              <a:extLst>
                <a:ext uri="{FF2B5EF4-FFF2-40B4-BE49-F238E27FC236}">
                  <a16:creationId xmlns:a16="http://schemas.microsoft.com/office/drawing/2014/main" id="{389793B2-2E36-0BA6-37F9-16C9AA410545}"/>
                </a:ext>
              </a:extLst>
            </p:cNvPr>
            <p:cNvPicPr>
              <a:picLocks noChangeAspect="1"/>
            </p:cNvPicPr>
            <p:nvPr/>
          </p:nvPicPr>
          <p:blipFill>
            <a:blip r:embed="rId15"/>
            <a:stretch>
              <a:fillRect/>
            </a:stretch>
          </p:blipFill>
          <p:spPr>
            <a:xfrm flipH="1">
              <a:off x="3633948" y="5484506"/>
              <a:ext cx="760974" cy="777779"/>
            </a:xfrm>
            <a:prstGeom prst="rect">
              <a:avLst/>
            </a:prstGeom>
          </p:spPr>
        </p:pic>
      </p:gr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a:xfrm>
            <a:off x="9272016" y="6473952"/>
            <a:ext cx="2743200" cy="3840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21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041" y="1"/>
            <a:ext cx="11893918" cy="1066800"/>
          </a:xfrm>
        </p:spPr>
        <p:txBody>
          <a:bodyPr>
            <a:noAutofit/>
          </a:bodyPr>
          <a:lstStyle/>
          <a:p>
            <a:pPr algn="ctr"/>
            <a:r>
              <a:rPr lang="en-US" sz="3400" dirty="0"/>
              <a:t>HRSA’s Ryan White HIV/AIDS Program BY THE NUMBERS: 2023</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99D6A1C-8A65-4DBF-BF94-27C9A4EC4BE9}"/>
              </a:ext>
            </a:extLst>
          </p:cNvPr>
          <p:cNvSpPr txBox="1"/>
          <p:nvPr/>
        </p:nvSpPr>
        <p:spPr>
          <a:xfrm>
            <a:off x="981075" y="5782236"/>
            <a:ext cx="9334500" cy="461665"/>
          </a:xfrm>
          <a:prstGeom prst="rect">
            <a:avLst/>
          </a:prstGeom>
          <a:noFill/>
        </p:spPr>
        <p:txBody>
          <a:bodyPr wrap="square" rtlCol="0">
            <a:spAutoFit/>
          </a:bodyPr>
          <a:lstStyle/>
          <a:p>
            <a:r>
              <a:rPr lang="en-US" sz="800" dirty="0"/>
              <a:t>* Viral suppression is based on data for people with HIV who had at least one outpatient ambulatory health services visit and at least one viral load test during the measurement year and whose most recent viral load test result was less than 200 copies/</a:t>
            </a:r>
            <a:r>
              <a:rPr lang="en-US" sz="800" dirty="0" err="1"/>
              <a:t>mL.</a:t>
            </a:r>
            <a:endParaRPr lang="en-US" sz="800" dirty="0"/>
          </a:p>
          <a:p>
            <a:r>
              <a:rPr lang="en-US" sz="800"/>
              <a:t>Source</a:t>
            </a:r>
            <a:r>
              <a:rPr lang="en-US" sz="800" dirty="0"/>
              <a:t>: 2023 Ryan White HIV/AIDS Program Annual Data Report.</a:t>
            </a:r>
          </a:p>
        </p:txBody>
      </p:sp>
      <p:pic>
        <p:nvPicPr>
          <p:cNvPr id="13" name="Content Placeholder 12">
            <a:extLst>
              <a:ext uri="{FF2B5EF4-FFF2-40B4-BE49-F238E27FC236}">
                <a16:creationId xmlns:a16="http://schemas.microsoft.com/office/drawing/2014/main" id="{20733185-B7E9-4D45-AC5A-39767D2C612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9602" y="1365539"/>
            <a:ext cx="10816731" cy="4126306"/>
          </a:xfrm>
        </p:spPr>
      </p:pic>
      <p:pic>
        <p:nvPicPr>
          <p:cNvPr id="3" name="Picture 2">
            <a:extLst>
              <a:ext uri="{FF2B5EF4-FFF2-40B4-BE49-F238E27FC236}">
                <a16:creationId xmlns:a16="http://schemas.microsoft.com/office/drawing/2014/main" id="{5C7E0480-594A-29F4-19DF-A4753781DE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8919" y="1309116"/>
            <a:ext cx="11114161" cy="4239767"/>
          </a:xfrm>
          <a:prstGeom prst="rect">
            <a:avLst/>
          </a:prstGeom>
        </p:spPr>
      </p:pic>
      <p:pic>
        <p:nvPicPr>
          <p:cNvPr id="4" name="Picture 3">
            <a:extLst>
              <a:ext uri="{FF2B5EF4-FFF2-40B4-BE49-F238E27FC236}">
                <a16:creationId xmlns:a16="http://schemas.microsoft.com/office/drawing/2014/main" id="{278FF532-7B42-B4EE-2ACF-08779AEECC22}"/>
              </a:ext>
            </a:extLst>
          </p:cNvPr>
          <p:cNvPicPr>
            <a:picLocks noChangeAspect="1"/>
          </p:cNvPicPr>
          <p:nvPr/>
        </p:nvPicPr>
        <p:blipFill>
          <a:blip r:embed="rId5"/>
          <a:stretch>
            <a:fillRect/>
          </a:stretch>
        </p:blipFill>
        <p:spPr>
          <a:xfrm>
            <a:off x="3732" y="3852"/>
            <a:ext cx="2971800" cy="152400"/>
          </a:xfrm>
          <a:prstGeom prst="rect">
            <a:avLst/>
          </a:prstGeom>
        </p:spPr>
      </p:pic>
    </p:spTree>
    <p:extLst>
      <p:ext uri="{BB962C8B-B14F-4D97-AF65-F5344CB8AC3E}">
        <p14:creationId xmlns:p14="http://schemas.microsoft.com/office/powerpoint/2010/main" val="171781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5460-D3D2-20B6-580A-8C2831D63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E2269-4D34-B71C-E1B2-C95C2B515F85}"/>
              </a:ext>
            </a:extLst>
          </p:cNvPr>
          <p:cNvSpPr>
            <a:spLocks noGrp="1"/>
          </p:cNvSpPr>
          <p:nvPr>
            <p:ph type="title"/>
          </p:nvPr>
        </p:nvSpPr>
        <p:spPr>
          <a:xfrm>
            <a:off x="85344" y="1"/>
            <a:ext cx="11753088" cy="1066800"/>
          </a:xfrm>
        </p:spPr>
        <p:txBody>
          <a:bodyPr>
            <a:noAutofit/>
          </a:bodyPr>
          <a:lstStyle/>
          <a:p>
            <a:r>
              <a:rPr lang="en-US" sz="2800" dirty="0"/>
              <a:t>Percentage of People with Diagnosed HIV Served by the RWHAP, </a:t>
            </a:r>
            <a:r>
              <a:rPr lang="en-US" sz="2800" dirty="0">
                <a:solidFill>
                  <a:schemeClr val="accent2"/>
                </a:solidFill>
              </a:rPr>
              <a:t>2023</a:t>
            </a:r>
            <a:r>
              <a:rPr lang="en-US" sz="2800" dirty="0"/>
              <a:t>—United States and 3 </a:t>
            </a:r>
            <a:r>
              <a:rPr lang="en-US" sz="2800" dirty="0" err="1"/>
              <a:t>Territories</a:t>
            </a:r>
            <a:r>
              <a:rPr lang="en-US" sz="2800" baseline="30000" dirty="0" err="1"/>
              <a:t>a</a:t>
            </a:r>
            <a:endParaRPr lang="en-US" sz="2800" baseline="30000" dirty="0">
              <a:cs typeface="Arial" panose="020B0604020202020204" pitchFamily="34" charset="0"/>
            </a:endParaRPr>
          </a:p>
        </p:txBody>
      </p:sp>
      <p:sp>
        <p:nvSpPr>
          <p:cNvPr id="6" name="TextBox 5">
            <a:extLst>
              <a:ext uri="{FF2B5EF4-FFF2-40B4-BE49-F238E27FC236}">
                <a16:creationId xmlns:a16="http://schemas.microsoft.com/office/drawing/2014/main" id="{C95BDDE3-764E-37FD-93AE-165D0F2E6DBC}"/>
              </a:ext>
            </a:extLst>
          </p:cNvPr>
          <p:cNvSpPr txBox="1">
            <a:spLocks noChangeArrowheads="1"/>
          </p:cNvSpPr>
          <p:nvPr/>
        </p:nvSpPr>
        <p:spPr bwMode="auto">
          <a:xfrm>
            <a:off x="854618" y="5811094"/>
            <a:ext cx="9368882"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p>
          <a:p>
            <a:pPr defTabSz="914400" eaLnBrk="1" hangingPunct="1">
              <a:spcBef>
                <a:spcPts val="0"/>
              </a:spcBef>
              <a:buNone/>
              <a:defRPr/>
            </a:pPr>
            <a:r>
              <a:rPr lang="en-US" sz="900" i="1" dirty="0">
                <a:solidFill>
                  <a:prstClr val="black"/>
                </a:solidFill>
                <a:latin typeface="Calibri" panose="020F0502020204030204"/>
              </a:rPr>
              <a:t>Denominator source: HIV Diagnoses, Deaths, and Prevalence. Centers for Disease Control and Prevention, 2023. Published April 29, 2025. Accessed [May 7, 2025].</a:t>
            </a:r>
            <a:r>
              <a:rPr lang="en-US" sz="900" i="1" dirty="0">
                <a:solidFill>
                  <a:prstClr val="black"/>
                </a:solidFill>
                <a:latin typeface="Calibri" panose="020F0502020204030204"/>
                <a:hlinkClick r:id="rId3"/>
              </a:rPr>
              <a:t> https://www.cdc.gov/hiv-data/nhss/hiv-diagnoses-deaths-prevalence.html</a:t>
            </a:r>
            <a:r>
              <a:rPr lang="en-US" sz="900" i="1" dirty="0">
                <a:solidFill>
                  <a:prstClr val="black"/>
                </a:solidFill>
                <a:latin typeface="Calibri" panose="020F0502020204030204"/>
              </a:rPr>
              <a:t>. </a:t>
            </a:r>
            <a:endParaRPr lang="en-US" altLang="en-US" sz="900" dirty="0">
              <a:solidFill>
                <a:prstClr val="black"/>
              </a:solidFill>
              <a:latin typeface="Calibri" panose="020F0502020204030204"/>
              <a:cs typeface="Arial" panose="020B0604020202020204" pitchFamily="34" charset="0"/>
            </a:endParaRPr>
          </a:p>
        </p:txBody>
      </p:sp>
      <p:pic>
        <p:nvPicPr>
          <p:cNvPr id="5" name="Picture 4" descr="To provide some context to the RWHAP client data, this graphics shows RWHAP clients with HIV as a proportion of all people with diagnosed HIV in the United States, according to the published HIV surveillance data from the CDC. &#10;&#10;The far-left box shows that RWHAP served nearly 51% of all people with diagnosed HIV in the U.S. and territories. The proportion varies by population. For example, RWHAP served: 61.9% of all youth with diagnosed HIV in the U.S., but only 45.5% of all adults aged 50 years or older. Additionally, the RWHAP served 55.9% of all women with diagnosed HIV in the U.S., 56.5% of Black/African Americans with diagnosed HIV, 51.8% of Hispanics or Latinos with diagnosed HIV, and 46.0% of Whites with diagnosed HIV.&#10;&#10;The three territories include Guam, Puerto Rico, and the U.S. Virgin Islands. &#10;">
            <a:extLst>
              <a:ext uri="{FF2B5EF4-FFF2-40B4-BE49-F238E27FC236}">
                <a16:creationId xmlns:a16="http://schemas.microsoft.com/office/drawing/2014/main" id="{3E60B2A1-68DC-0470-6101-FE1DEA7651A1}"/>
              </a:ext>
            </a:extLst>
          </p:cNvPr>
          <p:cNvPicPr>
            <a:picLocks noChangeAspect="1"/>
          </p:cNvPicPr>
          <p:nvPr/>
        </p:nvPicPr>
        <p:blipFill>
          <a:blip r:embed="rId4"/>
          <a:stretch>
            <a:fillRect/>
          </a:stretch>
        </p:blipFill>
        <p:spPr>
          <a:xfrm>
            <a:off x="264670" y="1154995"/>
            <a:ext cx="11662659" cy="4548010"/>
          </a:xfrm>
          <a:prstGeom prst="rect">
            <a:avLst/>
          </a:prstGeom>
        </p:spPr>
      </p:pic>
    </p:spTree>
    <p:extLst>
      <p:ext uri="{BB962C8B-B14F-4D97-AF65-F5344CB8AC3E}">
        <p14:creationId xmlns:p14="http://schemas.microsoft.com/office/powerpoint/2010/main" val="190542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14048" cy="1066800"/>
          </a:xfrm>
        </p:spPr>
        <p:txBody>
          <a:bodyPr>
            <a:noAutofit/>
          </a:bodyPr>
          <a:lstStyle/>
          <a:p>
            <a:r>
              <a:rPr lang="en-US" sz="3200" dirty="0"/>
              <a:t>Ryan White HIV/AIDS Program Clients, </a:t>
            </a:r>
            <a:r>
              <a:rPr lang="en-US" sz="3200" dirty="0">
                <a:solidFill>
                  <a:schemeClr val="accent2"/>
                </a:solidFill>
              </a:rPr>
              <a:t>by Age Group</a:t>
            </a:r>
            <a:r>
              <a:rPr lang="en-US" sz="3200" dirty="0"/>
              <a:t>,</a:t>
            </a:r>
            <a:r>
              <a:rPr lang="en-US" sz="3200" dirty="0">
                <a:solidFill>
                  <a:schemeClr val="accent2"/>
                </a:solidFill>
              </a:rPr>
              <a:t> 2010 and 2023</a:t>
            </a:r>
            <a:r>
              <a:rPr lang="en-US" sz="3200" dirty="0"/>
              <a:t>—United States and 3 </a:t>
            </a:r>
            <a:r>
              <a:rPr lang="en-US" sz="3200" dirty="0" err="1"/>
              <a:t>Territories</a:t>
            </a:r>
            <a:r>
              <a:rPr lang="en-US" sz="3200" baseline="30000" dirty="0" err="1"/>
              <a:t>a</a:t>
            </a:r>
            <a:endParaRPr lang="en-US" sz="3200" baseline="30000" dirty="0">
              <a:cs typeface="Arial" panose="020B0604020202020204" pitchFamily="34" charset="0"/>
            </a:endParaRPr>
          </a:p>
        </p:txBody>
      </p:sp>
      <p:sp>
        <p:nvSpPr>
          <p:cNvPr id="10" name="TextBox 5"/>
          <p:cNvSpPr txBox="1">
            <a:spLocks noChangeArrowheads="1"/>
          </p:cNvSpPr>
          <p:nvPr/>
        </p:nvSpPr>
        <p:spPr bwMode="auto">
          <a:xfrm>
            <a:off x="838199" y="6092019"/>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6" name="Picture 5" descr="The age distribution is shifting among RWHAP clients. From 2010 to 2023, the percentage of clients aged 50 and older increased from 31.6% in 2010 to 47.7% in 2023. Clients aged 65 years and older accounted for 12.4% of all clients in 2023, but more than a quarter (26.0%) of clients aged 50 and older.&#10;&#10;The three territories include Guam, Puerto Rico, and the U.S. Virgin Islands. &#10;">
            <a:extLst>
              <a:ext uri="{FF2B5EF4-FFF2-40B4-BE49-F238E27FC236}">
                <a16:creationId xmlns:a16="http://schemas.microsoft.com/office/drawing/2014/main" id="{7B59A67C-13A8-44D4-5307-4A639A878356}"/>
              </a:ext>
            </a:extLst>
          </p:cNvPr>
          <p:cNvPicPr>
            <a:picLocks noChangeAspect="1"/>
          </p:cNvPicPr>
          <p:nvPr/>
        </p:nvPicPr>
        <p:blipFill>
          <a:blip r:embed="rId3"/>
          <a:stretch>
            <a:fillRect/>
          </a:stretch>
        </p:blipFill>
        <p:spPr>
          <a:xfrm>
            <a:off x="475001" y="1146895"/>
            <a:ext cx="11241998" cy="4865030"/>
          </a:xfrm>
          <a:prstGeom prst="rect">
            <a:avLst/>
          </a:prstGeom>
        </p:spPr>
      </p:pic>
    </p:spTree>
    <p:extLst>
      <p:ext uri="{BB962C8B-B14F-4D97-AF65-F5344CB8AC3E}">
        <p14:creationId xmlns:p14="http://schemas.microsoft.com/office/powerpoint/2010/main" val="291174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1"/>
            <a:ext cx="11257788" cy="1066800"/>
          </a:xfrm>
        </p:spPr>
        <p:txBody>
          <a:bodyPr>
            <a:noAutofit/>
          </a:bodyPr>
          <a:lstStyle/>
          <a:p>
            <a:r>
              <a:rPr lang="en-US" sz="3200"/>
              <a:t>Clients Served by the Ryan White HIV/AIDS Program, </a:t>
            </a:r>
            <a:r>
              <a:rPr lang="en-US" sz="3200">
                <a:solidFill>
                  <a:schemeClr val="accent2"/>
                </a:solidFill>
              </a:rPr>
              <a:t>by Race/Ethnicity</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200" y="5995480"/>
            <a:ext cx="258417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rPr>
              <a:t>b</a:t>
            </a:r>
            <a:r>
              <a:rPr lang="en-US" altLang="en-US" sz="900">
                <a:solidFill>
                  <a:prstClr val="black"/>
                </a:solidFill>
                <a:latin typeface="Calibri" panose="020F0502020204030204"/>
                <a:cs typeface="Arial" panose="020B0604020202020204" pitchFamily="34" charset="0"/>
              </a:rPr>
              <a:t> Hispanics/Latinos can be of any race. </a:t>
            </a:r>
          </a:p>
          <a:p>
            <a:pPr defTabSz="914400" eaLnBrk="1" hangingPunct="1">
              <a:spcBef>
                <a:spcPts val="0"/>
              </a:spcBef>
              <a:buNone/>
              <a:defRPr/>
            </a:pPr>
            <a:endParaRPr lang="en-US" altLang="en-US" sz="900">
              <a:solidFill>
                <a:prstClr val="black"/>
              </a:solidFill>
              <a:latin typeface="Calibri" panose="020F0502020204030204"/>
              <a:cs typeface="Arial" panose="020B0604020202020204" pitchFamily="34" charset="0"/>
            </a:endParaRPr>
          </a:p>
        </p:txBody>
      </p:sp>
      <p:pic>
        <p:nvPicPr>
          <p:cNvPr id="3" name="Picture 2" descr="In 2023, of the 569,857 clients with reported race/ethnicity information, nearly three-quarters (74.7%) of RWHAP clients were from racial and ethnic minority groups. Clients who self-identified as White accounted for 25.3% of clients. Approximately 44% self-identified as Black/African American, 27% self-identified as Hispanic/Latino, and less than 2% each self-identified as American Indian/Alaska Native, Asian, Native Hawaiian/Pacific Islander, and people of multiple races. The percentage distribution of race/ethnicity has remained consistent since 2010.&#10; &#10;Hispanics/Latinos can be of any race.&#10; &#10;The three territories include Guam, Puerto Rico, and the U.S. Virgin Islands. &#10;">
            <a:extLst>
              <a:ext uri="{FF2B5EF4-FFF2-40B4-BE49-F238E27FC236}">
                <a16:creationId xmlns:a16="http://schemas.microsoft.com/office/drawing/2014/main" id="{D483E28D-54B4-11CB-B71B-C8DEAD85CAE0}"/>
              </a:ext>
            </a:extLst>
          </p:cNvPr>
          <p:cNvPicPr>
            <a:picLocks noChangeAspect="1"/>
          </p:cNvPicPr>
          <p:nvPr/>
        </p:nvPicPr>
        <p:blipFill>
          <a:blip r:embed="rId3"/>
          <a:stretch>
            <a:fillRect/>
          </a:stretch>
        </p:blipFill>
        <p:spPr>
          <a:xfrm>
            <a:off x="2279573" y="1066801"/>
            <a:ext cx="7632854" cy="5084505"/>
          </a:xfrm>
          <a:prstGeom prst="rect">
            <a:avLst/>
          </a:prstGeom>
        </p:spPr>
      </p:pic>
    </p:spTree>
    <p:extLst>
      <p:ext uri="{BB962C8B-B14F-4D97-AF65-F5344CB8AC3E}">
        <p14:creationId xmlns:p14="http://schemas.microsoft.com/office/powerpoint/2010/main" val="402010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
            <a:ext cx="11972544" cy="1066800"/>
          </a:xfrm>
        </p:spPr>
        <p:txBody>
          <a:bodyPr>
            <a:noAutofit/>
          </a:bodyPr>
          <a:lstStyle/>
          <a:p>
            <a:r>
              <a:rPr lang="en-US" sz="3200"/>
              <a:t>Clients Served by the Ryan White HIV/AIDS Program, </a:t>
            </a:r>
            <a:r>
              <a:rPr lang="en-US" sz="3200">
                <a:solidFill>
                  <a:schemeClr val="accent2"/>
                </a:solidFill>
              </a:rPr>
              <a:t>by Age Group and Race/Ethnicity</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09510" y="5896532"/>
            <a:ext cx="644675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br>
              <a:rPr lang="en-US" sz="900" baseline="30000">
                <a:solidFill>
                  <a:prstClr val="black"/>
                </a:solidFill>
                <a:latin typeface="Calibri" panose="020F0502020204030204"/>
              </a:rPr>
            </a:b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rPr>
              <a:t>b</a:t>
            </a:r>
            <a:r>
              <a:rPr lang="en-US" altLang="en-US" sz="900">
                <a:solidFill>
                  <a:prstClr val="black"/>
                </a:solidFill>
                <a:latin typeface="Calibri" panose="020F0502020204030204"/>
                <a:cs typeface="Arial" panose="020B0604020202020204" pitchFamily="34" charset="0"/>
              </a:rPr>
              <a:t> Hispanics/Latinos can be of any race. </a:t>
            </a:r>
          </a:p>
        </p:txBody>
      </p:sp>
      <p:pic>
        <p:nvPicPr>
          <p:cNvPr id="3" name="Picture 2" descr="In 2023, 87.6% of youth and young adult clients aged 13–24 years, 79.5% of adult clients aged 25–49 years, and 68.8% of older adult clients aged 50 years or older were from racial and ethnic minority groups. White clients represented approximately 12% of youth/young adults, 21% of adults aged 25–49, and 31% of older adults aged 50 years or older. &#10; &#10;Hispanics/Latinos can be of any race.&#10; &#10;The three territories include Guam, Puerto Rico, and the U.S. Virgin Islands. &#10;">
            <a:extLst>
              <a:ext uri="{FF2B5EF4-FFF2-40B4-BE49-F238E27FC236}">
                <a16:creationId xmlns:a16="http://schemas.microsoft.com/office/drawing/2014/main" id="{6D2B887C-B321-DF0A-1310-ED8B7FC7F020}"/>
              </a:ext>
            </a:extLst>
          </p:cNvPr>
          <p:cNvPicPr>
            <a:picLocks noChangeAspect="1"/>
          </p:cNvPicPr>
          <p:nvPr/>
        </p:nvPicPr>
        <p:blipFill>
          <a:blip r:embed="rId3"/>
          <a:stretch>
            <a:fillRect/>
          </a:stretch>
        </p:blipFill>
        <p:spPr>
          <a:xfrm>
            <a:off x="0" y="1278258"/>
            <a:ext cx="12192000" cy="4406816"/>
          </a:xfrm>
          <a:prstGeom prst="rect">
            <a:avLst/>
          </a:prstGeom>
        </p:spPr>
      </p:pic>
    </p:spTree>
    <p:extLst>
      <p:ext uri="{BB962C8B-B14F-4D97-AF65-F5344CB8AC3E}">
        <p14:creationId xmlns:p14="http://schemas.microsoft.com/office/powerpoint/2010/main" val="147083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6CC4-C66E-3787-EE32-F3F82D923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45672-37F5-3F10-59B2-75FF7C1498A5}"/>
              </a:ext>
            </a:extLst>
          </p:cNvPr>
          <p:cNvSpPr>
            <a:spLocks noGrp="1"/>
          </p:cNvSpPr>
          <p:nvPr>
            <p:ph type="title"/>
          </p:nvPr>
        </p:nvSpPr>
        <p:spPr>
          <a:xfrm>
            <a:off x="109728" y="1"/>
            <a:ext cx="11801856" cy="1066800"/>
          </a:xfrm>
        </p:spPr>
        <p:txBody>
          <a:bodyPr>
            <a:noAutofit/>
          </a:bodyPr>
          <a:lstStyle/>
          <a:p>
            <a:r>
              <a:rPr lang="en-US" sz="3200" dirty="0"/>
              <a:t>Clients Served by the Ryan White HIV/AIDS Program, </a:t>
            </a:r>
            <a:r>
              <a:rPr lang="en-US" sz="3200" dirty="0">
                <a:solidFill>
                  <a:schemeClr val="accent2"/>
                </a:solidFill>
              </a:rPr>
              <a:t>by Sex</a:t>
            </a:r>
            <a:r>
              <a:rPr lang="en-US" sz="3200" dirty="0"/>
              <a:t>, </a:t>
            </a:r>
            <a:r>
              <a:rPr lang="en-US" sz="3200" dirty="0">
                <a:solidFill>
                  <a:schemeClr val="accent2"/>
                </a:solidFill>
              </a:rPr>
              <a:t>2023</a:t>
            </a:r>
            <a:r>
              <a:rPr lang="en-US" sz="3200" dirty="0"/>
              <a:t> — United States and 3 </a:t>
            </a:r>
            <a:r>
              <a:rPr lang="en-US" sz="3200" dirty="0" err="1"/>
              <a:t>Territories</a:t>
            </a:r>
            <a:r>
              <a:rPr lang="en-US" sz="3200" baseline="30000" dirty="0" err="1"/>
              <a:t>a</a:t>
            </a:r>
            <a:endParaRPr lang="en-US" sz="3200" baseline="30000" dirty="0">
              <a:cs typeface="Arial" panose="020B0604020202020204" pitchFamily="34" charset="0"/>
            </a:endParaRPr>
          </a:p>
        </p:txBody>
      </p:sp>
      <p:sp>
        <p:nvSpPr>
          <p:cNvPr id="10" name="TextBox 5">
            <a:extLst>
              <a:ext uri="{FF2B5EF4-FFF2-40B4-BE49-F238E27FC236}">
                <a16:creationId xmlns:a16="http://schemas.microsoft.com/office/drawing/2014/main" id="{530CF925-E915-E76D-07DA-2E9F01FA70B8}"/>
              </a:ext>
            </a:extLst>
          </p:cNvPr>
          <p:cNvSpPr txBox="1">
            <a:spLocks noChangeArrowheads="1"/>
          </p:cNvSpPr>
          <p:nvPr/>
        </p:nvSpPr>
        <p:spPr bwMode="auto">
          <a:xfrm>
            <a:off x="905681" y="6144730"/>
            <a:ext cx="5781366"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r>
              <a:rPr lang="en-US" altLang="en-US" sz="900" dirty="0">
                <a:solidFill>
                  <a:prstClr val="black"/>
                </a:solidFill>
                <a:latin typeface="Calibri" panose="020F0502020204030204"/>
                <a:cs typeface="Arial" panose="020B0604020202020204" pitchFamily="34" charset="0"/>
              </a:rPr>
              <a:t>  </a:t>
            </a:r>
            <a:endParaRPr lang="en-US" altLang="en-US" sz="900" baseline="30000" dirty="0">
              <a:solidFill>
                <a:prstClr val="black"/>
              </a:solidFill>
              <a:latin typeface="Calibri" panose="020F0502020204030204"/>
              <a:cs typeface="Arial" panose="020B0604020202020204" pitchFamily="34" charset="0"/>
            </a:endParaRPr>
          </a:p>
        </p:txBody>
      </p:sp>
      <p:pic>
        <p:nvPicPr>
          <p:cNvPr id="6" name="Picture 5" descr="The RWHAP serves over half a million people each year. In 2023, of the 574,345 clients with a reported sex, 74.4% were male and 25.6% were female.&#10;&#10;The three territories include Guam, Puerto Rico, and the U.S. Virgin Islands. &#10;&#10;Due to rounding, percentages may not sum to 100.0%.&#10;">
            <a:extLst>
              <a:ext uri="{FF2B5EF4-FFF2-40B4-BE49-F238E27FC236}">
                <a16:creationId xmlns:a16="http://schemas.microsoft.com/office/drawing/2014/main" id="{C3435E67-D732-3326-DD83-00DFB6C43740}"/>
              </a:ext>
            </a:extLst>
          </p:cNvPr>
          <p:cNvPicPr>
            <a:picLocks noChangeAspect="1"/>
          </p:cNvPicPr>
          <p:nvPr/>
        </p:nvPicPr>
        <p:blipFill>
          <a:blip r:embed="rId3"/>
          <a:stretch>
            <a:fillRect/>
          </a:stretch>
        </p:blipFill>
        <p:spPr>
          <a:xfrm>
            <a:off x="1858913" y="825749"/>
            <a:ext cx="8474174" cy="5560034"/>
          </a:xfrm>
          <a:prstGeom prst="rect">
            <a:avLst/>
          </a:prstGeom>
        </p:spPr>
      </p:pic>
    </p:spTree>
    <p:extLst>
      <p:ext uri="{BB962C8B-B14F-4D97-AF65-F5344CB8AC3E}">
        <p14:creationId xmlns:p14="http://schemas.microsoft.com/office/powerpoint/2010/main" val="87470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99392" cy="1066800"/>
          </a:xfrm>
        </p:spPr>
        <p:txBody>
          <a:bodyPr>
            <a:noAutofit/>
          </a:bodyPr>
          <a:lstStyle/>
          <a:p>
            <a:r>
              <a:rPr lang="en-US" sz="3200" dirty="0"/>
              <a:t>Clients Served by the Ryan White HIV/AIDS Program, </a:t>
            </a:r>
            <a:r>
              <a:rPr lang="en-US" sz="3200" dirty="0">
                <a:solidFill>
                  <a:schemeClr val="accent2"/>
                </a:solidFill>
              </a:rPr>
              <a:t>by Federal Poverty Level</a:t>
            </a:r>
            <a:r>
              <a:rPr lang="en-US" sz="3200" dirty="0"/>
              <a:t>, </a:t>
            </a:r>
            <a:r>
              <a:rPr lang="en-US" sz="3200" dirty="0">
                <a:solidFill>
                  <a:schemeClr val="accent2"/>
                </a:solidFill>
              </a:rPr>
              <a:t>2023</a:t>
            </a:r>
            <a:r>
              <a:rPr lang="en-US" sz="3200" dirty="0"/>
              <a:t>—United States and 3 </a:t>
            </a:r>
            <a:r>
              <a:rPr lang="en-US" sz="3200" dirty="0" err="1"/>
              <a:t>Territories</a:t>
            </a:r>
            <a:r>
              <a:rPr lang="en-US" sz="3200" baseline="30000" dirty="0" err="1"/>
              <a:t>a</a:t>
            </a:r>
            <a:endParaRPr lang="en-US" sz="3200" baseline="30000" dirty="0">
              <a:cs typeface="Arial" panose="020B0604020202020204" pitchFamily="34" charset="0"/>
            </a:endParaRPr>
          </a:p>
        </p:txBody>
      </p:sp>
      <p:sp>
        <p:nvSpPr>
          <p:cNvPr id="4" name="TextBox 5">
            <a:extLst>
              <a:ext uri="{FF2B5EF4-FFF2-40B4-BE49-F238E27FC236}">
                <a16:creationId xmlns:a16="http://schemas.microsoft.com/office/drawing/2014/main" id="{A31D2003-F7B0-FE7B-AABE-B38BFB61EEF7}"/>
              </a:ext>
            </a:extLst>
          </p:cNvPr>
          <p:cNvSpPr txBox="1">
            <a:spLocks noChangeArrowheads="1"/>
          </p:cNvSpPr>
          <p:nvPr/>
        </p:nvSpPr>
        <p:spPr bwMode="auto">
          <a:xfrm>
            <a:off x="921460" y="5784401"/>
            <a:ext cx="930828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b</a:t>
            </a:r>
            <a:r>
              <a:rPr lang="en-US" altLang="en-US" sz="900">
                <a:solidFill>
                  <a:prstClr val="black"/>
                </a:solidFill>
                <a:latin typeface="Calibri" panose="020F0502020204030204"/>
                <a:cs typeface="Arial" panose="020B0604020202020204" pitchFamily="34" charset="0"/>
              </a:rPr>
              <a:t> Poverty thresholds vary by household size. For example, the annual income threshold in 2023 was $14,580 for a household of 1 and $30,000 for a household of 4 in the 48 contiguous states and D.C., using a simplified calculation method. Different thresholds apply for Alaska and Hawaii. </a:t>
            </a:r>
            <a:r>
              <a:rPr lang="en-US" altLang="en-US" sz="900" i="1">
                <a:solidFill>
                  <a:prstClr val="black"/>
                </a:solidFill>
                <a:latin typeface="Calibri" panose="020F0502020204030204"/>
                <a:cs typeface="Arial" panose="020B0604020202020204" pitchFamily="34" charset="0"/>
              </a:rPr>
              <a:t>Source:</a:t>
            </a:r>
            <a:r>
              <a:rPr lang="en-US" altLang="en-US" sz="900">
                <a:solidFill>
                  <a:prstClr val="black"/>
                </a:solidFill>
                <a:latin typeface="Calibri" panose="020F0502020204030204"/>
                <a:cs typeface="Arial" panose="020B0604020202020204" pitchFamily="34" charset="0"/>
              </a:rPr>
              <a:t> U.S. Department of Health and Human Services, 2023 Poverty Guidelines.</a:t>
            </a:r>
          </a:p>
        </p:txBody>
      </p:sp>
      <p:pic>
        <p:nvPicPr>
          <p:cNvPr id="3" name="Picture 2" descr="In 2023, 59.7% of the 526,243 clients with income information were living at or below 100% of the federal poverty level (FPL), and 87.7% were living at or below 250% FPL.&#10; &#10;Poverty thresholds vary by household size. For example, the annual income threshold in 2023 was $14,580 for a household of 1 and $30,000 for a household of 4 in the 48 contiguous states and D.C., using a simplified calculation method. Different thresholds apply for Alaska and Hawaii.&#10;&#10;The three territories include Guam, Puerto Rico, and the U.S. Virgin Islands. &#10;">
            <a:extLst>
              <a:ext uri="{FF2B5EF4-FFF2-40B4-BE49-F238E27FC236}">
                <a16:creationId xmlns:a16="http://schemas.microsoft.com/office/drawing/2014/main" id="{5E6C73A9-3699-FD5C-657A-75327C33AA10}"/>
              </a:ext>
            </a:extLst>
          </p:cNvPr>
          <p:cNvPicPr>
            <a:picLocks noChangeAspect="1"/>
          </p:cNvPicPr>
          <p:nvPr/>
        </p:nvPicPr>
        <p:blipFill>
          <a:blip r:embed="rId3"/>
          <a:stretch>
            <a:fillRect/>
          </a:stretch>
        </p:blipFill>
        <p:spPr>
          <a:xfrm>
            <a:off x="386601" y="1179381"/>
            <a:ext cx="11418798" cy="4499238"/>
          </a:xfrm>
          <a:prstGeom prst="rect">
            <a:avLst/>
          </a:prstGeom>
        </p:spPr>
      </p:pic>
    </p:spTree>
    <p:extLst>
      <p:ext uri="{BB962C8B-B14F-4D97-AF65-F5344CB8AC3E}">
        <p14:creationId xmlns:p14="http://schemas.microsoft.com/office/powerpoint/2010/main" val="274313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62816" cy="1066800"/>
          </a:xfrm>
        </p:spPr>
        <p:txBody>
          <a:bodyPr>
            <a:noAutofit/>
          </a:bodyPr>
          <a:lstStyle/>
          <a:p>
            <a:r>
              <a:rPr lang="en-US" sz="3200"/>
              <a:t>Clients Served by the Ryan White HIV/AIDS Program, </a:t>
            </a:r>
            <a:r>
              <a:rPr lang="en-US" sz="3200">
                <a:solidFill>
                  <a:schemeClr val="accent2"/>
                </a:solidFill>
              </a:rPr>
              <a:t>by Housing Status</a:t>
            </a:r>
            <a:r>
              <a:rPr lang="en-US" sz="3200"/>
              <a:t>, </a:t>
            </a:r>
            <a:r>
              <a:rPr lang="en-US" sz="3200">
                <a:solidFill>
                  <a:schemeClr val="accent2"/>
                </a:solidFill>
              </a:rPr>
              <a:t>2010 and 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54618" y="6119758"/>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5" name="Picture 4" descr="In 2023, of the 532,857 clients with reported housing status, 7.3% experienced temporary housing and 5.5% experienced unstable housing. Compared with clients served in 2010, a greater proportion of clients were stably housed in 2023 (87.3%) than in 2010 (82.0%).&#10; &#10;The three territories include Guam, Puerto Rico, and the U.S. Virgin Islands. &#10;">
            <a:extLst>
              <a:ext uri="{FF2B5EF4-FFF2-40B4-BE49-F238E27FC236}">
                <a16:creationId xmlns:a16="http://schemas.microsoft.com/office/drawing/2014/main" id="{C390B13C-8556-96CD-3E4E-5CB24F20DE11}"/>
              </a:ext>
            </a:extLst>
          </p:cNvPr>
          <p:cNvPicPr>
            <a:picLocks noChangeAspect="1"/>
          </p:cNvPicPr>
          <p:nvPr/>
        </p:nvPicPr>
        <p:blipFill>
          <a:blip r:embed="rId3"/>
          <a:stretch>
            <a:fillRect/>
          </a:stretch>
        </p:blipFill>
        <p:spPr>
          <a:xfrm>
            <a:off x="547029" y="1180734"/>
            <a:ext cx="11266384" cy="5169856"/>
          </a:xfrm>
          <a:prstGeom prst="rect">
            <a:avLst/>
          </a:prstGeom>
        </p:spPr>
      </p:pic>
    </p:spTree>
    <p:extLst>
      <p:ext uri="{BB962C8B-B14F-4D97-AF65-F5344CB8AC3E}">
        <p14:creationId xmlns:p14="http://schemas.microsoft.com/office/powerpoint/2010/main" val="3492079698"/>
      </p:ext>
    </p:extLst>
  </p:cSld>
  <p:clrMapOvr>
    <a:masterClrMapping/>
  </p:clrMapOvr>
</p:sld>
</file>

<file path=ppt/theme/theme1.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UpdatedWideScreenTemplat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WideScreenTemplate" id="{5977EF38-9053-48B6-AB32-E7FEC058B217}" vid="{6459BBA1-2CE0-4E43-8EF7-74C291723EA3}"/>
    </a:ext>
  </a:extLst>
</a:theme>
</file>

<file path=ppt/theme/theme5.xml><?xml version="1.0" encoding="utf-8"?>
<a:theme xmlns:a="http://schemas.openxmlformats.org/drawingml/2006/main" name="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BB8EC490D649827DB6B3C6FC104C" ma:contentTypeVersion="14" ma:contentTypeDescription="Create a new document." ma:contentTypeScope="" ma:versionID="322112dd370313869da7feebeb1f96fd">
  <xsd:schema xmlns:xsd="http://www.w3.org/2001/XMLSchema" xmlns:xs="http://www.w3.org/2001/XMLSchema" xmlns:p="http://schemas.microsoft.com/office/2006/metadata/properties" xmlns:ns2="ee770a27-72eb-4bf9-a5bb-5bfe92e4fae0" xmlns:ns3="744fc02e-2c05-446f-beee-5e46cc4a14b7" xmlns:ns4="c71486f8-5eed-4db0-b63d-7b8098263e78" targetNamespace="http://schemas.microsoft.com/office/2006/metadata/properties" ma:root="true" ma:fieldsID="93af000867cae1c6bea80b34c40546fc" ns2:_="" ns3:_="" ns4:_="">
    <xsd:import namespace="ee770a27-72eb-4bf9-a5bb-5bfe92e4fae0"/>
    <xsd:import namespace="744fc02e-2c05-446f-beee-5e46cc4a14b7"/>
    <xsd:import namespace="c71486f8-5eed-4db0-b63d-7b8098263e78"/>
    <xsd:element name="properties">
      <xsd:complexType>
        <xsd:sequence>
          <xsd:element name="documentManagement">
            <xsd:complexType>
              <xsd:all>
                <xsd:element ref="ns2:Record"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70a27-72eb-4bf9-a5bb-5bfe92e4fae0" elementFormDefault="qualified">
    <xsd:import namespace="http://schemas.microsoft.com/office/2006/documentManagement/types"/>
    <xsd:import namespace="http://schemas.microsoft.com/office/infopath/2007/PartnerControls"/>
    <xsd:element name="Record" ma:index="8" nillable="true" ma:displayName="Record" ma:decimals="0" ma:format="Dropdown" ma:internalName="Record" ma:percentage="FALSE">
      <xsd:simpleType>
        <xsd:restriction base="dms:Number"/>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4fc02e-2c05-446f-beee-5e46cc4a14b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0c0168-f9ca-48df-8443-ac112544ca57}" ma:internalName="TaxCatchAll" ma:showField="CatchAllData" ma:web="744fc02e-2c05-446f-beee-5e46cc4a14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1486f8-5eed-4db0-b63d-7b8098263e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4fc02e-2c05-446f-beee-5e46cc4a14b7" xsi:nil="true"/>
    <lcf76f155ced4ddcb4097134ff3c332f xmlns="ee770a27-72eb-4bf9-a5bb-5bfe92e4fae0">
      <Terms xmlns="http://schemas.microsoft.com/office/infopath/2007/PartnerControls"/>
    </lcf76f155ced4ddcb4097134ff3c332f>
    <Record xmlns="ee770a27-72eb-4bf9-a5bb-5bfe92e4fae0">1078</Record>
  </documentManagement>
</p:properties>
</file>

<file path=customXml/itemProps1.xml><?xml version="1.0" encoding="utf-8"?>
<ds:datastoreItem xmlns:ds="http://schemas.openxmlformats.org/officeDocument/2006/customXml" ds:itemID="{9BDAB43D-BE21-4564-9CEE-A6E86F3CF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70a27-72eb-4bf9-a5bb-5bfe92e4fae0"/>
    <ds:schemaRef ds:uri="744fc02e-2c05-446f-beee-5e46cc4a14b7"/>
    <ds:schemaRef ds:uri="c71486f8-5eed-4db0-b63d-7b8098263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536CE-D720-42D3-99B1-A8F0483FE6A6}">
  <ds:schemaRefs>
    <ds:schemaRef ds:uri="http://schemas.microsoft.com/sharepoint/v3/contenttype/forms"/>
  </ds:schemaRefs>
</ds:datastoreItem>
</file>

<file path=customXml/itemProps3.xml><?xml version="1.0" encoding="utf-8"?>
<ds:datastoreItem xmlns:ds="http://schemas.openxmlformats.org/officeDocument/2006/customXml" ds:itemID="{E98EC17C-9838-4002-9A79-24106A62D27C}">
  <ds:schemaRefs>
    <ds:schemaRef ds:uri="http://purl.org/dc/dcmitype/"/>
    <ds:schemaRef ds:uri="http://purl.org/dc/terms/"/>
    <ds:schemaRef ds:uri="http://schemas.microsoft.com/office/2006/metadata/properties"/>
    <ds:schemaRef ds:uri="c71486f8-5eed-4db0-b63d-7b8098263e78"/>
    <ds:schemaRef ds:uri="http://schemas.microsoft.com/office/2006/documentManagement/types"/>
    <ds:schemaRef ds:uri="http://purl.org/dc/elements/1.1/"/>
    <ds:schemaRef ds:uri="http://schemas.microsoft.com/office/infopath/2007/PartnerControls"/>
    <ds:schemaRef ds:uri="744fc02e-2c05-446f-beee-5e46cc4a14b7"/>
    <ds:schemaRef ds:uri="http://schemas.openxmlformats.org/package/2006/metadata/core-properties"/>
    <ds:schemaRef ds:uri="ee770a27-72eb-4bf9-a5bb-5bfe92e4fae0"/>
    <ds:schemaRef ds:uri="http://www.w3.org/XML/1998/namespac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2909</TotalTime>
  <Words>2872</Words>
  <Application>Microsoft Office PowerPoint</Application>
  <PresentationFormat>Widescreen</PresentationFormat>
  <Paragraphs>156</Paragraphs>
  <Slides>18</Slides>
  <Notes>17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Calibri</vt:lpstr>
      <vt:lpstr>Calibri Light</vt:lpstr>
      <vt:lpstr>Courier New</vt:lpstr>
      <vt:lpstr>Segoe UI</vt:lpstr>
      <vt:lpstr>Wingdings</vt:lpstr>
      <vt:lpstr>HRSA</vt:lpstr>
      <vt:lpstr>Custom Design</vt:lpstr>
      <vt:lpstr>2_Office Theme</vt:lpstr>
      <vt:lpstr>UpdatedWideScreenTemplate</vt:lpstr>
      <vt:lpstr>Office Theme</vt:lpstr>
      <vt:lpstr>Clients and Patients Served  by the Ryan White HIV/AIDS Program  2023</vt:lpstr>
      <vt:lpstr>HRSA’s Ryan White HIV/AIDS Program BY THE NUMBERS: 2023</vt:lpstr>
      <vt:lpstr>Percentage of People with Diagnosed HIV Served by the RWHAP, 2023—United States and 3 Territoriesa</vt:lpstr>
      <vt:lpstr>Ryan White HIV/AIDS Program Clients, by Age Group, 2010 and 2023—United States and 3 Territoriesa</vt:lpstr>
      <vt:lpstr>Clients Served by the Ryan White HIV/AIDS Program, by Race/Ethnicity, 2023—United States and 3 Territoriesa</vt:lpstr>
      <vt:lpstr>Clients Served by the Ryan White HIV/AIDS Program, by Age Group and Race/Ethnicity, 2023—United States and 3 Territoriesa</vt:lpstr>
      <vt:lpstr>Clients Served by the Ryan White HIV/AIDS Program, by Sex, 2023 — United States and 3 Territoriesa</vt:lpstr>
      <vt:lpstr>Clients Served by the Ryan White HIV/AIDS Program, by Federal Poverty Level, 2023—United States and 3 Territoriesa</vt:lpstr>
      <vt:lpstr>Clients Served by the Ryan White HIV/AIDS Program, by Housing Status, 2010 and 2023—United States and 3 Territoriesa</vt:lpstr>
      <vt:lpstr>Clients Served by the Ryan White HIV/AIDS Program, by Age Group and Housing Status, 2023—United States and 3 Territoriesa</vt:lpstr>
      <vt:lpstr>Clients Served by the Ryan White HIV/AIDS Program, by Health Care Coverage, 2023—United States and 3 Territoriesa</vt:lpstr>
      <vt:lpstr>Trends in Viral Suppression Among Patients Served by the Ryan White HIV/AIDS Program</vt:lpstr>
      <vt:lpstr>Ryan White HIV/AIDS Program Viral Suppression vs.  National Viral Suppression</vt:lpstr>
      <vt:lpstr>Viral Suppression among Patients Served by the Ryan White HIV/AIDS Program (non-ADAP), 2010–2023—United States and 3 Territoriesa</vt:lpstr>
      <vt:lpstr>Viral Suppression among RWHAP Patients, by State, 2010 and 2023—United States and 3 Territoriesa</vt:lpstr>
      <vt:lpstr>Viral Suppression among Populations Served by the Ryan White HIV/AIDS Program, 2010 and 2023—United States and 3 Territoriesa</vt:lpstr>
      <vt:lpstr>Connect with the Ryan White HIV/AIDS Program</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 2021 Overview slides_for clearance.pptx</dc:title>
  <dc:creator>Brantley, Meredith (HRSA)</dc:creator>
  <cp:keywords>Ryan White HIV/AIDS Program, client level data, RSR</cp:keywords>
  <cp:lastModifiedBy>Schachner, Amy (HRSA)</cp:lastModifiedBy>
  <cp:revision>149</cp:revision>
  <dcterms:created xsi:type="dcterms:W3CDTF">2016-11-08T17:51:51Z</dcterms:created>
  <dcterms:modified xsi:type="dcterms:W3CDTF">2025-07-15T02:40:29Z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2c022984-586a-4e33-9aef-a3331f27b8ae</vt:lpwstr>
  </property>
  <property fmtid="{D5CDD505-2E9C-101B-9397-08002B2CF9AE}" pid="3" name="MediaServiceImageTags">
    <vt:lpwstr/>
  </property>
  <property fmtid="{D5CDD505-2E9C-101B-9397-08002B2CF9AE}" pid="4" name="ContentTypeId">
    <vt:lpwstr>0x0101003484BB8EC490D649827DB6B3C6FC104C</vt:lpwstr>
  </property>
</Properties>
</file>