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5"/>
  </p:sldMasterIdLst>
  <p:notesMasterIdLst>
    <p:notesMasterId r:id="rId19"/>
  </p:notesMasterIdLst>
  <p:handoutMasterIdLst>
    <p:handoutMasterId r:id="rId20"/>
  </p:handoutMasterIdLst>
  <p:sldIdLst>
    <p:sldId id="330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3" r:id="rId16"/>
    <p:sldId id="341" r:id="rId17"/>
    <p:sldId id="342" r:id="rId18"/>
  </p:sldIdLst>
  <p:sldSz cx="12192000" cy="6858000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mmings, Mackenzie (HRSA)" initials="CM(" lastIdx="1" clrIdx="0">
    <p:extLst>
      <p:ext uri="{19B8F6BF-5375-455C-9EA6-DF929625EA0E}">
        <p15:presenceInfo xmlns:p15="http://schemas.microsoft.com/office/powerpoint/2012/main" userId="S-1-5-21-1575576018-681398725-1848903544-490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D7B"/>
    <a:srgbClr val="800000"/>
    <a:srgbClr val="CCDDF1"/>
    <a:srgbClr val="EFCF5B"/>
    <a:srgbClr val="FFFF99"/>
    <a:srgbClr val="FFFF66"/>
    <a:srgbClr val="D0E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6" autoAdjust="0"/>
    <p:restoredTop sz="84489" autoAdjust="0"/>
  </p:normalViewPr>
  <p:slideViewPr>
    <p:cSldViewPr>
      <p:cViewPr varScale="1">
        <p:scale>
          <a:sx n="62" d="100"/>
          <a:sy n="62" d="100"/>
        </p:scale>
        <p:origin x="88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10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A2BDB-1F00-4288-A0C0-84B693AB8062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6C42B-E465-469E-84F5-83FE794F3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96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4A3378-E4C6-4D2F-8DF1-23C8EAE7B34A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A11B83-7453-4C63-9F24-B8D95A5E70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6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94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 2020, 80.6% of RWHAP clients had some form of health care coverage. Of the 533,443 clients with reported health care coverage information, 30.8% were covered by Medicaid, 10.6% were covered by Medicare, 10.1% had private</a:t>
            </a:r>
            <a:r>
              <a:rPr lang="en-US" baseline="0" dirty="0" smtClean="0">
                <a:effectLst/>
              </a:rPr>
              <a:t> employer coverage, </a:t>
            </a:r>
            <a:r>
              <a:rPr lang="en-US" dirty="0" smtClean="0">
                <a:effectLst/>
              </a:rPr>
              <a:t>9.8% had multiple forms of coverage, 9.4% had private</a:t>
            </a:r>
            <a:r>
              <a:rPr lang="en-US" baseline="0" dirty="0" smtClean="0">
                <a:effectLst/>
              </a:rPr>
              <a:t> individual coverage, and 7.5% had both Medicare and Medicaid dual coverage</a:t>
            </a:r>
            <a:r>
              <a:rPr lang="en-US" dirty="0" smtClean="0">
                <a:effectLst/>
              </a:rPr>
              <a:t>. Nearly one-fifth (19.4%) of RWHAP clients had no health care coverage in 2020.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Multiple coverage includes any combination of coverage types except for the Medicare and Medicaid dual enrollment category, which is displayed separately. 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69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 2020, 60.9% of the 514,759 clients with income information were living at or below 100% of the federal poverty level (FPL).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6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Female and transgender clients had lower incomes than male clients. Among the 132,679 female clients with poverty level information in 2020, 69.7% were living at or below 100% of the federal poverty level (FPL). Among the 10,452 transgender clients with poverty level information, 76.3% were living at or below 100% FPL. These percentages are compared to 57.4% of male</a:t>
            </a:r>
            <a:r>
              <a:rPr lang="en-US" baseline="0" dirty="0" smtClean="0">
                <a:effectLst/>
              </a:rPr>
              <a:t> clients </a:t>
            </a:r>
            <a:r>
              <a:rPr lang="en-US" dirty="0" smtClean="0">
                <a:effectLst/>
              </a:rPr>
              <a:t>and the average across all RWHAP clients of 60.9%.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2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Among clients with stable</a:t>
            </a:r>
            <a:r>
              <a:rPr lang="en-US" baseline="0" dirty="0" smtClean="0">
                <a:effectLst/>
              </a:rPr>
              <a:t> housing</a:t>
            </a:r>
            <a:r>
              <a:rPr lang="en-US" dirty="0" smtClean="0">
                <a:effectLst/>
              </a:rPr>
              <a:t> who had reported poverty level information in 2020, 58.1% were living ≤100% FPL. Among clients with temporary housing, 78.6% were living ≤100% FPL. Among clients with unstable housing, 86.7% were living ≤100% FPL.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RWHAP serves over half a million people each year. In 2020, of the 561,129</a:t>
            </a:r>
            <a:r>
              <a:rPr lang="en-US" baseline="0" dirty="0" smtClean="0">
                <a:effectLst/>
              </a:rPr>
              <a:t> c</a:t>
            </a:r>
            <a:r>
              <a:rPr lang="en-US" dirty="0" smtClean="0">
                <a:effectLst/>
              </a:rPr>
              <a:t>lients with a reported gender</a:t>
            </a:r>
            <a:r>
              <a:rPr lang="en-US" b="1" dirty="0" smtClean="0">
                <a:effectLst/>
              </a:rPr>
              <a:t>, </a:t>
            </a:r>
            <a:r>
              <a:rPr lang="en-US" dirty="0" smtClean="0">
                <a:effectLst/>
              </a:rPr>
              <a:t>72.0% were male, 25.9% were female, and 2.1% were transgender.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31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The age distribution is shifting among RWHAP clients. From 2010 through 2020, the percentage of clients aged 35–54 years decreased (combined, 59.7% of the RWHAP population was aged 35–54 in 2010, decreasing to 43.2% in 2020), while the percentage increased during this time for those aged 55 and older (combined, from 16.6% in 2010 to 34.6% in 2020). Clients aged 65 years and older accounted for 9.5% of all clients in 2020, but nearly one-third (27.4%) of clients aged 55 and older.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33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 2020, among male clients, 47.3% were aged 45–64 years (22.4% aged 45–54 years and 24.9% aged 54–64 years).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Among female clients, 53.8% were aged 45–64 years (27.1% aged 45–54 years and 26.7% aged 55–</a:t>
            </a:r>
            <a:r>
              <a:rPr lang="en-US" baseline="0" dirty="0" smtClean="0">
                <a:effectLst/>
              </a:rPr>
              <a:t>64 years</a:t>
            </a:r>
            <a:r>
              <a:rPr lang="en-US" dirty="0" smtClean="0">
                <a:effectLst/>
              </a:rPr>
              <a:t>).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Transgender clients were younger than male and female clients; 58.5% were aged 25–44 years (33.4% aged 25–34 and 25.1% aged 35–44 years).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To ensure confidentiality, data were suppressed for transgender clients aged less than 15 years.</a:t>
            </a:r>
          </a:p>
          <a:p>
            <a:r>
              <a:rPr lang="en-US" dirty="0" smtClean="0">
                <a:effectLst/>
              </a:rPr>
              <a:t>Due to rounding, percentages may not sum to 100.0%.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2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Nearly three-quarters (73.6%) of RWHAP clients are from racial/ethnic minority populations. In 2020, of the 554,550 clients with reported race/ethnicity information,</a:t>
            </a:r>
            <a:r>
              <a:rPr lang="en-US" b="1" dirty="0" smtClean="0">
                <a:effectLst/>
              </a:rPr>
              <a:t> </a:t>
            </a:r>
            <a:r>
              <a:rPr lang="en-US" dirty="0" smtClean="0">
                <a:effectLst/>
              </a:rPr>
              <a:t>46.6% self-identified as Black/African American, 23.6% Hispanic/Latino, and less than 3.4% each American Indian/Alaska Native, Asian, Native Hawaiian/Pacific Islander, and people of multiple races. Whites accounted for 26.4% of clients. The percentage distribution has remained consistent since 2010.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Hispanics/Latinos can be of any race.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81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 2020, 69.5% of male clients, 83.7% of female clients, and 86.5% of transgender clients were racial/ethnic minorities. For reference, white clients appear in each pie chart in orange shading.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Hispanics/Latinos can be of any race.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19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By gender and transmission category, among male clients, 66.7% had HIV attributed to male-to-male sexual contact; 23.0% had HIV attributed to heterosexual contact; 5.4% to injection drug use; 3.1% to male-to-male sexual contact </a:t>
            </a:r>
            <a:r>
              <a:rPr lang="en-US" i="1" dirty="0" smtClean="0">
                <a:effectLst/>
              </a:rPr>
              <a:t>and </a:t>
            </a:r>
            <a:r>
              <a:rPr lang="en-US" dirty="0" smtClean="0">
                <a:effectLst/>
              </a:rPr>
              <a:t>injection drug use; and 1.2% to perinatal </a:t>
            </a:r>
            <a:r>
              <a:rPr lang="en-US" baseline="0" dirty="0" smtClean="0">
                <a:effectLst/>
              </a:rPr>
              <a:t>acquisition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Among female clients, 86.8% had HIV attributed to heterosexual contact; 8.1% to injection drug use, and 3.9% to perinatal</a:t>
            </a:r>
            <a:r>
              <a:rPr lang="en-US" baseline="0" dirty="0" smtClean="0">
                <a:effectLst/>
              </a:rPr>
              <a:t> acquisition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Among transgender clients, 93.2% had HIV attributed to some form of sexual contact, 4.6% to sexual contact </a:t>
            </a:r>
            <a:r>
              <a:rPr lang="en-US" i="1" dirty="0" smtClean="0">
                <a:effectLst/>
              </a:rPr>
              <a:t>and </a:t>
            </a:r>
            <a:r>
              <a:rPr lang="en-US" dirty="0" smtClean="0">
                <a:effectLst/>
              </a:rPr>
              <a:t>injection drug use, and 1.3% to injection drug use.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Heterosexual contact includes specific heterosexual contact with a person known to have, or to be at high risk for, HIV.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Other includes hemophilia, blood transfusion, and unknown risk factor.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Sexual contact includes any reported sexual transmission risk category for transgender clients.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08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 2020, of the 519,363 clients with reported housing status, 6.9% had temporary housing and 4.8% had unstable housing.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78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 greater proportion of female RWHAP clients had stable housing in 2020, compared with male and transgender clients. Among female RWHAP clients, 6.0% had temporary housing and 3.5% had unstable housing. Among male clients, 7.1% had temporary housing and 5.2% had unstable housing. Among transgender clients,</a:t>
            </a:r>
            <a:r>
              <a:rPr lang="en-US" baseline="0" dirty="0" smtClean="0">
                <a:effectLst/>
              </a:rPr>
              <a:t> more than one-fifth </a:t>
            </a:r>
            <a:r>
              <a:rPr lang="en-US" dirty="0" smtClean="0">
                <a:effectLst/>
              </a:rPr>
              <a:t>of clients</a:t>
            </a:r>
            <a:r>
              <a:rPr lang="en-US" baseline="0" dirty="0" smtClean="0">
                <a:effectLst/>
              </a:rPr>
              <a:t> did not have stable housing: 10.3</a:t>
            </a:r>
            <a:r>
              <a:rPr lang="en-US" dirty="0" smtClean="0">
                <a:effectLst/>
              </a:rPr>
              <a:t>% had temporary housing and 10.2% had unstable housing.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The three territories include Guam, Puerto Rico, and the U.S. Virgin Islands.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3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600200"/>
            <a:ext cx="10515600" cy="2706624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841248" y="4544568"/>
            <a:ext cx="10515600" cy="139903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0843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spcBef>
                <a:spcPts val="0"/>
              </a:spcBef>
              <a:buNone/>
              <a:defRPr sz="1400"/>
            </a:lvl2pPr>
            <a:lvl3pPr marL="914400" indent="0">
              <a:spcBef>
                <a:spcPts val="0"/>
              </a:spcBef>
              <a:buNone/>
              <a:defRPr sz="1400"/>
            </a:lvl3pPr>
            <a:lvl4pPr marL="1371600" indent="0">
              <a:spcBef>
                <a:spcPts val="0"/>
              </a:spcBef>
              <a:buNone/>
              <a:defRPr sz="1400"/>
            </a:lvl4pPr>
            <a:lvl5pPr marL="1828800" indent="0">
              <a:spcBef>
                <a:spcPts val="0"/>
              </a:spcBef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8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10515600" cy="32552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38200" y="4700016"/>
            <a:ext cx="10515600" cy="12252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0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nd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4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79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itled Content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726948" y="1252537"/>
            <a:ext cx="4572000" cy="457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3a"/>
          <p:cNvSpPr>
            <a:spLocks noGrp="1"/>
          </p:cNvSpPr>
          <p:nvPr>
            <p:ph sz="quarter" idx="17"/>
          </p:nvPr>
        </p:nvSpPr>
        <p:spPr>
          <a:xfrm>
            <a:off x="841248" y="1895474"/>
            <a:ext cx="4343400" cy="43529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705600" y="1262428"/>
            <a:ext cx="4572000" cy="45720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4a"/>
          <p:cNvSpPr>
            <a:spLocks noGrp="1"/>
          </p:cNvSpPr>
          <p:nvPr>
            <p:ph sz="half" idx="2"/>
          </p:nvPr>
        </p:nvSpPr>
        <p:spPr>
          <a:xfrm>
            <a:off x="7616952" y="1895854"/>
            <a:ext cx="3660648" cy="3951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4b.1" descr="&quot; &quot;"/>
          <p:cNvSpPr>
            <a:spLocks noGrp="1"/>
          </p:cNvSpPr>
          <p:nvPr>
            <p:ph type="pic" sz="quarter" idx="14"/>
          </p:nvPr>
        </p:nvSpPr>
        <p:spPr>
          <a:xfrm>
            <a:off x="6705600" y="2157984"/>
            <a:ext cx="68580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4b.2" descr="&quot; &quot;"/>
          <p:cNvSpPr>
            <a:spLocks noGrp="1"/>
          </p:cNvSpPr>
          <p:nvPr>
            <p:ph type="pic" sz="quarter" idx="15"/>
          </p:nvPr>
        </p:nvSpPr>
        <p:spPr>
          <a:xfrm>
            <a:off x="6705600" y="3364992"/>
            <a:ext cx="68580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4b.3" descr="&quot; &quot;"/>
          <p:cNvSpPr>
            <a:spLocks noGrp="1"/>
          </p:cNvSpPr>
          <p:nvPr>
            <p:ph type="pic" sz="quarter" idx="16"/>
          </p:nvPr>
        </p:nvSpPr>
        <p:spPr>
          <a:xfrm>
            <a:off x="6720254" y="4572000"/>
            <a:ext cx="68580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8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27462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350748"/>
            <a:ext cx="5184648" cy="213969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23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79576"/>
            <a:ext cx="10515600" cy="1828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118103"/>
            <a:ext cx="11704320" cy="25968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59352" y="5212080"/>
            <a:ext cx="4645152" cy="10149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79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32816" y="1444752"/>
            <a:ext cx="3529584" cy="4160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4331208" y="1444752"/>
            <a:ext cx="3529584" cy="4160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229600" y="1444752"/>
            <a:ext cx="3529584" cy="416052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17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8288" y="1444752"/>
            <a:ext cx="1965960" cy="4160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half" idx="15"/>
          </p:nvPr>
        </p:nvSpPr>
        <p:spPr>
          <a:xfrm>
            <a:off x="2057400" y="1444752"/>
            <a:ext cx="1965960" cy="4160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096512" y="1444752"/>
            <a:ext cx="1965960" cy="4160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half" idx="16"/>
          </p:nvPr>
        </p:nvSpPr>
        <p:spPr>
          <a:xfrm>
            <a:off x="6135624" y="1444752"/>
            <a:ext cx="1965960" cy="4160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8174736" y="1444752"/>
            <a:ext cx="1965960" cy="416052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7"/>
          </p:nvPr>
        </p:nvSpPr>
        <p:spPr>
          <a:xfrm>
            <a:off x="10213848" y="1444752"/>
            <a:ext cx="1965960" cy="416052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60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gline Three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841248" y="1066800"/>
            <a:ext cx="10515600" cy="457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432816" y="1524000"/>
            <a:ext cx="3529584" cy="4160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331208" y="1524000"/>
            <a:ext cx="3529584" cy="4160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8229600" y="1524000"/>
            <a:ext cx="3529584" cy="416052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94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wo Ba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899138"/>
            <a:ext cx="10515600" cy="25603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914400" y="4498848"/>
            <a:ext cx="105156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529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ue Source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41248" y="1371600"/>
            <a:ext cx="7607808" cy="44439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796528" y="1371600"/>
            <a:ext cx="3026664" cy="444398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4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anner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838200" y="1133856"/>
            <a:ext cx="1033272" cy="103327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1981200" y="1115568"/>
            <a:ext cx="9375648" cy="106984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334768"/>
            <a:ext cx="4392168" cy="39136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5376672" y="2334769"/>
            <a:ext cx="6812280" cy="3037060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5376863" y="5521182"/>
            <a:ext cx="4986337" cy="7272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08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652016" y="1307592"/>
            <a:ext cx="4901184" cy="31272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7434072" y="1344168"/>
            <a:ext cx="4343400" cy="430682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486656"/>
            <a:ext cx="6501384" cy="92354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10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lue Three Capt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841248" y="1298448"/>
            <a:ext cx="5705856" cy="106984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41248" y="2438400"/>
            <a:ext cx="5705856" cy="2667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8200" y="5105400"/>
            <a:ext cx="5708650" cy="4540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574536" y="1115568"/>
            <a:ext cx="5513832" cy="4464068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1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hree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518136" y="1115568"/>
            <a:ext cx="2743200" cy="88696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4294162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5210908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798154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891954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17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wo Pictur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1606063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2514600" y="1115568"/>
            <a:ext cx="2743200" cy="88696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7008054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7924800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10515600" cy="2743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841248" y="5102352"/>
            <a:ext cx="9528048" cy="109728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1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wo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752600" y="1115568"/>
            <a:ext cx="2743200" cy="88696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4753708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7748954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74420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2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wo Picture Seve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1225296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3810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464905" y="1115568"/>
            <a:ext cx="2148840" cy="122529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3828661" y="1115568"/>
            <a:ext cx="2148840" cy="122529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519160" y="1114424"/>
            <a:ext cx="2148840" cy="122529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915261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0"/>
          </p:nvPr>
        </p:nvSpPr>
        <p:spPr>
          <a:xfrm>
            <a:off x="6172200" y="1115568"/>
            <a:ext cx="2148840" cy="122529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47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66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7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24712"/>
            <a:ext cx="10515600" cy="238658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3602736"/>
            <a:ext cx="10515600" cy="165506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992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95512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195512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29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39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6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lnSpc>
                <a:spcPct val="100000"/>
              </a:lnSpc>
              <a:spcBef>
                <a:spcPts val="380"/>
              </a:spcBef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14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3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4752"/>
            <a:ext cx="10515600" cy="43513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9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96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 rot="-5400000">
            <a:off x="-579120" y="2819399"/>
            <a:ext cx="4206240" cy="1828800"/>
          </a:xfrm>
        </p:spPr>
        <p:txBody>
          <a:bodyPr>
            <a:normAutofit/>
          </a:bodyPr>
          <a:lstStyle>
            <a:lvl1pPr marL="0" indent="0">
              <a:buNone/>
              <a:defRPr sz="8800"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sz="8800" b="1" dirty="0" smtClean="0"/>
              <a:t>AGENDA</a:t>
            </a:r>
            <a:endParaRPr lang="en-US" dirty="0"/>
          </a:p>
        </p:txBody>
      </p:sp>
      <p:cxnSp>
        <p:nvCxnSpPr>
          <p:cNvPr id="9" name="Straight Connector 3" descr="&quot; &quot;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80846" y="1409699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2502408" y="1447800"/>
            <a:ext cx="86868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3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6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SA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 descr="&quot; &quot;">
            <a:extLst>
              <a:ext uri="{FF2B5EF4-FFF2-40B4-BE49-F238E27FC236}">
                <a16:creationId xmlns:a16="http://schemas.microsoft.com/office/drawing/2014/main" id="{C6402E67-A38A-48B6-9551-9DFB20412E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 userDrawn="1"/>
        </p:nvSpPr>
        <p:spPr>
          <a:xfrm>
            <a:off x="1358449" y="147067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 descr="&quot; &quot;">
            <a:extLst>
              <a:ext uri="{FF2B5EF4-FFF2-40B4-BE49-F238E27FC236}">
                <a16:creationId xmlns:a16="http://schemas.microsoft.com/office/drawing/2014/main" id="{D867B8F6-DAA1-714D-9DDF-440B2E7C49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b="14540"/>
          <a:stretch/>
        </p:blipFill>
        <p:spPr>
          <a:xfrm>
            <a:off x="1504437" y="1535598"/>
            <a:ext cx="665743" cy="598621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sz="quarter" idx="13"/>
          </p:nvPr>
        </p:nvSpPr>
        <p:spPr>
          <a:xfrm>
            <a:off x="2281218" y="16002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Edit Master</a:t>
            </a:r>
          </a:p>
        </p:txBody>
      </p:sp>
      <p:grpSp>
        <p:nvGrpSpPr>
          <p:cNvPr id="4" name="Group 1" descr="&quot; &quot;"/>
          <p:cNvGrpSpPr/>
          <p:nvPr userDrawn="1"/>
        </p:nvGrpSpPr>
        <p:grpSpPr>
          <a:xfrm>
            <a:off x="3782988" y="1672425"/>
            <a:ext cx="672206" cy="309317"/>
            <a:chOff x="3782988" y="1672425"/>
            <a:chExt cx="672206" cy="309317"/>
          </a:xfrm>
        </p:grpSpPr>
        <p:sp>
          <p:nvSpPr>
            <p:cNvPr id="12" name="Right Arrow 1" descr="&quot; &quot;">
              <a:extLst>
                <a:ext uri="{FF2B5EF4-FFF2-40B4-BE49-F238E27FC236}">
                  <a16:creationId xmlns:a16="http://schemas.microsoft.com/office/drawing/2014/main" id="{78375FE7-DB1C-E944-85D7-C0D27FB65F51}"/>
                </a:ext>
              </a:extLst>
            </p:cNvPr>
            <p:cNvSpPr/>
            <p:nvPr userDrawn="1"/>
          </p:nvSpPr>
          <p:spPr>
            <a:xfrm>
              <a:off x="3782988" y="1672425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" descr="&quot; &quot;">
              <a:extLst>
                <a:ext uri="{FF2B5EF4-FFF2-40B4-BE49-F238E27FC236}">
                  <a16:creationId xmlns:a16="http://schemas.microsoft.com/office/drawing/2014/main" id="{E374D2A4-8AF2-4EF3-9230-FEA6CAF5C5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3796826" y="1801632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4574301" y="14721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4" name="TextBox 2" descr="&quot; &quot;">
            <a:extLst>
              <a:ext uri="{FF2B5EF4-FFF2-40B4-BE49-F238E27FC236}">
                <a16:creationId xmlns:a16="http://schemas.microsoft.com/office/drawing/2014/main" id="{4B4CD2B3-0C35-4CA5-9C22-D20E1D1848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 userDrawn="1"/>
        </p:nvSpPr>
        <p:spPr>
          <a:xfrm>
            <a:off x="1358447" y="23865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&quot; &quot;">
            <a:extLst>
              <a:ext uri="{FF2B5EF4-FFF2-40B4-BE49-F238E27FC236}">
                <a16:creationId xmlns:a16="http://schemas.microsoft.com/office/drawing/2014/main" id="{251983AE-FDD8-D54B-895D-78E3810E9A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7" b="16215"/>
          <a:stretch/>
        </p:blipFill>
        <p:spPr>
          <a:xfrm>
            <a:off x="1410302" y="2421393"/>
            <a:ext cx="848701" cy="66842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2286000" y="25146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Edit Master</a:t>
            </a:r>
          </a:p>
        </p:txBody>
      </p:sp>
      <p:grpSp>
        <p:nvGrpSpPr>
          <p:cNvPr id="5" name="Group 2" descr="&quot; &quot;"/>
          <p:cNvGrpSpPr/>
          <p:nvPr userDrawn="1"/>
        </p:nvGrpSpPr>
        <p:grpSpPr>
          <a:xfrm>
            <a:off x="3781816" y="2580898"/>
            <a:ext cx="668737" cy="309317"/>
            <a:chOff x="3781816" y="2580898"/>
            <a:chExt cx="668737" cy="309317"/>
          </a:xfrm>
        </p:grpSpPr>
        <p:sp>
          <p:nvSpPr>
            <p:cNvPr id="18" name="Right Arrow 2" descr="&quot; &quot;">
              <a:extLst>
                <a:ext uri="{FF2B5EF4-FFF2-40B4-BE49-F238E27FC236}">
                  <a16:creationId xmlns:a16="http://schemas.microsoft.com/office/drawing/2014/main" id="{FB22A8FF-B6D6-EF48-957E-1C6C265C0E6A}"/>
                </a:ext>
              </a:extLst>
            </p:cNvPr>
            <p:cNvSpPr/>
            <p:nvPr userDrawn="1"/>
          </p:nvSpPr>
          <p:spPr>
            <a:xfrm>
              <a:off x="3781816" y="2580898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2" descr="&quot; &quot;">
              <a:extLst>
                <a:ext uri="{FF2B5EF4-FFF2-40B4-BE49-F238E27FC236}">
                  <a16:creationId xmlns:a16="http://schemas.microsoft.com/office/drawing/2014/main" id="{06DDA596-35B1-4B19-8917-80773EB6E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3794760" y="2730619"/>
              <a:ext cx="65579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574301" y="23865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20" name="TextBox 3" descr="&quot; &quot;">
            <a:extLst>
              <a:ext uri="{FF2B5EF4-FFF2-40B4-BE49-F238E27FC236}">
                <a16:creationId xmlns:a16="http://schemas.microsoft.com/office/drawing/2014/main" id="{60B3EAF8-E8EC-4858-8A8B-E56502F720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 userDrawn="1"/>
        </p:nvSpPr>
        <p:spPr>
          <a:xfrm>
            <a:off x="1358449" y="3300984"/>
            <a:ext cx="945142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3" descr="&quot; &quot;">
            <a:extLst>
              <a:ext uri="{FF2B5EF4-FFF2-40B4-BE49-F238E27FC236}">
                <a16:creationId xmlns:a16="http://schemas.microsoft.com/office/drawing/2014/main" id="{0C1C26A6-6D39-AA4C-91F2-A6B15313B4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7"/>
          <a:stretch/>
        </p:blipFill>
        <p:spPr>
          <a:xfrm>
            <a:off x="1373852" y="3224268"/>
            <a:ext cx="948727" cy="717739"/>
          </a:xfrm>
          <a:prstGeom prst="rect">
            <a:avLst/>
          </a:prstGeom>
        </p:spPr>
      </p:pic>
      <p:sp>
        <p:nvSpPr>
          <p:cNvPr id="22" name="Content Placeholder 3"/>
          <p:cNvSpPr>
            <a:spLocks noGrp="1"/>
          </p:cNvSpPr>
          <p:nvPr>
            <p:ph sz="quarter" idx="15"/>
          </p:nvPr>
        </p:nvSpPr>
        <p:spPr>
          <a:xfrm>
            <a:off x="2286000" y="34290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Edit Master</a:t>
            </a:r>
          </a:p>
        </p:txBody>
      </p:sp>
      <p:grpSp>
        <p:nvGrpSpPr>
          <p:cNvPr id="40" name="Group 3" descr="&quot; &quot;"/>
          <p:cNvGrpSpPr/>
          <p:nvPr userDrawn="1"/>
        </p:nvGrpSpPr>
        <p:grpSpPr>
          <a:xfrm>
            <a:off x="3782988" y="3481001"/>
            <a:ext cx="672206" cy="309317"/>
            <a:chOff x="3782988" y="3481001"/>
            <a:chExt cx="672206" cy="309317"/>
          </a:xfrm>
        </p:grpSpPr>
        <p:sp>
          <p:nvSpPr>
            <p:cNvPr id="24" name="Right Arrow 3" descr="&quot; &quot;">
              <a:extLst>
                <a:ext uri="{FF2B5EF4-FFF2-40B4-BE49-F238E27FC236}">
                  <a16:creationId xmlns:a16="http://schemas.microsoft.com/office/drawing/2014/main" id="{1913B0D4-773F-E345-9779-302C302A9DB4}"/>
                </a:ext>
              </a:extLst>
            </p:cNvPr>
            <p:cNvSpPr/>
            <p:nvPr userDrawn="1"/>
          </p:nvSpPr>
          <p:spPr>
            <a:xfrm>
              <a:off x="3782988" y="3481001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3" descr="&quot; &quot;">
              <a:extLst>
                <a:ext uri="{FF2B5EF4-FFF2-40B4-BE49-F238E27FC236}">
                  <a16:creationId xmlns:a16="http://schemas.microsoft.com/office/drawing/2014/main" id="{E0C063F0-B581-43F0-B7A2-53C3ECA977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3796826" y="3619035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4301" y="329882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26" name="TextBox 4" descr="&quot; &quot;">
            <a:extLst>
              <a:ext uri="{FF2B5EF4-FFF2-40B4-BE49-F238E27FC236}">
                <a16:creationId xmlns:a16="http://schemas.microsoft.com/office/drawing/2014/main" id="{85EF0527-BE10-49F7-A277-F3642E27F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 userDrawn="1"/>
        </p:nvSpPr>
        <p:spPr>
          <a:xfrm>
            <a:off x="1358447" y="42153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4" descr="&quot; &quot;">
            <a:extLst>
              <a:ext uri="{FF2B5EF4-FFF2-40B4-BE49-F238E27FC236}">
                <a16:creationId xmlns:a16="http://schemas.microsoft.com/office/drawing/2014/main" id="{C09885F3-74CC-4C4E-9968-3750ABA841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1459821" y="4218554"/>
            <a:ext cx="779503" cy="658246"/>
          </a:xfrm>
          <a:prstGeom prst="rect">
            <a:avLst/>
          </a:prstGeom>
        </p:spPr>
      </p:pic>
      <p:sp>
        <p:nvSpPr>
          <p:cNvPr id="28" name="Content Placeholder 4"/>
          <p:cNvSpPr>
            <a:spLocks noGrp="1"/>
          </p:cNvSpPr>
          <p:nvPr>
            <p:ph sz="quarter" idx="16"/>
          </p:nvPr>
        </p:nvSpPr>
        <p:spPr>
          <a:xfrm>
            <a:off x="2286000" y="43434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Edit Master</a:t>
            </a:r>
          </a:p>
        </p:txBody>
      </p:sp>
      <p:grpSp>
        <p:nvGrpSpPr>
          <p:cNvPr id="41" name="Group 4" descr="&quot; &quot;"/>
          <p:cNvGrpSpPr/>
          <p:nvPr userDrawn="1"/>
        </p:nvGrpSpPr>
        <p:grpSpPr>
          <a:xfrm>
            <a:off x="3780692" y="4398460"/>
            <a:ext cx="674502" cy="309317"/>
            <a:chOff x="3780692" y="4398460"/>
            <a:chExt cx="674502" cy="309317"/>
          </a:xfrm>
        </p:grpSpPr>
        <p:sp>
          <p:nvSpPr>
            <p:cNvPr id="30" name="Right Arrow 4" descr="&quot; &quot;">
              <a:extLst>
                <a:ext uri="{FF2B5EF4-FFF2-40B4-BE49-F238E27FC236}">
                  <a16:creationId xmlns:a16="http://schemas.microsoft.com/office/drawing/2014/main" id="{CB4042CC-3526-E345-A0B0-EC60879BC64D}"/>
                </a:ext>
              </a:extLst>
            </p:cNvPr>
            <p:cNvSpPr/>
            <p:nvPr userDrawn="1"/>
          </p:nvSpPr>
          <p:spPr>
            <a:xfrm>
              <a:off x="3780692" y="4398460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4" descr="&quot; &quot;">
              <a:extLst>
                <a:ext uri="{FF2B5EF4-FFF2-40B4-BE49-F238E27FC236}">
                  <a16:creationId xmlns:a16="http://schemas.microsoft.com/office/drawing/2014/main" id="{8CF7B626-BFAE-4657-80B6-D8FBC78B5C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3796826" y="4541806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574301" y="42153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32" name="TextBox 5" descr="&quot; &quot;">
            <a:extLst>
              <a:ext uri="{FF2B5EF4-FFF2-40B4-BE49-F238E27FC236}">
                <a16:creationId xmlns:a16="http://schemas.microsoft.com/office/drawing/2014/main" id="{43532CC2-D793-46EC-B5F4-56F124E6A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 userDrawn="1"/>
        </p:nvSpPr>
        <p:spPr>
          <a:xfrm>
            <a:off x="1358450" y="5129784"/>
            <a:ext cx="9451425" cy="6871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5" descr="&quot; &quot;">
            <a:extLst>
              <a:ext uri="{FF2B5EF4-FFF2-40B4-BE49-F238E27FC236}">
                <a16:creationId xmlns:a16="http://schemas.microsoft.com/office/drawing/2014/main" id="{42EEB4FA-EC18-374F-8CE6-BB5F8A87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35"/>
          <a:stretch/>
        </p:blipFill>
        <p:spPr>
          <a:xfrm>
            <a:off x="1469629" y="5149334"/>
            <a:ext cx="727859" cy="618420"/>
          </a:xfrm>
          <a:prstGeom prst="rect">
            <a:avLst/>
          </a:prstGeom>
        </p:spPr>
      </p:pic>
      <p:sp>
        <p:nvSpPr>
          <p:cNvPr id="34" name="Content Placeholder 5"/>
          <p:cNvSpPr>
            <a:spLocks noGrp="1"/>
          </p:cNvSpPr>
          <p:nvPr>
            <p:ph sz="quarter" idx="17"/>
          </p:nvPr>
        </p:nvSpPr>
        <p:spPr>
          <a:xfrm>
            <a:off x="2286000" y="52578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Edit Master</a:t>
            </a:r>
          </a:p>
        </p:txBody>
      </p:sp>
      <p:grpSp>
        <p:nvGrpSpPr>
          <p:cNvPr id="42" name="Group 5"/>
          <p:cNvGrpSpPr/>
          <p:nvPr userDrawn="1"/>
        </p:nvGrpSpPr>
        <p:grpSpPr>
          <a:xfrm>
            <a:off x="3781860" y="5329483"/>
            <a:ext cx="674502" cy="309317"/>
            <a:chOff x="3781860" y="5329483"/>
            <a:chExt cx="674502" cy="309317"/>
          </a:xfrm>
        </p:grpSpPr>
        <p:sp>
          <p:nvSpPr>
            <p:cNvPr id="36" name="Right Arrow 5" descr="&quot; &quot;">
              <a:extLst>
                <a:ext uri="{FF2B5EF4-FFF2-40B4-BE49-F238E27FC236}">
                  <a16:creationId xmlns:a16="http://schemas.microsoft.com/office/drawing/2014/main" id="{8345FEEA-C542-9B4E-AEF3-3D5CEF9197FC}"/>
                </a:ext>
              </a:extLst>
            </p:cNvPr>
            <p:cNvSpPr/>
            <p:nvPr userDrawn="1"/>
          </p:nvSpPr>
          <p:spPr>
            <a:xfrm>
              <a:off x="3781860" y="5329483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5" descr="&quot; &quot;">
              <a:extLst>
                <a:ext uri="{FF2B5EF4-FFF2-40B4-BE49-F238E27FC236}">
                  <a16:creationId xmlns:a16="http://schemas.microsoft.com/office/drawing/2014/main" id="{F06050F9-7E34-4E90-85F1-ADA3F727F5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3797994" y="5463258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574301" y="51297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7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11352" y="6019800"/>
            <a:ext cx="9528048" cy="36576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6477000"/>
            <a:ext cx="8869680" cy="457200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FontTx/>
              <a:buNone/>
              <a:defRPr lang="en-US" sz="1200" b="1" i="0" kern="0" baseline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3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Wid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838200" y="1115568"/>
            <a:ext cx="10515600" cy="68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3970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0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1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3" descr="Logo:  Department of Health &amp; Human Services. USA."/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4" descr="&quot; &quot;"/>
          <p:cNvCxnSpPr/>
          <p:nvPr userDrawn="1"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994" y="5991296"/>
            <a:ext cx="1361923" cy="3946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 descr="&quot; &quot;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9272016" y="6490444"/>
            <a:ext cx="274320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4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68" r:id="rId2"/>
    <p:sldLayoutId id="2147483735" r:id="rId3"/>
    <p:sldLayoutId id="2147483762" r:id="rId4"/>
    <p:sldLayoutId id="2147483734" r:id="rId5"/>
    <p:sldLayoutId id="2147483767" r:id="rId6"/>
    <p:sldLayoutId id="2147483745" r:id="rId7"/>
    <p:sldLayoutId id="2147483769" r:id="rId8"/>
    <p:sldLayoutId id="2147483736" r:id="rId9"/>
    <p:sldLayoutId id="2147483746" r:id="rId10"/>
    <p:sldLayoutId id="2147483765" r:id="rId11"/>
    <p:sldLayoutId id="2147483749" r:id="rId12"/>
    <p:sldLayoutId id="2147483750" r:id="rId13"/>
    <p:sldLayoutId id="2147483759" r:id="rId14"/>
    <p:sldLayoutId id="2147483747" r:id="rId15"/>
    <p:sldLayoutId id="2147483758" r:id="rId16"/>
    <p:sldLayoutId id="2147483763" r:id="rId17"/>
    <p:sldLayoutId id="2147483766" r:id="rId18"/>
    <p:sldLayoutId id="2147483764" r:id="rId19"/>
    <p:sldLayoutId id="2147483753" r:id="rId20"/>
    <p:sldLayoutId id="2147483755" r:id="rId21"/>
    <p:sldLayoutId id="2147483756" r:id="rId22"/>
    <p:sldLayoutId id="2147483757" r:id="rId23"/>
    <p:sldLayoutId id="2147483744" r:id="rId24"/>
    <p:sldLayoutId id="2147483760" r:id="rId25"/>
    <p:sldLayoutId id="2147483751" r:id="rId26"/>
    <p:sldLayoutId id="2147483770" r:id="rId27"/>
    <p:sldLayoutId id="2147483748" r:id="rId28"/>
    <p:sldLayoutId id="2147483752" r:id="rId29"/>
    <p:sldLayoutId id="2147483754" r:id="rId30"/>
    <p:sldLayoutId id="2147483737" r:id="rId31"/>
    <p:sldLayoutId id="2147483738" r:id="rId32"/>
    <p:sldLayoutId id="2147483739" r:id="rId33"/>
    <p:sldLayoutId id="2147483740" r:id="rId34"/>
    <p:sldLayoutId id="2147483741" r:id="rId35"/>
    <p:sldLayoutId id="2147483742" r:id="rId36"/>
    <p:sldLayoutId id="2147483743" r:id="rId3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528"/>
        </a:spcBef>
        <a:buClr>
          <a:srgbClr val="0F4D7B"/>
        </a:buClr>
        <a:buSzPct val="125000"/>
        <a:buFont typeface="Arial" panose="020B0604020202020204" pitchFamily="34" charset="0"/>
        <a:buChar char="•"/>
        <a:defRPr sz="2200" kern="1200">
          <a:solidFill>
            <a:srgbClr val="0F4D7B"/>
          </a:solidFill>
          <a:latin typeface="+mn-lt"/>
          <a:ea typeface="+mn-ea"/>
          <a:cs typeface="+mn-cs"/>
        </a:defRPr>
      </a:lvl1pPr>
      <a:lvl2pPr marL="740664" indent="-283464" algn="l" defTabSz="914400" rtl="0" eaLnBrk="1" latinLnBrk="0" hangingPunct="1">
        <a:lnSpc>
          <a:spcPct val="100000"/>
        </a:lnSpc>
        <a:spcBef>
          <a:spcPts val="480"/>
        </a:spcBef>
        <a:buClr>
          <a:srgbClr val="0F4D7B"/>
        </a:buClr>
        <a:buFont typeface="Wingdings" panose="05000000000000000000" pitchFamily="2" charset="2"/>
        <a:buChar char="§"/>
        <a:defRPr sz="2000" kern="1200">
          <a:solidFill>
            <a:srgbClr val="0F4D7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32"/>
        </a:spcBef>
        <a:buClr>
          <a:srgbClr val="0F4D7B"/>
        </a:buClr>
        <a:buFont typeface="Wingdings" panose="05000000000000000000" pitchFamily="2" charset="2"/>
        <a:buChar char="ü"/>
        <a:defRPr sz="1800" kern="1200">
          <a:solidFill>
            <a:srgbClr val="0F4D7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rgbClr val="0F4D7B"/>
        </a:buClr>
        <a:buSzPct val="100000"/>
        <a:buFont typeface="Courier New" panose="02070309020205020404" pitchFamily="49" charset="0"/>
        <a:buChar char="o"/>
        <a:defRPr sz="1600" kern="1200">
          <a:solidFill>
            <a:srgbClr val="0F4D7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80"/>
        </a:spcBef>
        <a:buClr>
          <a:srgbClr val="0F4D7B"/>
        </a:buClr>
        <a:buFont typeface="Wingdings" panose="05000000000000000000" pitchFamily="2" charset="2"/>
        <a:buChar char="Ø"/>
        <a:defRPr sz="1400" kern="1200">
          <a:solidFill>
            <a:srgbClr val="0F4D7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11734800" cy="1487658"/>
          </a:xfrm>
        </p:spPr>
        <p:txBody>
          <a:bodyPr>
            <a:normAutofit/>
          </a:bodyPr>
          <a:lstStyle/>
          <a:p>
            <a:r>
              <a:rPr lang="en-US" sz="3600" dirty="0"/>
              <a:t>Clients Served by the Ryan White HIV/AIDS Program </a:t>
            </a:r>
            <a:br>
              <a:rPr lang="en-US" sz="3600" dirty="0"/>
            </a:br>
            <a:r>
              <a:rPr lang="en-US" sz="3600" dirty="0"/>
              <a:t>2020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495800"/>
            <a:ext cx="11734800" cy="2362200"/>
          </a:xfrm>
        </p:spPr>
        <p:txBody>
          <a:bodyPr>
            <a:noAutofit/>
          </a:bodyPr>
          <a:lstStyle/>
          <a:p>
            <a:pPr lvl="0" defTabSz="685783">
              <a:spcBef>
                <a:spcPts val="396"/>
              </a:spcBef>
            </a:pPr>
            <a:r>
              <a:rPr lang="en-US" sz="3200" dirty="0" smtClean="0"/>
              <a:t>Overview</a:t>
            </a:r>
          </a:p>
          <a:p>
            <a:pPr algn="l">
              <a:spcBef>
                <a:spcPts val="0"/>
              </a:spcBef>
            </a:pPr>
            <a:endParaRPr lang="en-US" sz="3200" dirty="0"/>
          </a:p>
          <a:p>
            <a:pPr algn="l">
              <a:spcBef>
                <a:spcPts val="0"/>
              </a:spcBef>
            </a:pPr>
            <a:endParaRPr lang="en-US" sz="3200" dirty="0" smtClean="0"/>
          </a:p>
          <a:p>
            <a:pPr algn="l">
              <a:spcBef>
                <a:spcPts val="0"/>
              </a:spcBef>
            </a:pPr>
            <a:endParaRPr lang="en-US" sz="2000" dirty="0" smtClean="0"/>
          </a:p>
          <a:p>
            <a:pPr lvl="0" algn="l">
              <a:spcBef>
                <a:spcPts val="0"/>
              </a:spcBef>
            </a:pPr>
            <a:r>
              <a:rPr lang="en-US" sz="2000" b="0" dirty="0" smtClean="0">
                <a:solidFill>
                  <a:schemeClr val="tx1"/>
                </a:solidFill>
              </a:rPr>
              <a:t>Released December 2021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5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Clients Served by the Ryan White HIV/AIDS Program, by Health Care Coverage, 2020—United States and 3 Territories</a:t>
            </a:r>
            <a:r>
              <a:rPr lang="en-US" sz="3200" baseline="30000" dirty="0"/>
              <a:t>a</a:t>
            </a:r>
            <a:endParaRPr lang="en-US" dirty="0"/>
          </a:p>
        </p:txBody>
      </p:sp>
      <p:pic>
        <p:nvPicPr>
          <p:cNvPr id="7" name="Content Placeholder 6" descr="In 2020, 80.6% of RWHAP clients had some form of health care coverage. Of the 533,443 clients with reported health care coverage information, 30.8% were covered by Medicaid, 10.6% were covered by Medicare, 10.1% had private employer coverage, 9.8% had multiple forms of coverage, 9.4% had private individual coverage, and 7.5% had both Medicare and Medicaid dual coverage. Nearly one-fifth (19.4%) of RWHAP clients had no health care coverage in 2020.&#10; &#10;Multiple coverage includes any combination of coverage types except for the Medicare and Medicaid dual enrollment category, which is displayed separately. &#10;&#10;The three territories include Guam, Puerto Rico, and the U.S. Virgin Islands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43283" y="1447800"/>
            <a:ext cx="8105433" cy="43513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aseline="30000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Guam, Puerto Rico, and the U.S. Virgin Islands.</a:t>
            </a: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Clients Served by the Ryan White HIV/AIDS Program, by Poverty Level, 2020—United States and 3 Territories</a:t>
            </a:r>
            <a:r>
              <a:rPr lang="en-US" sz="3200" baseline="30000" dirty="0"/>
              <a:t>a</a:t>
            </a:r>
            <a:endParaRPr lang="en-US" dirty="0"/>
          </a:p>
        </p:txBody>
      </p:sp>
      <p:pic>
        <p:nvPicPr>
          <p:cNvPr id="7" name="Content Placeholder 6" descr="In 2020, 60.9% of the 514,759 clients with income information were living at or below 100% of the federal poverty level (FPL).&#10; &#10;The three territories include Guam, Puerto Rico, and the U.S. Virgin Islands. 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2425" y="1447800"/>
            <a:ext cx="8047149" cy="43513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aseline="30000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Guam, Puerto Rico, and the U.S. Virgin Islands.</a:t>
            </a: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11862816" cy="1066800"/>
          </a:xfrm>
        </p:spPr>
        <p:txBody>
          <a:bodyPr>
            <a:normAutofit/>
          </a:bodyPr>
          <a:lstStyle/>
          <a:p>
            <a:r>
              <a:rPr lang="en-US" sz="2800" dirty="0"/>
              <a:t>Clients Served by the Ryan White HIV/AIDS Program Living ≤100% of the Federal Poverty Level, by Gender, 2020—United States and 3 Territories</a:t>
            </a:r>
            <a:r>
              <a:rPr lang="en-US" sz="2800" baseline="30000" dirty="0"/>
              <a:t>a</a:t>
            </a:r>
            <a:endParaRPr lang="en-US" dirty="0"/>
          </a:p>
        </p:txBody>
      </p:sp>
      <p:pic>
        <p:nvPicPr>
          <p:cNvPr id="7" name="Content Placeholder 6" descr="Female and transgender clients had lower incomes than male clients. Among the 132,679 female clients with poverty level information in 2020, 69.7% were living at or below 100% of the federal poverty level (FPL). Among the 10,452 transgender clients with poverty level information, 76.3% were living at or below 100% FPL. These percentages are compared to 57.4% of male clients and the average across all RWHAP clients of 60.9%.&#10; &#10;The three territories include Guam, Puerto Rico, and the U.S. Virgin Islands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2425" y="1447800"/>
            <a:ext cx="8047149" cy="43513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aseline="30000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Guam, Puerto Rico, and the U.S. Virgin Islands.</a:t>
            </a: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7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015216" cy="1066800"/>
          </a:xfrm>
        </p:spPr>
        <p:txBody>
          <a:bodyPr>
            <a:noAutofit/>
          </a:bodyPr>
          <a:lstStyle/>
          <a:p>
            <a:r>
              <a:rPr lang="en-US" sz="2800" dirty="0"/>
              <a:t>Clients Served by the Ryan White HIV/AIDS Program Living ≤100% of the Federal Poverty Level, by Housing Status, 2020—United States and 3 Territories</a:t>
            </a:r>
            <a:r>
              <a:rPr lang="en-US" sz="2800" baseline="30000" dirty="0"/>
              <a:t>a</a:t>
            </a:r>
            <a:endParaRPr lang="en-US" dirty="0"/>
          </a:p>
        </p:txBody>
      </p:sp>
      <p:pic>
        <p:nvPicPr>
          <p:cNvPr id="8" name="Content Placeholder 7" descr="Among clients with stable housing who had reported poverty level information in 2020, 58.1% were living ≤100% FPL. Among clients with temporary housing, 78.6% were living ≤100% FPL. Among clients with unstable housing, 86.7% were living ≤100% FPL. &#10; &#10;The three territories include Guam, Puerto Rico, and the U.S. Virgin Islands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64363" y="1447800"/>
            <a:ext cx="8063273" cy="43513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aseline="30000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Guam, Puerto Rico, and the U.S. Virgin Islands.</a:t>
            </a: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0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Clients Served by the Ryan White HIV/AIDS Program, by Gender, 2020—United States and 3 Territories</a:t>
            </a:r>
            <a:r>
              <a:rPr lang="en-US" baseline="30000" dirty="0" smtClean="0"/>
              <a:t>a</a:t>
            </a:r>
            <a:endParaRPr lang="en-US" baseline="30000" dirty="0"/>
          </a:p>
        </p:txBody>
      </p:sp>
      <p:pic>
        <p:nvPicPr>
          <p:cNvPr id="12" name="Content Placeholder 11" descr="The RWHAP serves over half a million people each year. In 2020, of the 561,129 clients with a reported gender, 72.0% were male, 25.9% were female, and 2.1% were transgender.&#10; &#10;The three territories include Guam, Puerto Rico, and the U.S. Virgin Islands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99098" y="1447800"/>
            <a:ext cx="6393803" cy="4351338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aseline="30000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Guam, Puerto Rico, and the U.S. Virgin Islands.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en-US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Ryan White HIV/AIDS Program Clients, by Age Group, 2010 and 2020—United States and 3 Territories</a:t>
            </a:r>
            <a:r>
              <a:rPr lang="en-US" sz="3200" baseline="30000" dirty="0"/>
              <a:t>a</a:t>
            </a:r>
            <a:endParaRPr lang="en-US" dirty="0"/>
          </a:p>
        </p:txBody>
      </p:sp>
      <p:pic>
        <p:nvPicPr>
          <p:cNvPr id="8" name="Content Placeholder 7" descr="The age distribution is shifting among RWHAP clients. From 2010 through 2020, the percentage of clients aged 35–54 years decreased (combined, 59.7% of the RWHAP population was aged 35–54 in 2010, decreasing to 43.2% in 2020), while the percentage increased during this time for those aged 55 and older (combined, from 16.6% in 2010 to 34.6% in 2020). Clients aged 65 years and older accounted for 9.5% of all clients in 2020, but nearly one-third (27.4%) of clients aged 55 and older.&#10;&#10;The three territories include Guam, Puerto Rico, and the U.S. Virgin Islands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96533" y="1447800"/>
            <a:ext cx="9198933" cy="43513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>
              <a:buClrTx/>
              <a:buSzTx/>
              <a:defRPr/>
            </a:pPr>
            <a:r>
              <a:rPr lang="en-US" baseline="30000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Guam, Puerto Rico, and the U.S. Virgin Islands.</a:t>
            </a: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Clients Served by the Ryan White HIV/AIDS Program, by Gender and Age Group, 2020—United States and 3 Territories</a:t>
            </a:r>
            <a:r>
              <a:rPr lang="en-US" sz="3200" baseline="30000" dirty="0"/>
              <a:t>a</a:t>
            </a:r>
            <a:endParaRPr lang="en-US" dirty="0"/>
          </a:p>
        </p:txBody>
      </p:sp>
      <p:pic>
        <p:nvPicPr>
          <p:cNvPr id="7" name="Content Placeholder 6" descr="In 2020, among male clients, 47.3% were aged 45–64 years (22.4% aged 45–54 years and 24.9% aged 54–64 years).&#10; &#10;Among female clients, 53.8% were aged 45–64 years (27.1% aged 45–54 years and 26.7% aged 55–64 years). &#10; &#10;Transgender clients were younger than male and female clients; 58.5% were aged 25–44 years (33.4% aged 25–34 and 25.1% aged 35–44 years). &#10; &#10;The three territories include Guam, Puerto Rico, and the U.S. Virgin Islands. &#10; &#10;To ensure confidentiality, data were suppressed for transgender clients aged less than 15 years.&#10;Due to rounding, percentages may not sum to 100.0%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9894" y="1447800"/>
            <a:ext cx="9292212" cy="43513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1352" y="5867400"/>
            <a:ext cx="9528048" cy="365760"/>
          </a:xfrm>
        </p:spPr>
        <p:txBody>
          <a:bodyPr>
            <a:noAutofit/>
          </a:bodyPr>
          <a:lstStyle/>
          <a:p>
            <a:pPr lvl="0">
              <a:buClrTx/>
              <a:buSzTx/>
              <a:defRPr/>
            </a:pPr>
            <a:r>
              <a:rPr lang="en-US" baseline="30000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Guam, Puerto Rico, and the U.S. Virgin Islands.</a:t>
            </a:r>
          </a:p>
          <a:p>
            <a:pPr lvl="0">
              <a:buClrTx/>
              <a:buSzTx/>
              <a:defRPr/>
            </a:pPr>
            <a:r>
              <a:rPr lang="en-US" dirty="0">
                <a:solidFill>
                  <a:prstClr val="black"/>
                </a:solidFill>
              </a:rPr>
              <a:t>To ensure confidentiality, data have been suppressed for transgender clients aged less than 15 years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Clients Served by the Ryan White HIV/AIDS Program, by Race/Ethnicity, 2020—United States and 3 Territories</a:t>
            </a:r>
            <a:r>
              <a:rPr lang="en-US" sz="3200" baseline="30000" dirty="0"/>
              <a:t>a</a:t>
            </a:r>
            <a:endParaRPr lang="en-US" dirty="0"/>
          </a:p>
        </p:txBody>
      </p:sp>
      <p:pic>
        <p:nvPicPr>
          <p:cNvPr id="7" name="Content Placeholder 6" descr="Nearly three-quarters (73.6%) of RWHAP clients are from racial/ethnic minority populations. In 2020, of the 554,550 clients with reported race/ethnicity information, 46.6% self-identified as Black/African American, 23.6% Hispanic/Latino, and less than 3.4% each American Indian/Alaska Native, Asian, Native Hawaiian/Pacific Islander, and people of multiple races. Whites accounted for 26.4% of clients. The percentage distribution has remained consistent since 2010.&#10; &#10;Hispanics/Latinos can be of any race.&#10; &#10;The three territories include Guam, Puerto Rico, and the U.S. Virgin Islands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1652" y="1447800"/>
            <a:ext cx="8768696" cy="4351338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aseline="30000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Guam, Puerto Rico, and the U.S. Virgin Islands.</a:t>
            </a:r>
          </a:p>
          <a:p>
            <a:r>
              <a:rPr lang="en-US" altLang="en-US" baseline="30000" dirty="0" smtClean="0">
                <a:solidFill>
                  <a:schemeClr val="tx1"/>
                </a:solidFill>
              </a:rPr>
              <a:t>b </a:t>
            </a:r>
            <a:r>
              <a:rPr lang="en-US" altLang="en-US" dirty="0" smtClean="0">
                <a:solidFill>
                  <a:schemeClr val="tx1"/>
                </a:solidFill>
              </a:rPr>
              <a:t>Hispanics/Latinos can be of any race. 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Clients Served by the Ryan White HIV/AIDS Program, by Gender and Race/Ethnicity, 2020—United States and 3 Territories</a:t>
            </a:r>
            <a:r>
              <a:rPr lang="en-US" sz="3200" baseline="30000" dirty="0"/>
              <a:t>a</a:t>
            </a:r>
            <a:endParaRPr lang="en-US" dirty="0"/>
          </a:p>
        </p:txBody>
      </p:sp>
      <p:pic>
        <p:nvPicPr>
          <p:cNvPr id="7" name="Content Placeholder 6" descr="In 2020, 69.5% of male clients, 83.7% of female clients, and 86.5% of transgender clients were racial/ethnic minorities. For reference, white clients appear in each pie chart in orange shading.&#10; &#10;Hispanics/Latinos can be of any race.&#10; &#10;The three territories include Guam, Puerto Rico, and the U.S. Virgin Islands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9307" y="1447800"/>
            <a:ext cx="9093386" cy="43513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1352" y="5867400"/>
            <a:ext cx="9528048" cy="3657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aseline="30000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Guam, Puerto Rico, and the U.S. Virgin Islands.</a:t>
            </a:r>
          </a:p>
          <a:p>
            <a:pPr>
              <a:defRPr/>
            </a:pPr>
            <a:r>
              <a:rPr lang="en-US" altLang="en-US" baseline="30000" dirty="0">
                <a:solidFill>
                  <a:prstClr val="black"/>
                </a:solidFill>
              </a:rPr>
              <a:t>b</a:t>
            </a:r>
            <a:r>
              <a:rPr lang="en-US" altLang="en-US" dirty="0">
                <a:solidFill>
                  <a:prstClr val="black"/>
                </a:solidFill>
                <a:cs typeface="Arial" panose="020B0604020202020204" pitchFamily="34" charset="0"/>
              </a:rPr>
              <a:t> Hispanics/Latinos can be of any race.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Clients Served by the Ryan White HIV/AIDS Program by Gender and Transmission Category, 2020—United States and 3 Territories</a:t>
            </a:r>
            <a:r>
              <a:rPr lang="en-US" sz="3200" baseline="30000" dirty="0"/>
              <a:t>a</a:t>
            </a:r>
            <a:endParaRPr lang="en-US" dirty="0"/>
          </a:p>
        </p:txBody>
      </p:sp>
      <p:pic>
        <p:nvPicPr>
          <p:cNvPr id="7" name="Content Placeholder 6" descr="By gender and transmission category, among male clients, 66.7% had HIV attributed to male-to-male sexual contact; 23.0% had HIV attributed to heterosexual contact; 5.4% to injection drug use; 3.1% to male-to-male sexual contact and injection drug use; and 1.2% to perinatal acquisition. &#10;&#10;Among female clients, 86.8% had HIV attributed to heterosexual contact; 8.1% to injection drug use, and 3.9% to perinatal acquisition. &#10;&#10;Among transgender clients, 93.2% had HIV attributed to some form of sexual contact, 4.6% to sexual contact and injection drug use, and 1.3% to injection drug use. &#10; &#10;Heterosexual contact includes specific heterosexual contact with a person known to have, or to be at high risk for, HIV. &#10; &#10;Other includes hemophilia, blood transfusion, and unknown risk factor.&#10; &#10;Sexual contact includes any reported sexual transmission risk category for transgender clients.&#10; &#10;The three territories include Guam, Puerto Rico, and the U.S. Virgin Islands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5334" y="1447800"/>
            <a:ext cx="9301331" cy="43513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1352" y="5715000"/>
            <a:ext cx="9528048" cy="67056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aseline="30000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Guam, Puerto Rico, and the U.S. Virgin Islands.</a:t>
            </a:r>
          </a:p>
          <a:p>
            <a:pPr>
              <a:defRPr/>
            </a:pPr>
            <a:r>
              <a:rPr lang="en-US" baseline="30000" dirty="0">
                <a:solidFill>
                  <a:prstClr val="black"/>
                </a:solidFill>
              </a:rPr>
              <a:t>b</a:t>
            </a:r>
            <a:r>
              <a:rPr lang="en-US" dirty="0">
                <a:solidFill>
                  <a:prstClr val="black"/>
                </a:solidFill>
              </a:rPr>
              <a:t> Heterosexual contact with a person know to have, or be at high risk for, HIV.</a:t>
            </a:r>
          </a:p>
          <a:p>
            <a:pPr>
              <a:defRPr/>
            </a:pPr>
            <a:r>
              <a:rPr lang="en-US" baseline="30000" dirty="0">
                <a:solidFill>
                  <a:prstClr val="black"/>
                </a:solidFill>
              </a:rPr>
              <a:t>c</a:t>
            </a:r>
            <a:r>
              <a:rPr lang="en-US" dirty="0">
                <a:solidFill>
                  <a:prstClr val="black"/>
                </a:solidFill>
              </a:rPr>
              <a:t> Includes hemophilia and blood transfusion.</a:t>
            </a:r>
          </a:p>
          <a:p>
            <a:pPr>
              <a:defRPr/>
            </a:pPr>
            <a:r>
              <a:rPr lang="en-US" baseline="30000" dirty="0">
                <a:solidFill>
                  <a:prstClr val="black"/>
                </a:solidFill>
              </a:rPr>
              <a:t>d</a:t>
            </a:r>
            <a:r>
              <a:rPr lang="en-US" dirty="0">
                <a:solidFill>
                  <a:prstClr val="black"/>
                </a:solidFill>
              </a:rPr>
              <a:t> Includes any reported sexual transmission category.</a:t>
            </a:r>
          </a:p>
          <a:p>
            <a:pPr>
              <a:defRPr/>
            </a:pP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Clients Served by the Ryan White HIV/AIDS Program, by Housing Status, 2020—United States and 3 Territories</a:t>
            </a:r>
            <a:r>
              <a:rPr lang="en-US" sz="3200" baseline="30000" dirty="0"/>
              <a:t>a</a:t>
            </a:r>
            <a:endParaRPr lang="en-US" dirty="0"/>
          </a:p>
        </p:txBody>
      </p:sp>
      <p:pic>
        <p:nvPicPr>
          <p:cNvPr id="7" name="Content Placeholder 6" descr="In 2020, of the 519,363 clients with reported housing status, 6.9% had temporary housing and 4.8% had unstable housing.&#10; &#10;The three territories include Guam, Puerto Rico, and the U.S. Virgin Islands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46635" y="1587228"/>
            <a:ext cx="7498730" cy="407248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aseline="30000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Guam, Puerto Rico, and the U.S. Virgin Islands.</a:t>
            </a: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Clients Served by the Ryan White HIV/AIDS Program, by Gender and Housing Status, 2020—United States and 3 Territories</a:t>
            </a:r>
            <a:r>
              <a:rPr lang="en-US" sz="3200" baseline="30000" dirty="0"/>
              <a:t>a</a:t>
            </a:r>
            <a:endParaRPr lang="en-US" dirty="0"/>
          </a:p>
        </p:txBody>
      </p:sp>
      <p:pic>
        <p:nvPicPr>
          <p:cNvPr id="7" name="Content Placeholder 6" descr="A greater proportion of female RWHAP clients had stable housing in 2020, compared with male and transgender clients. Among female RWHAP clients, 6.0% had temporary housing and 3.5% had unstable housing. Among male clients, 7.1% had temporary housing and 5.2% had unstable housing. Among transgender clients, more than one-fifth of clients did not have stable housing: 10.3% had temporary housing and 10.2% had unstable housing.&#10; &#10;The three territories include Guam, Puerto Rico, and the U.S. Virgin Islands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8795" y="1447800"/>
            <a:ext cx="9874409" cy="43513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aseline="30000" dirty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Guam, Puerto Rico, and the U.S. Virgin Islands.</a:t>
            </a:r>
            <a:endParaRPr lang="en-US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2020. Does not include AIDS Drug Assistance Program data.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[Presentation Title]&amp;#x0D;&amp;#x0A;[Date]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[Slide Header]&amp;#x0D;&amp;#x0A;[Subheading] &amp;quot;&quot;/&gt;&lt;property id=&quot;20307&quot; value=&quot;262&quot;/&gt;&lt;/object&gt;&lt;object type=&quot;3&quot; unique_id=&quot;10023&quot;&gt;&lt;property id=&quot;20148&quot; value=&quot;5&quot;/&gt;&lt;property id=&quot;20300&quot; value=&quot;Slide 3 - &amp;quot;Contact Information (last slide)&amp;#x0D;&amp;#x0A;&amp;quot;&quot;/&gt;&lt;property id=&quot;20307&quot; value=&quot;263&quot;/&gt;&lt;/object&gt;&lt;/object&gt;&lt;object type=&quot;8&quot; unique_id=&quot;1001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98BADFF84D7F4EB175737AF686FC50" ma:contentTypeVersion="8" ma:contentTypeDescription="Create a new document." ma:contentTypeScope="" ma:versionID="42521225cad5bbc4940575e15e6af879">
  <xsd:schema xmlns:xsd="http://www.w3.org/2001/XMLSchema" xmlns:xs="http://www.w3.org/2001/XMLSchema" xmlns:p="http://schemas.microsoft.com/office/2006/metadata/properties" xmlns:ns2="e4fda478-5d23-4ed9-829c-32c62cbe6bd3" xmlns:ns3="053a5afd-1424-405b-82d9-63deec7446f8" xmlns:ns4="7ede7402-055e-4d4f-9d07-a45b4c113a52" targetNamespace="http://schemas.microsoft.com/office/2006/metadata/properties" ma:root="true" ma:fieldsID="984ee0ff187bec98a1d8ac163ae8eabc" ns2:_="" ns3:_="" ns4:_="">
    <xsd:import namespace="e4fda478-5d23-4ed9-829c-32c62cbe6bd3"/>
    <xsd:import namespace="053a5afd-1424-405b-82d9-63deec7446f8"/>
    <xsd:import namespace="7ede7402-055e-4d4f-9d07-a45b4c113a52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2:Aspect_x0020_Ratio" minOccurs="0"/>
                <xsd:element ref="ns2:Program" minOccurs="0"/>
                <xsd:element ref="ns3:_dlc_DocId" minOccurs="0"/>
                <xsd:element ref="ns3:_dlc_DocIdUrl" minOccurs="0"/>
                <xsd:element ref="ns3:_dlc_DocIdPersistId" minOccurs="0"/>
                <xsd:element ref="ns2:Not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da478-5d23-4ed9-829c-32c62cbe6bd3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default="2016" ma:format="Dropdown" ma:internalName="Year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</xsd:restriction>
      </xsd:simpleType>
    </xsd:element>
    <xsd:element name="Aspect_x0020_Ratio" ma:index="9" nillable="true" ma:displayName="Aspect Ratio" ma:default="16:9" ma:format="Dropdown" ma:internalName="Aspect_x0020_Ratio">
      <xsd:simpleType>
        <xsd:restriction base="dms:Choice">
          <xsd:enumeration value="16:9"/>
          <xsd:enumeration value="4:3"/>
          <xsd:enumeration value="Other"/>
        </xsd:restriction>
      </xsd:simpleType>
    </xsd:element>
    <xsd:element name="Program" ma:index="10" nillable="true" ma:displayName="Program" ma:default="1. HRSA" ma:format="Dropdown" ma:internalName="Program">
      <xsd:simpleType>
        <xsd:restriction base="dms:Choice">
          <xsd:enumeration value="1. HRSA"/>
          <xsd:enumeration value="2.  Bureaus"/>
          <xsd:enumeration value="3.  Offices"/>
        </xsd:restriction>
      </xsd:simpleType>
    </xsd:element>
    <xsd:element name="Note" ma:index="14" nillable="true" ma:displayName="Note" ma:internalName="Not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3a5afd-1424-405b-82d9-63deec7446f8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de7402-055e-4d4f-9d07-a45b4c113a5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pect_x0020_Ratio xmlns="e4fda478-5d23-4ed9-829c-32c62cbe6bd3">16:9</Aspect_x0020_Ratio>
    <Year xmlns="e4fda478-5d23-4ed9-829c-32c62cbe6bd3">2020</Year>
    <Program xmlns="e4fda478-5d23-4ed9-829c-32c62cbe6bd3">2.  Bureaus</Program>
    <_dlc_DocId xmlns="053a5afd-1424-405b-82d9-63deec7446f8">5C3YEWZCVWVS-142306978-153</_dlc_DocId>
    <_dlc_DocIdUrl xmlns="053a5afd-1424-405b-82d9-63deec7446f8">
      <Url>https://sharepoint.hrsa.gov/oa/oc/_layouts/15/DocIdRedir.aspx?ID=5C3YEWZCVWVS-142306978-153</Url>
      <Description>5C3YEWZCVWVS-142306978-153</Description>
    </_dlc_DocIdUrl>
    <Note xmlns="e4fda478-5d23-4ed9-829c-32c62cbe6bd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D3B1C9-8DC2-4193-9C54-1D8246583B9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FE89666-B2EE-4BDD-A272-0EB897ACCA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fda478-5d23-4ed9-829c-32c62cbe6bd3"/>
    <ds:schemaRef ds:uri="053a5afd-1424-405b-82d9-63deec7446f8"/>
    <ds:schemaRef ds:uri="7ede7402-055e-4d4f-9d07-a45b4c113a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C063F4-A38C-4944-ADB5-7EC94D5A671A}">
  <ds:schemaRefs>
    <ds:schemaRef ds:uri="http://purl.org/dc/terms/"/>
    <ds:schemaRef ds:uri="http://schemas.microsoft.com/office/2006/documentManagement/types"/>
    <ds:schemaRef ds:uri="e4fda478-5d23-4ed9-829c-32c62cbe6bd3"/>
    <ds:schemaRef ds:uri="http://purl.org/dc/elements/1.1/"/>
    <ds:schemaRef ds:uri="7ede7402-055e-4d4f-9d07-a45b4c113a52"/>
    <ds:schemaRef ds:uri="http://schemas.microsoft.com/office/infopath/2007/PartnerControls"/>
    <ds:schemaRef ds:uri="http://schemas.openxmlformats.org/package/2006/metadata/core-properties"/>
    <ds:schemaRef ds:uri="053a5afd-1424-405b-82d9-63deec7446f8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6C62F50-05E8-4350-B473-EFA56DCFE0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6480</TotalTime>
  <Words>1911</Words>
  <Application>Microsoft Office PowerPoint</Application>
  <PresentationFormat>Widescreen</PresentationFormat>
  <Paragraphs>143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Office Theme</vt:lpstr>
      <vt:lpstr>Clients Served by the Ryan White HIV/AIDS Program  2020</vt:lpstr>
      <vt:lpstr>Clients Served by the Ryan White HIV/AIDS Program, by Gender, 2020—United States and 3 Territoriesa</vt:lpstr>
      <vt:lpstr>Ryan White HIV/AIDS Program Clients, by Age Group, 2010 and 2020—United States and 3 Territoriesa</vt:lpstr>
      <vt:lpstr>Clients Served by the Ryan White HIV/AIDS Program, by Gender and Age Group, 2020—United States and 3 Territoriesa</vt:lpstr>
      <vt:lpstr>Clients Served by the Ryan White HIV/AIDS Program, by Race/Ethnicity, 2020—United States and 3 Territoriesa</vt:lpstr>
      <vt:lpstr>Clients Served by the Ryan White HIV/AIDS Program, by Gender and Race/Ethnicity, 2020—United States and 3 Territoriesa</vt:lpstr>
      <vt:lpstr>Clients Served by the Ryan White HIV/AIDS Program by Gender and Transmission Category, 2020—United States and 3 Territoriesa</vt:lpstr>
      <vt:lpstr>Clients Served by the Ryan White HIV/AIDS Program, by Housing Status, 2020—United States and 3 Territoriesa</vt:lpstr>
      <vt:lpstr>Clients Served by the Ryan White HIV/AIDS Program, by Gender and Housing Status, 2020—United States and 3 Territoriesa</vt:lpstr>
      <vt:lpstr>Clients Served by the Ryan White HIV/AIDS Program, by Health Care Coverage, 2020—United States and 3 Territoriesa</vt:lpstr>
      <vt:lpstr>Clients Served by the Ryan White HIV/AIDS Program, by Poverty Level, 2020—United States and 3 Territoriesa</vt:lpstr>
      <vt:lpstr>Clients Served by the Ryan White HIV/AIDS Program Living ≤100% of the Federal Poverty Level, by Gender, 2020—United States and 3 Territoriesa</vt:lpstr>
      <vt:lpstr>Clients Served by the Ryan White HIV/AIDS Program Living ≤100% of the Federal Poverty Level, by Housing Status, 2020—United States and 3 Territoriesa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Clients Served by the Ryan White HIV/AIDS Program  - Overview - Released December 2021</dc:title>
  <dc:subject>Clients Served by the Ryan White HIV/AIDS Program  - Overview - Released December 2021</dc:subject>
  <dc:creator>HRSA</dc:creator>
  <cp:keywords>HRSA, HAB, HIV, AIDS</cp:keywords>
  <cp:lastModifiedBy>Sneeringer, Lucy (HRSA) [C]</cp:lastModifiedBy>
  <cp:revision>521</cp:revision>
  <cp:lastPrinted>2017-07-11T16:59:21Z</cp:lastPrinted>
  <dcterms:created xsi:type="dcterms:W3CDTF">2015-04-01T01:31:28Z</dcterms:created>
  <dcterms:modified xsi:type="dcterms:W3CDTF">2022-01-31T18:04:19Z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0x010100B598BADFF84D7F4EB175737AF686FC50</vt:lpwstr>
  </property>
  <property fmtid="{D5CDD505-2E9C-101B-9397-08002B2CF9AE}" pid="3" name="_dlc_DocIdItemGuid">
    <vt:lpwstr>dd8cd607-c55b-4201-b7b8-c6a12b4826c4</vt:lpwstr>
  </property>
</Properties>
</file>