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6"/>
    <p:sldMasterId id="2147483783" r:id="rId7"/>
    <p:sldMasterId id="2147483795" r:id="rId8"/>
    <p:sldMasterId id="2147483807" r:id="rId9"/>
  </p:sldMasterIdLst>
  <p:notesMasterIdLst>
    <p:notesMasterId r:id="rId28"/>
  </p:notesMasterIdLst>
  <p:sldIdLst>
    <p:sldId id="295" r:id="rId10"/>
    <p:sldId id="262" r:id="rId11"/>
    <p:sldId id="296" r:id="rId12"/>
    <p:sldId id="297" r:id="rId13"/>
    <p:sldId id="285" r:id="rId14"/>
    <p:sldId id="266" r:id="rId15"/>
    <p:sldId id="298" r:id="rId16"/>
    <p:sldId id="268" r:id="rId17"/>
    <p:sldId id="282" r:id="rId18"/>
    <p:sldId id="280" r:id="rId19"/>
    <p:sldId id="269" r:id="rId20"/>
    <p:sldId id="283" r:id="rId21"/>
    <p:sldId id="299" r:id="rId22"/>
    <p:sldId id="300" r:id="rId23"/>
    <p:sldId id="288" r:id="rId24"/>
    <p:sldId id="289" r:id="rId25"/>
    <p:sldId id="291" r:id="rId26"/>
    <p:sldId id="30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55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Klein" initials="PK" lastIdx="2" clrIdx="0"/>
  <p:cmAuthor id="7" name="Ferachi, Harrison (HRSA)" initials="HF" lastIdx="2" clrIdx="7">
    <p:extLst>
      <p:ext uri="{19B8F6BF-5375-455C-9EA6-DF929625EA0E}">
        <p15:presenceInfo xmlns:p15="http://schemas.microsoft.com/office/powerpoint/2012/main" userId="Ferachi, Harrison (HRSA)" providerId="None"/>
      </p:ext>
    </p:extLst>
  </p:cmAuthor>
  <p:cmAuthor id="1" name="Antigone Dempsey" initials="AHD" lastIdx="4" clrIdx="1"/>
  <p:cmAuthor id="8" name="Chavis, Nicole (HRSA)" initials="CN(" lastIdx="1" clrIdx="8">
    <p:extLst>
      <p:ext uri="{19B8F6BF-5375-455C-9EA6-DF929625EA0E}">
        <p15:presenceInfo xmlns:p15="http://schemas.microsoft.com/office/powerpoint/2012/main" userId="S-1-5-21-1575576018-681398725-1848903544-64251" providerId="AD"/>
      </p:ext>
    </p:extLst>
  </p:cmAuthor>
  <p:cmAuthor id="2" name="Brantley, Meredith (HRSA)" initials="BM(" lastIdx="19" clrIdx="2">
    <p:extLst>
      <p:ext uri="{19B8F6BF-5375-455C-9EA6-DF929625EA0E}">
        <p15:presenceInfo xmlns:p15="http://schemas.microsoft.com/office/powerpoint/2012/main" userId="S-1-5-21-1575576018-681398725-1848903544-54839" providerId="AD"/>
      </p:ext>
    </p:extLst>
  </p:cmAuthor>
  <p:cmAuthor id="9" name="Mills, Robert (HRSA)" initials="MR(" lastIdx="14" clrIdx="9">
    <p:extLst>
      <p:ext uri="{19B8F6BF-5375-455C-9EA6-DF929625EA0E}">
        <p15:presenceInfo xmlns:p15="http://schemas.microsoft.com/office/powerpoint/2012/main" userId="S-1-5-21-1575576018-681398725-1848903544-12947" providerId="AD"/>
      </p:ext>
    </p:extLst>
  </p:cmAuthor>
  <p:cmAuthor id="3" name="Geiger, Tanya (HRSA)" initials="GT(" lastIdx="5" clrIdx="3">
    <p:extLst>
      <p:ext uri="{19B8F6BF-5375-455C-9EA6-DF929625EA0E}">
        <p15:presenceInfo xmlns:p15="http://schemas.microsoft.com/office/powerpoint/2012/main" userId="S-1-5-21-1575576018-681398725-1848903544-54790" providerId="AD"/>
      </p:ext>
    </p:extLst>
  </p:cmAuthor>
  <p:cmAuthor id="10" name="Hauck, Heather (HRSA)" initials="HH(" lastIdx="1" clrIdx="10">
    <p:extLst>
      <p:ext uri="{19B8F6BF-5375-455C-9EA6-DF929625EA0E}">
        <p15:presenceInfo xmlns:p15="http://schemas.microsoft.com/office/powerpoint/2012/main" userId="S-1-5-21-1575576018-681398725-1848903544-38063" providerId="AD"/>
      </p:ext>
    </p:extLst>
  </p:cmAuthor>
  <p:cmAuthor id="4" name="Psihopaidas, Demetrios (HRSA)" initials="PD(" lastIdx="33" clrIdx="4">
    <p:extLst>
      <p:ext uri="{19B8F6BF-5375-455C-9EA6-DF929625EA0E}">
        <p15:presenceInfo xmlns:p15="http://schemas.microsoft.com/office/powerpoint/2012/main" userId="S-1-5-21-1575576018-681398725-1848903544-56522" providerId="AD"/>
      </p:ext>
    </p:extLst>
  </p:cmAuthor>
  <p:cmAuthor id="5" name="Cohen Gagne, Stacy (HRSA)" initials="CGS(" lastIdx="67" clrIdx="5">
    <p:extLst>
      <p:ext uri="{19B8F6BF-5375-455C-9EA6-DF929625EA0E}">
        <p15:presenceInfo xmlns:p15="http://schemas.microsoft.com/office/powerpoint/2012/main" userId="S-1-5-21-1575576018-681398725-1848903544-46261" providerId="AD"/>
      </p:ext>
    </p:extLst>
  </p:cmAuthor>
  <p:cmAuthor id="6" name="Carney, Jhetari (HRSA)" initials="CJ(" lastIdx="1" clrIdx="6">
    <p:extLst>
      <p:ext uri="{19B8F6BF-5375-455C-9EA6-DF929625EA0E}">
        <p15:presenceInfo xmlns:p15="http://schemas.microsoft.com/office/powerpoint/2012/main" userId="S-1-5-21-1575576018-681398725-1848903544-548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97B0"/>
    <a:srgbClr val="9784B0"/>
    <a:srgbClr val="333F50"/>
    <a:srgbClr val="ADD136"/>
    <a:srgbClr val="96649B"/>
    <a:srgbClr val="7F0000"/>
    <a:srgbClr val="21409A"/>
    <a:srgbClr val="F18C22"/>
    <a:srgbClr val="47C3D3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2" autoAdjust="0"/>
    <p:restoredTop sz="79741" autoAdjust="0"/>
  </p:normalViewPr>
  <p:slideViewPr>
    <p:cSldViewPr>
      <p:cViewPr varScale="1">
        <p:scale>
          <a:sx n="55" d="100"/>
          <a:sy n="55" d="100"/>
        </p:scale>
        <p:origin x="1128" y="32"/>
      </p:cViewPr>
      <p:guideLst>
        <p:guide orient="horz" pos="3456"/>
        <p:guide pos="5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79B52-B2FF-46C1-A7F5-F38AE38566D1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3462-2536-4810-AD44-83EDC69E9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1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sa.gov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HRSA is on four social media platforms. We encourage you to follow along and share our content on Twitter, Facebook, LinkedIn and Instagram to stay up-to-date on the latest HRSA news.  Our account/handle on each platform is @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HRSAgov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we also encourage you to sign up for HRSA’s e-News, a biweekly email of comprehensive HRSA news, and to sign up for HRSA press releases.  You can also  visit our website </a:t>
            </a:r>
            <a:r>
              <a:rPr lang="en-US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www.HRSA.gov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more detailed information about all of our programs.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11B83-7453-4C63-9F24-B8D95A5E70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8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942 transgender men served by RWHAP with reported health care coverage information, 83.5% were covered by some form of health care coverage during 2020:  42.5% were covered by Medicaid, 6.1% were covered by Medicare and Medicaid, 5.5% were covered by Medicare, and 10.8% had multiple forms of coverage. 16.5% of RWHAP transgender men had no insurance. </a:t>
            </a:r>
          </a:p>
          <a:p>
            <a:endParaRPr lang="en-US" dirty="0" smtClean="0"/>
          </a:p>
          <a:p>
            <a:r>
              <a:rPr lang="en-US" dirty="0" smtClean="0"/>
              <a:t>Multiple coverage includes any combination of coverage types except for the joint Medicaid and Medicare category, which is displayed separately.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9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2020, of the 9,308 transgender women served by the RWHAP with income information, 77.2% were living at or below 100% of the federal poverty level (FPL). Among the 863 transgender men, 67.2% were living at or below 100% FPL. 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6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effectLst/>
              </a:rPr>
              <a:t>VS has increased steadily </a:t>
            </a:r>
            <a:r>
              <a:rPr lang="en-US" dirty="0" smtClean="0">
                <a:effectLst/>
              </a:rPr>
              <a:t>over time among transgender clients, from 61.5% in 2010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to 84.5% in 2020.  Comparatively, the overall RWHAP population viral suppression in 2020</a:t>
            </a:r>
            <a:r>
              <a:rPr lang="en-US" baseline="0" dirty="0" smtClean="0">
                <a:effectLst/>
              </a:rPr>
              <a:t> was 89.4%.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  <a:endParaRPr lang="en-US" baseline="0" dirty="0" smtClean="0">
              <a:effectLst/>
            </a:endParaRPr>
          </a:p>
          <a:p>
            <a:endParaRPr lang="en-US" baseline="0" dirty="0" smtClean="0">
              <a:effectLst/>
            </a:endParaRPr>
          </a:p>
          <a:p>
            <a:r>
              <a:rPr lang="en-US" altLang="en-US" sz="1200" i="1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Viral suppression refers to </a:t>
            </a:r>
            <a:r>
              <a:rPr lang="en-US" altLang="en-US" sz="12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120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mL.</a:t>
            </a:r>
            <a:endParaRPr lang="en-US" altLang="en-US" sz="12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7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effectLst/>
              </a:rPr>
              <a:t>Transgender clients had lower viral suppression (84.5%) compared to their male (89.5%) and female (89.4%) counterparts. </a:t>
            </a:r>
          </a:p>
          <a:p>
            <a:endParaRPr lang="en-US" baseline="0" dirty="0" smtClean="0">
              <a:effectLst/>
            </a:endParaRPr>
          </a:p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N represents the total number of clients in the specific population.</a:t>
            </a:r>
          </a:p>
          <a:p>
            <a:pPr defTabSz="914400" eaLnBrk="1" hangingPunct="1">
              <a:spcBef>
                <a:spcPct val="0"/>
              </a:spcBef>
              <a:buNone/>
              <a:defRPr/>
            </a:pPr>
            <a:endParaRPr lang="en-US" sz="1200" dirty="0" smtClean="0">
              <a:solidFill>
                <a:prstClr val="black"/>
              </a:solidFill>
              <a:latin typeface="+mn-lt"/>
            </a:endParaRPr>
          </a:p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en-US" altLang="en-US" sz="1200" i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Viral suppression</a:t>
            </a:r>
            <a:r>
              <a:rPr lang="en-US" altLang="en-US" sz="1200" i="0" baseline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refers to</a:t>
            </a:r>
            <a:r>
              <a:rPr lang="en-US" altLang="en-US" sz="1200" i="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2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1200" dirty="0" err="1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mL.</a:t>
            </a:r>
            <a:endParaRPr lang="en-US" altLang="en-US" sz="12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0"/>
              </a:spcBef>
              <a:buNone/>
              <a:defRPr/>
            </a:pPr>
            <a:endParaRPr lang="en-US" altLang="en-US" sz="1200" dirty="0" smtClean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dirty="0" smtClean="0"/>
              <a:t>The three territories are Guam, Puerto Rico, and the U.S. Virgin Islands.</a:t>
            </a:r>
            <a:endParaRPr lang="en-US" baseline="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993D1-048E-4E7D-B172-295882EE4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52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This slide shows viral suppression for Black/African American, White, and Hispanic/Latino</a:t>
            </a:r>
            <a:r>
              <a:rPr lang="en-US" baseline="0" dirty="0" smtClean="0">
                <a:effectLst/>
              </a:rPr>
              <a:t> transgender women (male-to-female) clients in 2020 by age group.  Overall, Black/African American transgender women clients had lower viral suppression compared to their White and Hispanic/Latino counterparts of the same age group, particularly among clients aged 25–34 and 35–44 years.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N represents the total number of clients in the specific subpopulation.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Caution should be used when interpreting</a:t>
            </a:r>
            <a:r>
              <a:rPr lang="en-US" baseline="0" dirty="0" smtClean="0">
                <a:effectLst/>
              </a:rPr>
              <a:t> percentages based on denominators less than 100.</a:t>
            </a:r>
            <a:r>
              <a:rPr lang="en-US" dirty="0" smtClean="0">
                <a:effectLst/>
              </a:rPr>
              <a:t>  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Viral suppression is defined as ≥1 outpatient/ambulatory health services visit  during the calendar year and ≥1 viral load reported, with the last viral load result &lt;200 copies/</a:t>
            </a:r>
            <a:r>
              <a:rPr lang="en-US" dirty="0" err="1" smtClean="0">
                <a:effectLst/>
              </a:rPr>
              <a:t>mL.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993D1-048E-4E7D-B172-295882EE4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62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This slide shows viral suppression for Black/African American, White, and Hispanic/Latino</a:t>
            </a:r>
            <a:r>
              <a:rPr lang="en-US" baseline="0" dirty="0" smtClean="0">
                <a:effectLst/>
              </a:rPr>
              <a:t> transgender women (male-to-female) clients in 2020, by housing status.  Among clients with unstable housing, viral suppression was substantially lower than those with stable housing for Black/African American and White clients.  However, for all housing statuses, viral suppression for Black/African American transgender women was lowest compared to Whites and Hispanics/Latinos.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N represents the total number of clients in the specific subpopulation.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Caution should be used when interpreting</a:t>
            </a:r>
            <a:r>
              <a:rPr lang="en-US" baseline="0" dirty="0" smtClean="0">
                <a:effectLst/>
              </a:rPr>
              <a:t> percentages based on denominators less than 100.</a:t>
            </a:r>
            <a:r>
              <a:rPr lang="en-US" dirty="0" smtClean="0">
                <a:effectLst/>
              </a:rPr>
              <a:t>  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Viral suppression is defined as ≥1 outpatient/ambulatory health services visit  during the calendar year and ≥1 viral load reported, with the last viral load result &lt;200 copies/</a:t>
            </a:r>
            <a:r>
              <a:rPr lang="en-US" dirty="0" err="1" smtClean="0">
                <a:effectLst/>
              </a:rPr>
              <a:t>mL.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993D1-048E-4E7D-B172-295882EE4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55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This slide shows viral suppression </a:t>
            </a:r>
            <a:r>
              <a:rPr lang="en-US" baseline="0" dirty="0" smtClean="0">
                <a:effectLst/>
              </a:rPr>
              <a:t>by federal poverty level (FPL) </a:t>
            </a:r>
            <a:r>
              <a:rPr lang="en-US" dirty="0" smtClean="0">
                <a:effectLst/>
              </a:rPr>
              <a:t>among </a:t>
            </a:r>
            <a:r>
              <a:rPr lang="en-US" baseline="0" dirty="0" smtClean="0">
                <a:effectLst/>
              </a:rPr>
              <a:t>transgender women (male-to-female) clients in 2020</a:t>
            </a:r>
            <a:r>
              <a:rPr lang="en-US" dirty="0" smtClean="0">
                <a:effectLst/>
              </a:rPr>
              <a:t>, for Black/African American, White, and Hispanic/Latino</a:t>
            </a:r>
            <a:r>
              <a:rPr lang="en-US" baseline="0" dirty="0" smtClean="0">
                <a:effectLst/>
              </a:rPr>
              <a:t> clients. </a:t>
            </a:r>
            <a:r>
              <a:rPr lang="en-US" dirty="0" smtClean="0">
                <a:effectLst/>
              </a:rPr>
              <a:t>Viral suppression for Black/African American transgender women was lower than the national RWHAP average (89.4%) – indicated by the dashed green line – for all poverty levels except the &gt;400%</a:t>
            </a:r>
            <a:r>
              <a:rPr lang="en-US" baseline="0" dirty="0" smtClean="0">
                <a:effectLst/>
              </a:rPr>
              <a:t> level</a:t>
            </a:r>
            <a:r>
              <a:rPr lang="en-US" dirty="0" smtClean="0">
                <a:effectLst/>
              </a:rPr>
              <a:t>. </a:t>
            </a:r>
            <a:r>
              <a:rPr lang="en-US" baseline="0" dirty="0" smtClean="0">
                <a:effectLst/>
              </a:rPr>
              <a:t>Notably, viral suppression for Black/African American transgender clients living at or below 100% FPL was 10 percentage points lower than the national RWHAP average.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N represents the total number of clients in the specific subpopulation.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Caution should be used when interpreting</a:t>
            </a:r>
            <a:r>
              <a:rPr lang="en-US" baseline="0" dirty="0" smtClean="0">
                <a:effectLst/>
              </a:rPr>
              <a:t> percentages based on denominators less than 100.</a:t>
            </a:r>
            <a:r>
              <a:rPr lang="en-US" dirty="0" smtClean="0">
                <a:effectLst/>
              </a:rPr>
              <a:t>  </a:t>
            </a:r>
          </a:p>
          <a:p>
            <a:r>
              <a:rPr lang="en-US" dirty="0" smtClean="0">
                <a:effectLst/>
              </a:rPr>
              <a:t>  </a:t>
            </a:r>
          </a:p>
          <a:p>
            <a:r>
              <a:rPr lang="en-US" dirty="0" smtClean="0">
                <a:effectLst/>
              </a:rPr>
              <a:t>Viral suppression is defined as ≥1 outpatient/ambulatory health services visit  during the calendar year and ≥1 viral load reported, with the last viral load result &lt;200 copies/</a:t>
            </a:r>
            <a:r>
              <a:rPr lang="en-US" dirty="0" err="1" smtClean="0">
                <a:effectLst/>
              </a:rPr>
              <a:t>mL.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three territories include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993D1-048E-4E7D-B172-295882EE4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8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 2020, among transgender clients, viral suppression (84.5%) was lower than the national RWHAP average (89.4%) – indicated by the dashed grey line.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Viral suppression was lowest among transgender clients aged 20–24 years (73.9%), and 25–29 years (79.0%); and those with temporary (77.2%) and unstable (71.6%) housing. 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N represents the total number of clients in the specific subpopulation.</a:t>
            </a:r>
          </a:p>
          <a:p>
            <a:r>
              <a:rPr lang="en-US" b="1" dirty="0" smtClean="0">
                <a:effectLst/>
              </a:rPr>
              <a:t>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Viral suppression is defined as ≥1 outpatient/ambulatory health services visit during the calendar year and ≥1 viral load reported, with the last viral load result &lt;200 copies/</a:t>
            </a:r>
            <a:r>
              <a:rPr lang="en-US" dirty="0" err="1" smtClean="0">
                <a:effectLst/>
              </a:rPr>
              <a:t>mL.</a:t>
            </a: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 three territories include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993D1-048E-4E7D-B172-295882EE4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3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RWHAP serves over half a million people each year. In 2020, of the 561,129 clients with a reported gender</a:t>
            </a:r>
            <a:r>
              <a:rPr lang="en-US" b="1" dirty="0" smtClean="0">
                <a:effectLst/>
              </a:rPr>
              <a:t>, </a:t>
            </a:r>
            <a:r>
              <a:rPr lang="en-US" dirty="0" smtClean="0">
                <a:effectLst/>
              </a:rPr>
              <a:t>72.0% were male, 25.9% were female, and 2.1% were transgender.</a:t>
            </a:r>
          </a:p>
          <a:p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The three territories include Guam, Puerto Rico, and the U.S. Virgin Islands.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4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2020, 87.6% of transgender RWHAP clients were transgender women. Another 8.7% were transgender men and 3.7% had another gender identity.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territories are Guam, Puerto Rico, and the U.S. Virgin Islands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transgender RWHAP clients, 33.8% of transgender women and 29.1% of transgender men were aged 25–34 years in 2020. Almost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(45.7%) of transgender women and 40.8% of transgender men were aged 35–54 years.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territories are Guam, Puerto Rico, and the U.S. Virgin Islands.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confidentiality, data for transgender youth aged 13–14 years are not presented.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6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8,470 transgender women served by RWHAP with transmission information in 2020, 93.6% had HIV infection attributed to sexual contact, 4.6% to sexual contact and injection drug use, 1.1% to injection drug use, and less than 1% each to </a:t>
            </a:r>
            <a:r>
              <a:rPr lang="en-US" dirty="0" err="1" smtClean="0"/>
              <a:t>perinatally</a:t>
            </a:r>
            <a:r>
              <a:rPr lang="en-US" dirty="0" smtClean="0"/>
              <a:t> acquired infection and to other transmission categories. </a:t>
            </a:r>
          </a:p>
          <a:p>
            <a:endParaRPr lang="en-US" dirty="0" smtClean="0"/>
          </a:p>
          <a:p>
            <a:r>
              <a:rPr lang="en-US" dirty="0" smtClean="0"/>
              <a:t>Among the 751 transgender men, 89.1% had HIV infection attributed to sexual contact, 4.5% to sexual contact and injection drug use, 2.9% to </a:t>
            </a:r>
            <a:r>
              <a:rPr lang="en-US" dirty="0" err="1" smtClean="0"/>
              <a:t>perinatally</a:t>
            </a:r>
            <a:r>
              <a:rPr lang="en-US" dirty="0" smtClean="0"/>
              <a:t> acquired infection, 3.2% to injection drug use, and less than 1% to other transmission categories. 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</a:p>
          <a:p>
            <a:endParaRPr lang="en-US" dirty="0" smtClean="0"/>
          </a:p>
          <a:p>
            <a:r>
              <a:rPr lang="en-US" dirty="0" smtClean="0"/>
              <a:t>Sexual contact includes any reported sexual transmission risk category.</a:t>
            </a:r>
          </a:p>
          <a:p>
            <a:endParaRPr lang="en-US" dirty="0" smtClean="0"/>
          </a:p>
          <a:p>
            <a:r>
              <a:rPr lang="en-US" dirty="0" smtClean="0"/>
              <a:t>Other includes hemophilia and blood transfusion.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10,073 transgender women served by RWHAP with reported race/ethnicity information, 88.1% were from racial/ethnic minority populations: 53.6% were black/African American; 29.5% Hispanic/Latino; less</a:t>
            </a:r>
            <a:r>
              <a:rPr lang="en-US" baseline="0" dirty="0" smtClean="0"/>
              <a:t> than 2</a:t>
            </a:r>
            <a:r>
              <a:rPr lang="en-US" dirty="0" smtClean="0"/>
              <a:t>% each American Indian/Alaska Native, Asian, Native Hawaiian/Pacific Islander, and multiple</a:t>
            </a:r>
            <a:r>
              <a:rPr lang="en-US" baseline="0" dirty="0" smtClean="0"/>
              <a:t> races</a:t>
            </a:r>
            <a:r>
              <a:rPr lang="en-US" dirty="0" smtClean="0"/>
              <a:t>. Whites accounted for 11.9% of clients.  </a:t>
            </a:r>
          </a:p>
          <a:p>
            <a:endParaRPr lang="en-US" dirty="0" smtClean="0"/>
          </a:p>
          <a:p>
            <a:r>
              <a:rPr lang="en-US" dirty="0" smtClean="0"/>
              <a:t>Among the 994 transgender men served by RWHAP with reported race/ethnicity information, 76.6% were from racial/ethnic minority populations: 52.3 % were black/African American; 20.3% Hispanic/Latino; and</a:t>
            </a:r>
            <a:r>
              <a:rPr lang="en-US" baseline="0" dirty="0" smtClean="0"/>
              <a:t> less than 2</a:t>
            </a:r>
            <a:r>
              <a:rPr lang="en-US" dirty="0" smtClean="0"/>
              <a:t>% each American Indian/Alaska Native, Asian, Native Hawaiian/Pacific Islander, and multiple races. Whites accounted for 23.4% of clients.  </a:t>
            </a:r>
          </a:p>
          <a:p>
            <a:endParaRPr lang="en-US" dirty="0" smtClean="0"/>
          </a:p>
          <a:p>
            <a:r>
              <a:rPr lang="en-US" dirty="0" smtClean="0"/>
              <a:t>Hispanics/Latinos can be of any race. 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9,409 transgender women served by RWHAP with housing information, 10.4% had temporary housing and 10.4% had unstable housing in 2020. Among 900 transgender men, 9.1% had temporary housing and 8.2% had unstable housing. 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the 9,650 transgender women served by RWHAP with reported health care coverage information, 76.7% were covered by some form of health care coverage during 2020: 45.1% were covered by Medicaid, 7.9% had multiple forms of coverage, 5.2% were covered by Medicare and Medicaid, and 5.2% were covered by Medicare. 23.3% of RWHAP transgender women had no health care coverage. </a:t>
            </a:r>
          </a:p>
          <a:p>
            <a:endParaRPr lang="en-US" dirty="0" smtClean="0"/>
          </a:p>
          <a:p>
            <a:r>
              <a:rPr lang="en-US" dirty="0" smtClean="0"/>
              <a:t>Multiple coverage includes any combination of coverage types except for the joint Medicaid and Medicare category, which is displayed separately. </a:t>
            </a:r>
          </a:p>
          <a:p>
            <a:endParaRPr lang="en-US" dirty="0" smtClean="0"/>
          </a:p>
          <a:p>
            <a:r>
              <a:rPr lang="en-US" dirty="0" smtClean="0"/>
              <a:t>The three territories are Guam, Puerto Rico, and the U.S. Virgin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3462-2536-4810-AD44-83EDC69E9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16075"/>
            <a:ext cx="9855200" cy="1371601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F4D7B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92475"/>
            <a:ext cx="8331200" cy="6858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4054476"/>
            <a:ext cx="3530600" cy="365125"/>
          </a:xfrm>
          <a:prstGeom prst="rect">
            <a:avLst/>
          </a:prstGeom>
        </p:spPr>
        <p:txBody>
          <a:bodyPr/>
          <a:lstStyle>
            <a:lvl1pPr algn="r"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>
                <a:solidFill>
                  <a:srgbClr val="0F4D7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164"/>
            <a:ext cx="10515600" cy="33670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606060"/>
            <a:ext cx="8839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HRSA. Ryan White HIV/AIDS Program Services Report (RSR) 2018. Does not include AIDS Drug Assistance Program data.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4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38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47200" y="6569076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06060"/>
            <a:ext cx="9448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HRSA. Ryan White HIV/AIDS Program Services Report (RSR) 2018. Does not include AIDS Drug Assistance Program data.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53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6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553201"/>
            <a:ext cx="27432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2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63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1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89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4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8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8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1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1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0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841248" y="1600200"/>
            <a:ext cx="10515600" cy="270662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841248" y="4544568"/>
            <a:ext cx="10515600" cy="1399032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0000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3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Bann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/>
          </p:nvPr>
        </p:nvSpPr>
        <p:spPr>
          <a:xfrm>
            <a:off x="841248" y="1899138"/>
            <a:ext cx="10515600" cy="256032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3"/>
          <p:cNvSpPr>
            <a:spLocks noGrp="1"/>
          </p:cNvSpPr>
          <p:nvPr>
            <p:ph type="subTitle" idx="1"/>
          </p:nvPr>
        </p:nvSpPr>
        <p:spPr>
          <a:xfrm>
            <a:off x="914400" y="4498848"/>
            <a:ext cx="10515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00000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6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124712"/>
            <a:ext cx="10515600" cy="238658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3602736"/>
            <a:ext cx="10515600" cy="1655064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0F4D7B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3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-5400000">
            <a:off x="-579120" y="2819399"/>
            <a:ext cx="4206240" cy="1828800"/>
          </a:xfrm>
        </p:spPr>
        <p:txBody>
          <a:bodyPr>
            <a:normAutofit/>
          </a:bodyPr>
          <a:lstStyle>
            <a:lvl1pPr marL="0" indent="0">
              <a:buNone/>
              <a:defRPr sz="6600" b="1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sz="6600" b="1" dirty="0" smtClean="0"/>
              <a:t>AGENDA</a:t>
            </a:r>
            <a:endParaRPr lang="en-US" dirty="0"/>
          </a:p>
        </p:txBody>
      </p:sp>
      <p:cxnSp>
        <p:nvCxnSpPr>
          <p:cNvPr id="9" name="Straight Connector 3" descr="&quot; &quot;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2080847" y="1409699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2502408" y="1447800"/>
            <a:ext cx="8686800" cy="5029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2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77400" y="6515100"/>
            <a:ext cx="2057400" cy="342900"/>
          </a:xfrm>
        </p:spPr>
        <p:txBody>
          <a:bodyPr/>
          <a:lstStyle/>
          <a:p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6200" y="6571134"/>
            <a:ext cx="86010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HRSA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Ryan White HIV/AIDS Program Data Report (RSR) 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2020. </a:t>
            </a: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 include AIDS Drug Assistance Program data.</a:t>
            </a:r>
          </a:p>
        </p:txBody>
      </p:sp>
    </p:spTree>
    <p:extLst>
      <p:ext uri="{BB962C8B-B14F-4D97-AF65-F5344CB8AC3E}">
        <p14:creationId xmlns:p14="http://schemas.microsoft.com/office/powerpoint/2010/main" val="12316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RSA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 descr="&quot; &quot;">
            <a:extLst>
              <a:ext uri="{FF2B5EF4-FFF2-40B4-BE49-F238E27FC236}">
                <a16:creationId xmlns:a16="http://schemas.microsoft.com/office/drawing/2014/main" id="{C6402E67-A38A-48B6-9551-9DFB20412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9" y="1675075"/>
            <a:ext cx="9454896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05740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" descr="&quot; &quot;">
            <a:extLst>
              <a:ext uri="{FF2B5EF4-FFF2-40B4-BE49-F238E27FC236}">
                <a16:creationId xmlns:a16="http://schemas.microsoft.com/office/drawing/2014/main" id="{D867B8F6-DAA1-714D-9DDF-440B2E7C4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b="14540"/>
          <a:stretch/>
        </p:blipFill>
        <p:spPr>
          <a:xfrm>
            <a:off x="1504441" y="1535601"/>
            <a:ext cx="665743" cy="598621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1222" y="16002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" name="Group 1" descr="&quot; &quot;"/>
          <p:cNvGrpSpPr/>
          <p:nvPr/>
        </p:nvGrpSpPr>
        <p:grpSpPr>
          <a:xfrm>
            <a:off x="3782991" y="1672426"/>
            <a:ext cx="672207" cy="309317"/>
            <a:chOff x="3782988" y="1672425"/>
            <a:chExt cx="672206" cy="309317"/>
          </a:xfrm>
        </p:grpSpPr>
        <p:sp>
          <p:nvSpPr>
            <p:cNvPr id="12" name="Right Arrow 1" descr="&quot; &quot;">
              <a:extLst>
                <a:ext uri="{FF2B5EF4-FFF2-40B4-BE49-F238E27FC236}">
                  <a16:creationId xmlns:a16="http://schemas.microsoft.com/office/drawing/2014/main" id="{78375FE7-DB1C-E944-85D7-C0D27FB65F51}"/>
                </a:ext>
              </a:extLst>
            </p:cNvPr>
            <p:cNvSpPr/>
            <p:nvPr/>
          </p:nvSpPr>
          <p:spPr>
            <a:xfrm>
              <a:off x="3782988" y="1672425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1" name="Straight Arrow Connector 1" descr="&quot; &quot;">
              <a:extLst>
                <a:ext uri="{FF2B5EF4-FFF2-40B4-BE49-F238E27FC236}">
                  <a16:creationId xmlns:a16="http://schemas.microsoft.com/office/drawing/2014/main" id="{E374D2A4-8AF2-4EF3-9230-FEA6CAF5C5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6826" y="1801632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574301" y="14721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Box 2" descr="&quot; &quot;">
            <a:extLst>
              <a:ext uri="{FF2B5EF4-FFF2-40B4-BE49-F238E27FC236}">
                <a16:creationId xmlns:a16="http://schemas.microsoft.com/office/drawing/2014/main" id="{4B4CD2B3-0C35-4CA5-9C22-D20E1D1848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7" y="2579443"/>
            <a:ext cx="9454896" cy="3000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05740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2" descr="&quot; &quot;">
            <a:extLst>
              <a:ext uri="{FF2B5EF4-FFF2-40B4-BE49-F238E27FC236}">
                <a16:creationId xmlns:a16="http://schemas.microsoft.com/office/drawing/2014/main" id="{251983AE-FDD8-D54B-895D-78E3810E9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" b="16215"/>
          <a:stretch/>
        </p:blipFill>
        <p:spPr>
          <a:xfrm>
            <a:off x="1410304" y="2421393"/>
            <a:ext cx="848701" cy="66842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quarter" idx="14"/>
          </p:nvPr>
        </p:nvSpPr>
        <p:spPr>
          <a:xfrm>
            <a:off x="2286004" y="25146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5" name="Group 2" descr="&quot; &quot;"/>
          <p:cNvGrpSpPr/>
          <p:nvPr/>
        </p:nvGrpSpPr>
        <p:grpSpPr>
          <a:xfrm>
            <a:off x="3781820" y="2580904"/>
            <a:ext cx="668737" cy="309317"/>
            <a:chOff x="3781816" y="2580898"/>
            <a:chExt cx="668737" cy="309317"/>
          </a:xfrm>
        </p:grpSpPr>
        <p:sp>
          <p:nvSpPr>
            <p:cNvPr id="18" name="Right Arrow 2" descr="&quot; &quot;">
              <a:extLst>
                <a:ext uri="{FF2B5EF4-FFF2-40B4-BE49-F238E27FC236}">
                  <a16:creationId xmlns:a16="http://schemas.microsoft.com/office/drawing/2014/main" id="{FB22A8FF-B6D6-EF48-957E-1C6C265C0E6A}"/>
                </a:ext>
              </a:extLst>
            </p:cNvPr>
            <p:cNvSpPr/>
            <p:nvPr/>
          </p:nvSpPr>
          <p:spPr>
            <a:xfrm>
              <a:off x="3781816" y="2580898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Arrow Connector 2" descr="&quot; &quot;">
              <a:extLst>
                <a:ext uri="{FF2B5EF4-FFF2-40B4-BE49-F238E27FC236}">
                  <a16:creationId xmlns:a16="http://schemas.microsoft.com/office/drawing/2014/main" id="{06DDA596-35B1-4B19-8917-80773EB6EF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4760" y="2730619"/>
              <a:ext cx="65579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4301" y="23865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Box 3" descr="&quot; &quot;">
            <a:extLst>
              <a:ext uri="{FF2B5EF4-FFF2-40B4-BE49-F238E27FC236}">
                <a16:creationId xmlns:a16="http://schemas.microsoft.com/office/drawing/2014/main" id="{60B3EAF8-E8EC-4858-8A8B-E56502F720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9" y="3493843"/>
            <a:ext cx="9451427" cy="3000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05740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3" descr="&quot; &quot;">
            <a:extLst>
              <a:ext uri="{FF2B5EF4-FFF2-40B4-BE49-F238E27FC236}">
                <a16:creationId xmlns:a16="http://schemas.microsoft.com/office/drawing/2014/main" id="{0C1C26A6-6D39-AA4C-91F2-A6B15313B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7"/>
          <a:stretch/>
        </p:blipFill>
        <p:spPr>
          <a:xfrm>
            <a:off x="1373857" y="3224268"/>
            <a:ext cx="948727" cy="717739"/>
          </a:xfrm>
          <a:prstGeom prst="rect">
            <a:avLst/>
          </a:prstGeom>
        </p:spPr>
      </p:pic>
      <p:sp>
        <p:nvSpPr>
          <p:cNvPr id="22" name="Content Placeholder 3"/>
          <p:cNvSpPr>
            <a:spLocks noGrp="1"/>
          </p:cNvSpPr>
          <p:nvPr>
            <p:ph sz="quarter" idx="15"/>
          </p:nvPr>
        </p:nvSpPr>
        <p:spPr>
          <a:xfrm>
            <a:off x="2286004" y="34290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0" name="Group 3" descr="&quot; &quot;"/>
          <p:cNvGrpSpPr/>
          <p:nvPr/>
        </p:nvGrpSpPr>
        <p:grpSpPr>
          <a:xfrm>
            <a:off x="3782991" y="3481002"/>
            <a:ext cx="672207" cy="309317"/>
            <a:chOff x="3782988" y="3481001"/>
            <a:chExt cx="672206" cy="309317"/>
          </a:xfrm>
        </p:grpSpPr>
        <p:sp>
          <p:nvSpPr>
            <p:cNvPr id="24" name="Right Arrow 3" descr="&quot; &quot;">
              <a:extLst>
                <a:ext uri="{FF2B5EF4-FFF2-40B4-BE49-F238E27FC236}">
                  <a16:creationId xmlns:a16="http://schemas.microsoft.com/office/drawing/2014/main" id="{1913B0D4-773F-E345-9779-302C302A9DB4}"/>
                </a:ext>
              </a:extLst>
            </p:cNvPr>
            <p:cNvSpPr/>
            <p:nvPr/>
          </p:nvSpPr>
          <p:spPr>
            <a:xfrm>
              <a:off x="3782988" y="3481001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" name="Straight Arrow Connector 3" descr="&quot; &quot;">
              <a:extLst>
                <a:ext uri="{FF2B5EF4-FFF2-40B4-BE49-F238E27FC236}">
                  <a16:creationId xmlns:a16="http://schemas.microsoft.com/office/drawing/2014/main" id="{E0C063F0-B581-43F0-B7A2-53C3ECA977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6826" y="3619035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574301" y="329882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extBox 4" descr="&quot; &quot;">
            <a:extLst>
              <a:ext uri="{FF2B5EF4-FFF2-40B4-BE49-F238E27FC236}">
                <a16:creationId xmlns:a16="http://schemas.microsoft.com/office/drawing/2014/main" id="{85EF0527-BE10-49F7-A277-F3642E27F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47" y="4408243"/>
            <a:ext cx="9454896" cy="3000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05740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4" descr="&quot; &quot;">
            <a:extLst>
              <a:ext uri="{FF2B5EF4-FFF2-40B4-BE49-F238E27FC236}">
                <a16:creationId xmlns:a16="http://schemas.microsoft.com/office/drawing/2014/main" id="{C09885F3-74CC-4C4E-9968-3750ABA841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1459825" y="4218554"/>
            <a:ext cx="779503" cy="658246"/>
          </a:xfrm>
          <a:prstGeom prst="rect">
            <a:avLst/>
          </a:prstGeom>
        </p:spPr>
      </p:pic>
      <p:sp>
        <p:nvSpPr>
          <p:cNvPr id="28" name="Content Placeholder 4"/>
          <p:cNvSpPr>
            <a:spLocks noGrp="1"/>
          </p:cNvSpPr>
          <p:nvPr>
            <p:ph sz="quarter" idx="16"/>
          </p:nvPr>
        </p:nvSpPr>
        <p:spPr>
          <a:xfrm>
            <a:off x="2286004" y="43434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1" name="Group 4" descr="&quot; &quot;"/>
          <p:cNvGrpSpPr/>
          <p:nvPr/>
        </p:nvGrpSpPr>
        <p:grpSpPr>
          <a:xfrm>
            <a:off x="3780695" y="4398466"/>
            <a:ext cx="674503" cy="309317"/>
            <a:chOff x="3780692" y="4398460"/>
            <a:chExt cx="674502" cy="309317"/>
          </a:xfrm>
        </p:grpSpPr>
        <p:sp>
          <p:nvSpPr>
            <p:cNvPr id="30" name="Right Arrow 4" descr="&quot; &quot;">
              <a:extLst>
                <a:ext uri="{FF2B5EF4-FFF2-40B4-BE49-F238E27FC236}">
                  <a16:creationId xmlns:a16="http://schemas.microsoft.com/office/drawing/2014/main" id="{CB4042CC-3526-E345-A0B0-EC60879BC64D}"/>
                </a:ext>
              </a:extLst>
            </p:cNvPr>
            <p:cNvSpPr/>
            <p:nvPr/>
          </p:nvSpPr>
          <p:spPr>
            <a:xfrm>
              <a:off x="3780692" y="4398460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9" name="Straight Arrow Connector 4" descr="&quot; &quot;">
              <a:extLst>
                <a:ext uri="{FF2B5EF4-FFF2-40B4-BE49-F238E27FC236}">
                  <a16:creationId xmlns:a16="http://schemas.microsoft.com/office/drawing/2014/main" id="{8CF7B626-BFAE-4657-80B6-D8FBC78B5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6826" y="4541806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4301" y="42153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2" name="TextBox 5" descr="&quot; &quot;">
            <a:extLst>
              <a:ext uri="{FF2B5EF4-FFF2-40B4-BE49-F238E27FC236}">
                <a16:creationId xmlns:a16="http://schemas.microsoft.com/office/drawing/2014/main" id="{43532CC2-D793-46EC-B5F4-56F124E6A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58454" y="5323298"/>
            <a:ext cx="9451425" cy="3000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205740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5" descr="&quot; &quot;">
            <a:extLst>
              <a:ext uri="{FF2B5EF4-FFF2-40B4-BE49-F238E27FC236}">
                <a16:creationId xmlns:a16="http://schemas.microsoft.com/office/drawing/2014/main" id="{42EEB4FA-EC18-374F-8CE6-BB5F8A87DB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5"/>
          <a:stretch/>
        </p:blipFill>
        <p:spPr>
          <a:xfrm>
            <a:off x="1469629" y="5149334"/>
            <a:ext cx="727859" cy="618420"/>
          </a:xfrm>
          <a:prstGeom prst="rect">
            <a:avLst/>
          </a:prstGeom>
        </p:spPr>
      </p:pic>
      <p:sp>
        <p:nvSpPr>
          <p:cNvPr id="34" name="Content Placeholder 5"/>
          <p:cNvSpPr>
            <a:spLocks noGrp="1"/>
          </p:cNvSpPr>
          <p:nvPr>
            <p:ph sz="quarter" idx="17"/>
          </p:nvPr>
        </p:nvSpPr>
        <p:spPr>
          <a:xfrm>
            <a:off x="2286004" y="5257800"/>
            <a:ext cx="1292225" cy="685800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42" name="Group 5"/>
          <p:cNvGrpSpPr/>
          <p:nvPr/>
        </p:nvGrpSpPr>
        <p:grpSpPr>
          <a:xfrm>
            <a:off x="3781863" y="5329489"/>
            <a:ext cx="674503" cy="309317"/>
            <a:chOff x="3781860" y="5329483"/>
            <a:chExt cx="674502" cy="309317"/>
          </a:xfrm>
        </p:grpSpPr>
        <p:sp>
          <p:nvSpPr>
            <p:cNvPr id="36" name="Right Arrow 5" descr="&quot; &quot;">
              <a:extLst>
                <a:ext uri="{FF2B5EF4-FFF2-40B4-BE49-F238E27FC236}">
                  <a16:creationId xmlns:a16="http://schemas.microsoft.com/office/drawing/2014/main" id="{8345FEEA-C542-9B4E-AEF3-3D5CEF9197FC}"/>
                </a:ext>
              </a:extLst>
            </p:cNvPr>
            <p:cNvSpPr/>
            <p:nvPr/>
          </p:nvSpPr>
          <p:spPr>
            <a:xfrm>
              <a:off x="3781860" y="5329483"/>
              <a:ext cx="651328" cy="309317"/>
            </a:xfrm>
            <a:prstGeom prst="rightArrow">
              <a:avLst/>
            </a:prstGeom>
            <a:solidFill>
              <a:srgbClr val="0F4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5" name="Straight Arrow Connector 5" descr="&quot; &quot;">
              <a:extLst>
                <a:ext uri="{FF2B5EF4-FFF2-40B4-BE49-F238E27FC236}">
                  <a16:creationId xmlns:a16="http://schemas.microsoft.com/office/drawing/2014/main" id="{F06050F9-7E34-4E90-85F1-ADA3F727F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3797994" y="5463258"/>
              <a:ext cx="65836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574301" y="5129784"/>
            <a:ext cx="5943600" cy="685800"/>
          </a:xfrm>
        </p:spPr>
        <p:txBody>
          <a:bodyPr anchor="ctr">
            <a:normAutofit/>
          </a:bodyPr>
          <a:lstStyle>
            <a:lvl1pPr marL="0" indent="0">
              <a:buNone/>
              <a:defRPr sz="1350" b="1">
                <a:solidFill>
                  <a:srgbClr val="0F4D7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2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3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Wid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838200" y="1115568"/>
            <a:ext cx="10515600" cy="68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3970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72016" y="6492240"/>
            <a:ext cx="2743200" cy="381000"/>
          </a:xfr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5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342892" indent="0">
              <a:spcBef>
                <a:spcPts val="0"/>
              </a:spcBef>
              <a:buNone/>
              <a:defRPr sz="1050"/>
            </a:lvl2pPr>
            <a:lvl3pPr marL="685783" indent="0">
              <a:spcBef>
                <a:spcPts val="0"/>
              </a:spcBef>
              <a:buNone/>
              <a:defRPr sz="1050"/>
            </a:lvl3pPr>
            <a:lvl4pPr marL="1028675" indent="0">
              <a:spcBef>
                <a:spcPts val="0"/>
              </a:spcBef>
              <a:buNone/>
              <a:defRPr sz="1050"/>
            </a:lvl4pPr>
            <a:lvl5pPr marL="1371566" indent="0">
              <a:spcBef>
                <a:spcPts val="0"/>
              </a:spcBef>
              <a:buNone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0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10515600" cy="32552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38200" y="4700016"/>
            <a:ext cx="1051560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7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2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172200" y="1444752"/>
            <a:ext cx="5184648" cy="5486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3662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On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4352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172200" y="1444752"/>
            <a:ext cx="5184648" cy="5486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3662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4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itled Content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726948" y="1252537"/>
            <a:ext cx="4572000" cy="45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a"/>
          <p:cNvSpPr>
            <a:spLocks noGrp="1"/>
          </p:cNvSpPr>
          <p:nvPr>
            <p:ph sz="quarter" idx="17"/>
          </p:nvPr>
        </p:nvSpPr>
        <p:spPr>
          <a:xfrm>
            <a:off x="841248" y="1895478"/>
            <a:ext cx="43434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6705600" y="1262428"/>
            <a:ext cx="4572000" cy="45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a"/>
          <p:cNvSpPr>
            <a:spLocks noGrp="1"/>
          </p:cNvSpPr>
          <p:nvPr>
            <p:ph sz="half" idx="2"/>
          </p:nvPr>
        </p:nvSpPr>
        <p:spPr>
          <a:xfrm>
            <a:off x="7616952" y="1895859"/>
            <a:ext cx="3660648" cy="3951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b.1" descr="&quot; &quot;"/>
          <p:cNvSpPr>
            <a:spLocks noGrp="1"/>
          </p:cNvSpPr>
          <p:nvPr>
            <p:ph type="pic" sz="quarter" idx="14"/>
          </p:nvPr>
        </p:nvSpPr>
        <p:spPr>
          <a:xfrm>
            <a:off x="6705600" y="2157984"/>
            <a:ext cx="685800" cy="68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b.2" descr="&quot; &quot;"/>
          <p:cNvSpPr>
            <a:spLocks noGrp="1"/>
          </p:cNvSpPr>
          <p:nvPr>
            <p:ph type="pic" sz="quarter" idx="15"/>
          </p:nvPr>
        </p:nvSpPr>
        <p:spPr>
          <a:xfrm>
            <a:off x="6705600" y="3364992"/>
            <a:ext cx="685800" cy="68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4b.3" descr="&quot; &quot;"/>
          <p:cNvSpPr>
            <a:spLocks noGrp="1"/>
          </p:cNvSpPr>
          <p:nvPr>
            <p:ph type="pic" sz="quarter" idx="16"/>
          </p:nvPr>
        </p:nvSpPr>
        <p:spPr>
          <a:xfrm>
            <a:off x="6720255" y="4572000"/>
            <a:ext cx="685800" cy="685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9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444752"/>
            <a:ext cx="5181600" cy="27462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444752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4350748"/>
            <a:ext cx="5184648" cy="21396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7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179576"/>
            <a:ext cx="10515600" cy="1828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228600" y="3118109"/>
            <a:ext cx="11704320" cy="259689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59352" y="5212080"/>
            <a:ext cx="4645152" cy="101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9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432816" y="1444752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4331208" y="1444752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229600" y="1444752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and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8288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15"/>
          </p:nvPr>
        </p:nvSpPr>
        <p:spPr>
          <a:xfrm>
            <a:off x="2057400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096512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half" idx="16"/>
          </p:nvPr>
        </p:nvSpPr>
        <p:spPr>
          <a:xfrm>
            <a:off x="6135624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8174736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7"/>
          </p:nvPr>
        </p:nvSpPr>
        <p:spPr>
          <a:xfrm>
            <a:off x="10213848" y="1444752"/>
            <a:ext cx="1965960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4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line Three Sourc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841248" y="1066800"/>
            <a:ext cx="10515600" cy="457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32816" y="1524000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4331208" y="1524000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229600" y="1524000"/>
            <a:ext cx="3529584" cy="4160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6016752"/>
            <a:ext cx="9528048" cy="54864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Blue Sourc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841248" y="1371600"/>
            <a:ext cx="7607808" cy="4443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8796528" y="1371600"/>
            <a:ext cx="3026664" cy="444398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1248" y="6016752"/>
            <a:ext cx="9528048" cy="54864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342892" indent="0">
              <a:buNone/>
              <a:defRPr sz="1050"/>
            </a:lvl2pPr>
            <a:lvl3pPr marL="685783" indent="0">
              <a:buNone/>
              <a:defRPr sz="105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Banner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838200" y="1133856"/>
            <a:ext cx="1033272" cy="10332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1981200" y="1115568"/>
            <a:ext cx="9375648" cy="10698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334768"/>
            <a:ext cx="4392168" cy="391363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5376672" y="2334769"/>
            <a:ext cx="6812280" cy="3037060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376868" y="5521182"/>
            <a:ext cx="4986337" cy="7272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lu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652016" y="1307592"/>
            <a:ext cx="4901184" cy="31272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7434072" y="1344168"/>
            <a:ext cx="4343400" cy="4306824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41248" y="4486656"/>
            <a:ext cx="6501384" cy="923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841248" y="5715000"/>
            <a:ext cx="9528048" cy="640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lue Three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841248" y="1298448"/>
            <a:ext cx="5705856" cy="10698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841248" y="2438400"/>
            <a:ext cx="5705856" cy="2667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1" y="5105406"/>
            <a:ext cx="5708651" cy="4540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  <a:lvl2pPr marL="342892" indent="0">
              <a:buNone/>
              <a:defRPr sz="1050"/>
            </a:lvl2pPr>
            <a:lvl3pPr marL="685783" indent="0">
              <a:buNone/>
              <a:defRPr sz="105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6574536" y="1115568"/>
            <a:ext cx="5513832" cy="4464068"/>
          </a:xfrm>
          <a:pattFill prst="pct25">
            <a:fgClr>
              <a:srgbClr val="CCDDF1"/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841248" y="5715000"/>
            <a:ext cx="9528048" cy="640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4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hree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609600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518136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4294165" y="1133856"/>
            <a:ext cx="849967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5210908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7981543" y="1133856"/>
            <a:ext cx="849967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8891955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7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wo Picture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1606064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2514600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Picture Placeholder 3b.1" descr="&quot; &quot;"/>
          <p:cNvSpPr>
            <a:spLocks noGrp="1" noChangeAspect="1"/>
          </p:cNvSpPr>
          <p:nvPr>
            <p:ph type="pic" sz="quarter" idx="18"/>
          </p:nvPr>
        </p:nvSpPr>
        <p:spPr>
          <a:xfrm>
            <a:off x="7008057" y="1133856"/>
            <a:ext cx="849967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7924800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10515600" cy="2743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841248" y="5102352"/>
            <a:ext cx="9528048" cy="10972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6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wo Picture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609600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752600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4753708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7748955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10744203" y="1133856"/>
            <a:ext cx="849967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0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Two Picture Sev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1225296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icture Placeholder 3a.1" descr="&quot; &quot;"/>
          <p:cNvSpPr>
            <a:spLocks noGrp="1" noChangeAspect="1"/>
          </p:cNvSpPr>
          <p:nvPr>
            <p:ph type="pic" sz="quarter" idx="17"/>
          </p:nvPr>
        </p:nvSpPr>
        <p:spPr>
          <a:xfrm>
            <a:off x="381000" y="1133856"/>
            <a:ext cx="849965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a.2"/>
          <p:cNvSpPr>
            <a:spLocks noGrp="1"/>
          </p:cNvSpPr>
          <p:nvPr>
            <p:ph type="body" sz="quarter" idx="12"/>
          </p:nvPr>
        </p:nvSpPr>
        <p:spPr>
          <a:xfrm>
            <a:off x="1464905" y="1115568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.2"/>
          <p:cNvSpPr>
            <a:spLocks noGrp="1"/>
          </p:cNvSpPr>
          <p:nvPr>
            <p:ph type="body" sz="quarter" idx="13"/>
          </p:nvPr>
        </p:nvSpPr>
        <p:spPr>
          <a:xfrm>
            <a:off x="3828661" y="1115568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.2"/>
          <p:cNvSpPr>
            <a:spLocks noGrp="1"/>
          </p:cNvSpPr>
          <p:nvPr>
            <p:ph type="body" sz="quarter" idx="14"/>
          </p:nvPr>
        </p:nvSpPr>
        <p:spPr>
          <a:xfrm>
            <a:off x="8519160" y="1114424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Picture Placeholder 3c.1" descr="&quot; &quot;"/>
          <p:cNvSpPr>
            <a:spLocks noGrp="1" noChangeAspect="1"/>
          </p:cNvSpPr>
          <p:nvPr>
            <p:ph type="pic" sz="quarter" idx="19"/>
          </p:nvPr>
        </p:nvSpPr>
        <p:spPr>
          <a:xfrm>
            <a:off x="10915265" y="1133856"/>
            <a:ext cx="849967" cy="8503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6172200" y="1115568"/>
            <a:ext cx="2148840" cy="12252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3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3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5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41248" y="5562600"/>
            <a:ext cx="9528048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5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3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 descr="&quot; &quot;"/>
          <p:cNvSpPr/>
          <p:nvPr/>
        </p:nvSpPr>
        <p:spPr>
          <a:xfrm>
            <a:off x="1" y="1114249"/>
            <a:ext cx="12192000" cy="890008"/>
          </a:xfrm>
          <a:prstGeom prst="rect">
            <a:avLst/>
          </a:prstGeom>
          <a:pattFill prst="pct25">
            <a:fgClr>
              <a:srgbClr val="CCDD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3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5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42958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6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ner 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a"/>
          <p:cNvSpPr>
            <a:spLocks noGrp="1"/>
          </p:cNvSpPr>
          <p:nvPr>
            <p:ph type="body" sz="quarter" idx="12"/>
          </p:nvPr>
        </p:nvSpPr>
        <p:spPr>
          <a:xfrm>
            <a:off x="1084383" y="1115568"/>
            <a:ext cx="2743200" cy="886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b"/>
          <p:cNvSpPr>
            <a:spLocks noGrp="1"/>
          </p:cNvSpPr>
          <p:nvPr>
            <p:ph type="body" sz="quarter" idx="13"/>
          </p:nvPr>
        </p:nvSpPr>
        <p:spPr>
          <a:xfrm>
            <a:off x="4777155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c"/>
          <p:cNvSpPr>
            <a:spLocks noGrp="1"/>
          </p:cNvSpPr>
          <p:nvPr>
            <p:ph type="body" sz="quarter" idx="14"/>
          </p:nvPr>
        </p:nvSpPr>
        <p:spPr>
          <a:xfrm>
            <a:off x="8458200" y="1114431"/>
            <a:ext cx="2743200" cy="8874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2194560"/>
            <a:ext cx="5157216" cy="42958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201508" y="2194560"/>
            <a:ext cx="5157216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06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2" descr="&quot; &quot;"/>
          <p:cNvCxnSpPr/>
          <p:nvPr/>
        </p:nvCxnSpPr>
        <p:spPr>
          <a:xfrm>
            <a:off x="0" y="1066800"/>
            <a:ext cx="12192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839789" y="1371600"/>
            <a:ext cx="5157787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5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195512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371600"/>
            <a:ext cx="5183188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65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6172203" y="2195512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8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50">
                <a:solidFill>
                  <a:srgbClr val="0F4D7B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lnSpc>
                <a:spcPct val="100000"/>
              </a:lnSpc>
              <a:spcBef>
                <a:spcPts val="285"/>
              </a:spcBef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3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6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4752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5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4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image" Target="../media/image4.tiff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6411-4315-410B-A8CB-C653F0AE417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62201"/>
            <a:ext cx="10515600" cy="336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17600" y="6553200"/>
            <a:ext cx="8753856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29290"/>
            <a:ext cx="1200148" cy="900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29" y="6119096"/>
            <a:ext cx="2145672" cy="4341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47201" y="6553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3547" y="6553200"/>
            <a:ext cx="985520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0" y="6156590"/>
            <a:ext cx="2133600" cy="4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rgbClr val="0F4D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47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" descr="Logo:  Department of Health &amp; Human Services. USA.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69866"/>
            <a:ext cx="707136" cy="70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4" descr="&quot; &quot;"/>
          <p:cNvCxnSpPr/>
          <p:nvPr/>
        </p:nvCxnSpPr>
        <p:spPr>
          <a:xfrm flipV="1">
            <a:off x="838200" y="6355811"/>
            <a:ext cx="9525000" cy="545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title="Ryan White &amp; Global HIV/AIDS Program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3" y="5991296"/>
            <a:ext cx="1463111" cy="3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 descr="&quot; &quot;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272016" y="6490444"/>
            <a:ext cx="274320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C38D48C-20BE-40D5-BBF2-392FF9026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260597" indent="-260597" algn="l" defTabSz="685783" rtl="0" eaLnBrk="1" latinLnBrk="0" hangingPunct="1">
        <a:lnSpc>
          <a:spcPct val="100000"/>
        </a:lnSpc>
        <a:spcBef>
          <a:spcPts val="396"/>
        </a:spcBef>
        <a:buClr>
          <a:srgbClr val="0F4D7B"/>
        </a:buClr>
        <a:buSzPct val="125000"/>
        <a:buFont typeface="Arial" panose="020B0604020202020204" pitchFamily="34" charset="0"/>
        <a:buChar char="•"/>
        <a:defRPr sz="1650" kern="1200">
          <a:solidFill>
            <a:srgbClr val="0F4D7B"/>
          </a:solidFill>
          <a:latin typeface="+mn-lt"/>
          <a:ea typeface="+mn-ea"/>
          <a:cs typeface="+mn-cs"/>
        </a:defRPr>
      </a:lvl1pPr>
      <a:lvl2pPr marL="555484" indent="-212593" algn="l" defTabSz="685783" rtl="0" eaLnBrk="1" latinLnBrk="0" hangingPunct="1">
        <a:lnSpc>
          <a:spcPct val="100000"/>
        </a:lnSpc>
        <a:spcBef>
          <a:spcPts val="360"/>
        </a:spcBef>
        <a:buClr>
          <a:srgbClr val="0F4D7B"/>
        </a:buClr>
        <a:buFont typeface="Wingdings" panose="05000000000000000000" pitchFamily="2" charset="2"/>
        <a:buChar char="§"/>
        <a:defRPr sz="1500" kern="1200">
          <a:solidFill>
            <a:srgbClr val="0F4D7B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324"/>
        </a:spcBef>
        <a:buClr>
          <a:srgbClr val="0F4D7B"/>
        </a:buClr>
        <a:buFont typeface="Wingdings" panose="05000000000000000000" pitchFamily="2" charset="2"/>
        <a:buChar char="ü"/>
        <a:defRPr sz="1350" kern="1200">
          <a:solidFill>
            <a:srgbClr val="0F4D7B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300"/>
        </a:spcBef>
        <a:buClr>
          <a:srgbClr val="0F4D7B"/>
        </a:buClr>
        <a:buSzPct val="100000"/>
        <a:buFont typeface="Courier New" panose="02070309020205020404" pitchFamily="49" charset="0"/>
        <a:buChar char="o"/>
        <a:defRPr sz="1200" kern="1200">
          <a:solidFill>
            <a:srgbClr val="0F4D7B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285"/>
        </a:spcBef>
        <a:buClr>
          <a:srgbClr val="0F4D7B"/>
        </a:buClr>
        <a:buFont typeface="Wingdings" panose="05000000000000000000" pitchFamily="2" charset="2"/>
        <a:buChar char="Ø"/>
        <a:defRPr sz="1050" kern="1200">
          <a:solidFill>
            <a:srgbClr val="0F4D7B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: HRSA. Health Resources &amp; Services Administration.&#10;&#10;Vision: Healthy Communities, Healthy People">
            <a:extLst>
              <a:ext uri="{FF2B5EF4-FFF2-40B4-BE49-F238E27FC236}">
                <a16:creationId xmlns:a16="http://schemas.microsoft.com/office/drawing/2014/main" id="{59B87ACB-63D1-7145-B55B-0A5815BD1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063" y="1899138"/>
            <a:ext cx="11495710" cy="2134963"/>
          </a:xfrm>
        </p:spPr>
        <p:txBody>
          <a:bodyPr/>
          <a:lstStyle/>
          <a:p>
            <a:r>
              <a:rPr lang="en-US" sz="4400" dirty="0"/>
              <a:t>Clients Served by the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Ryan </a:t>
            </a:r>
            <a:r>
              <a:rPr lang="en-US" sz="4400" dirty="0"/>
              <a:t>White HIV/AIDS </a:t>
            </a:r>
            <a:r>
              <a:rPr lang="en-US" sz="4400" dirty="0" smtClean="0"/>
              <a:t>Program, 2020</a:t>
            </a:r>
            <a:endParaRPr lang="en-US" sz="4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24707" y="4143477"/>
            <a:ext cx="680313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28"/>
              </a:spcBef>
              <a:buClr>
                <a:srgbClr val="0F4D7B"/>
              </a:buClr>
              <a:buSzPct val="125000"/>
              <a:buFont typeface="Arial" panose="020B0604020202020204" pitchFamily="34" charset="0"/>
              <a:buNone/>
              <a:defRPr sz="2800" b="1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0F4D7B"/>
              </a:buClr>
              <a:buFont typeface="Wingdings" panose="05000000000000000000" pitchFamily="2" charset="2"/>
              <a:buNone/>
              <a:defRPr sz="20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0F4D7B"/>
              </a:buClr>
              <a:buFont typeface="Wingdings" panose="05000000000000000000" pitchFamily="2" charset="2"/>
              <a:buNone/>
              <a:defRPr sz="18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F4D7B"/>
              </a:buClr>
              <a:buSzPct val="100000"/>
              <a:buFont typeface="Courier New" panose="02070309020205020404" pitchFamily="49" charset="0"/>
              <a:buNone/>
              <a:defRPr sz="16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380"/>
              </a:spcBef>
              <a:buClr>
                <a:srgbClr val="0F4D7B"/>
              </a:buClr>
              <a:buFont typeface="Wingdings" panose="05000000000000000000" pitchFamily="2" charset="2"/>
              <a:buNone/>
              <a:defRPr sz="1600" kern="1200">
                <a:solidFill>
                  <a:srgbClr val="0F4D7B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Transgender Clients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42062" y="6259581"/>
            <a:ext cx="220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Released March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"/>
            <a:ext cx="110490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Transgender Men Served by the Ryan White HIV/AIDS Program, by Health Care Coverage, 2020—United States and 3 </a:t>
            </a:r>
            <a:r>
              <a:rPr lang="en-US" sz="3200" dirty="0" err="1" smtClean="0"/>
              <a:t>Territories</a:t>
            </a:r>
            <a:r>
              <a:rPr lang="en-US" sz="3200" baseline="30000" dirty="0" err="1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630" y="5962969"/>
            <a:ext cx="7351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  <a:p>
            <a:r>
              <a:rPr lang="en-US" sz="900" baseline="30000" dirty="0"/>
              <a:t>b</a:t>
            </a:r>
            <a:r>
              <a:rPr lang="en-US" sz="900" dirty="0"/>
              <a:t> Other includes Veterans Administration, Indian Health Service, and other plan.</a:t>
            </a:r>
          </a:p>
          <a:p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5029200"/>
            <a:ext cx="279399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b</a:t>
            </a:r>
          </a:p>
        </p:txBody>
      </p:sp>
      <p:pic>
        <p:nvPicPr>
          <p:cNvPr id="11" name="Picture 10" descr="Among the 942 transgender men served by RWHAP with reported health care coverage information, 83.5% were covered by some form of health care coverage during 2020:  42.5% were covered by Medicaid, 6.1% were covered by Medicare and Medicaid, 5.5% were covered by Medicare, and 10.8% had multiple forms of coverage. 16.5% of RWHAP transgender men had no insurance. &#10;&#10;Multiple coverage includes any combination of coverage types except for the joint Medicaid and Medicare category, which is displayed separately.&#10;&#10;The three territories are Guam, Puerto Rico, and the U.S. Virgin Islands." title="Transgender Men Served by the Ryan White HIV/AIDS Program, by Health Care Coverage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1255587"/>
            <a:ext cx="10510415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"/>
            <a:ext cx="11201400" cy="1066800"/>
          </a:xfrm>
        </p:spPr>
        <p:txBody>
          <a:bodyPr>
            <a:noAutofit/>
          </a:bodyPr>
          <a:lstStyle/>
          <a:p>
            <a:r>
              <a:rPr lang="en-US" sz="2400" dirty="0"/>
              <a:t>Transgender Clients Served by the Ryan White HIV/AIDS Program Living ≤100% of the Federal Poverty Level, by Gender Identity, 2020—United States and 3 </a:t>
            </a:r>
            <a:r>
              <a:rPr lang="en-US" sz="2400" dirty="0" err="1" smtClean="0"/>
              <a:t>Territories</a:t>
            </a:r>
            <a:r>
              <a:rPr lang="en-US" sz="2400" baseline="30000" dirty="0" err="1" smtClean="0"/>
              <a:t>a</a:t>
            </a:r>
            <a:endParaRPr lang="en-US" sz="2000" dirty="0"/>
          </a:p>
        </p:txBody>
      </p:sp>
      <p:pic>
        <p:nvPicPr>
          <p:cNvPr id="3" name="Picture 2" descr="In 2020, of the 9,308 transgender women served by the RWHAP with income information, 77.2% were living at or below 100% of the federal poverty level (FPL). Among the 863 transgender men, 67.2% were living at or below 100% FPL. &#10;&#10;The three territories are Guam, Puerto Rico, and the U.S. Virgin Islands." title="Transgender Clients Served by the Ryan White HIV/AIDS Program Living ≤100% of the Federal Poverty Level, by Gender Identit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3" y="1520575"/>
            <a:ext cx="10510415" cy="4346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010" y="5943600"/>
            <a:ext cx="7351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>
                <a:cs typeface="Arial" panose="020B0604020202020204" pitchFamily="34" charset="0"/>
              </a:rPr>
              <a:t>N represents the total number of clients in the specific subpopulation</a:t>
            </a:r>
            <a:endParaRPr lang="en-US" sz="900" baseline="30000" dirty="0"/>
          </a:p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634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Viral Suppression</a:t>
            </a:r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8868" y="3429000"/>
            <a:ext cx="10515600" cy="451104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Transgender Clients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96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52" y="1"/>
            <a:ext cx="11727402" cy="1066800"/>
          </a:xfrm>
        </p:spPr>
        <p:txBody>
          <a:bodyPr>
            <a:noAutofit/>
          </a:bodyPr>
          <a:lstStyle/>
          <a:p>
            <a:r>
              <a:rPr lang="en-US" sz="2800" dirty="0"/>
              <a:t>Viral Suppression among </a:t>
            </a:r>
            <a:r>
              <a:rPr lang="en-US" sz="2800" dirty="0" smtClean="0"/>
              <a:t>Transgender Clients </a:t>
            </a:r>
            <a:r>
              <a:rPr lang="en-US" sz="2800" dirty="0"/>
              <a:t>Served by the Ryan White HIV/AIDS </a:t>
            </a:r>
            <a:r>
              <a:rPr lang="en-US" sz="2800" dirty="0" smtClean="0"/>
              <a:t>Program, 2010–2020—United </a:t>
            </a:r>
            <a:r>
              <a:rPr lang="en-US" sz="2800" dirty="0"/>
              <a:t>States and 3 Territories</a:t>
            </a:r>
            <a:r>
              <a:rPr lang="en-US" sz="2800" baseline="30000" dirty="0"/>
              <a:t>a</a:t>
            </a:r>
            <a:endParaRPr lang="en-US" sz="2800" baseline="30000" dirty="0">
              <a:cs typeface="Arial" panose="020B0604020202020204" pitchFamily="34" charset="0"/>
            </a:endParaRPr>
          </a:p>
        </p:txBody>
      </p:sp>
      <p:pic>
        <p:nvPicPr>
          <p:cNvPr id="3" name="Picture 2" descr="Viral suppression has increased steadily over time among transgender clients, from 61.5% in 2010 to 84.5% in 2020.  Comparatively, the overall RWHAP population viral suppression in 2020 was 89.4%.&#10;&#10;The three territories are Guam, Puerto Rico, and the U.S. Virgin Islands.&#10;&#10;Viral suppression refers to ≥1 OAHS visit during the calendar year and ≥1 viral load reported, with the last viral load result &lt;200 copies/mL." title="Viral Suppression among Transgender Clients Served by the Ryan White HIV/AIDS Program, 2010–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12" y="1191574"/>
            <a:ext cx="9522777" cy="447485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6411" y="5973871"/>
            <a:ext cx="7696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en-US" altLang="en-US" sz="11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Viral suppression: </a:t>
            </a:r>
            <a:r>
              <a:rPr lang="en-US" altLang="en-US" sz="11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110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mL.</a:t>
            </a:r>
            <a:endParaRPr lang="en-US" altLang="en-US" sz="11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1100" baseline="30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1100" dirty="0">
                <a:solidFill>
                  <a:prstClr val="black"/>
                </a:solidFill>
                <a:latin typeface="+mn-lt"/>
              </a:rPr>
              <a:t>Guam, Puerto Rico, and the U.S. Virgin Islands.</a:t>
            </a:r>
          </a:p>
          <a:p>
            <a:pPr defTabSz="914400" eaLnBrk="1" hangingPunct="1">
              <a:spcBef>
                <a:spcPct val="0"/>
              </a:spcBef>
              <a:buNone/>
              <a:defRPr/>
            </a:pPr>
            <a:endParaRPr lang="en-US" altLang="en-US" sz="11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718" y="-7433"/>
            <a:ext cx="11691892" cy="1150434"/>
          </a:xfrm>
        </p:spPr>
        <p:txBody>
          <a:bodyPr>
            <a:noAutofit/>
          </a:bodyPr>
          <a:lstStyle/>
          <a:p>
            <a:r>
              <a:rPr lang="en-US" sz="2800" dirty="0"/>
              <a:t>Viral Suppression among Clients Served by the Ryan White HIV/AIDS Program, by Gender, </a:t>
            </a:r>
            <a:r>
              <a:rPr lang="en-US" sz="2800" dirty="0" smtClean="0"/>
              <a:t>2020—United </a:t>
            </a:r>
            <a:r>
              <a:rPr lang="en-US" sz="2800" dirty="0"/>
              <a:t>States and 3 Territories</a:t>
            </a:r>
            <a:r>
              <a:rPr lang="en-US" sz="2800" baseline="30000" dirty="0"/>
              <a:t>a</a:t>
            </a:r>
            <a:endParaRPr lang="en-US" sz="2800" dirty="0"/>
          </a:p>
        </p:txBody>
      </p:sp>
      <p:pic>
        <p:nvPicPr>
          <p:cNvPr id="4" name="Picture 3" descr="Transgender clients had lower viral suppression (84.5%) compared to their male (89.5%) and female (89.4%) counterparts. &#10;&#10;N represents the total number of clients in the specific population.&#10;&#10;Viral suppression refers to ≥1 OAHS visit during the calendar year and ≥1 viral load reported, with the last viral load result &lt;200 copies/mL.&#10;&#10;The three territories are Guam, Puerto Rico, and the U.S. Virgin Islands." title="Viral Suppression among Clients Served by the Ryan White HIV/AIDS Program, by Gender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44" y="1161091"/>
            <a:ext cx="8937511" cy="4535817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2625" y="5884379"/>
            <a:ext cx="806334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 represents the total number of clients in the specific population.</a:t>
            </a:r>
          </a:p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en-US" altLang="en-US" sz="9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Viral suppression: 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9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mL.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914400"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0"/>
            <a:ext cx="11582400" cy="1066800"/>
          </a:xfrm>
        </p:spPr>
        <p:txBody>
          <a:bodyPr>
            <a:noAutofit/>
          </a:bodyPr>
          <a:lstStyle/>
          <a:p>
            <a:r>
              <a:rPr lang="en-US" sz="2600" dirty="0"/>
              <a:t>Viral Suppression Among Transgender Women Served by the Ryan White HIV/AIDS Program, by Race/Ethnicity and Age Group, </a:t>
            </a:r>
            <a:r>
              <a:rPr lang="en-US" sz="2600" dirty="0" smtClean="0"/>
              <a:t>2020—United </a:t>
            </a:r>
            <a:r>
              <a:rPr lang="en-US" sz="2600" dirty="0"/>
              <a:t>States and 3 Territories</a:t>
            </a:r>
            <a:r>
              <a:rPr lang="en-US" sz="2600" baseline="30000" dirty="0"/>
              <a:t>a</a:t>
            </a:r>
            <a:endParaRPr lang="en-US" sz="2600" dirty="0"/>
          </a:p>
        </p:txBody>
      </p:sp>
      <p:pic>
        <p:nvPicPr>
          <p:cNvPr id="2" name="Picture 1" descr="This slide shows viral suppression for Black/African American, White, and Hispanic/Latino transgender women (male-to-female) clients in 2020 by age group.  Overall, Black/African American transgender women clients had lower viral suppression compared to their White and Hispanic/Latino counterparts of the same age group, particularly among clients aged 25–34 and 35–44 years.&#10; &#10;N represents the total number of clients in the specific subpopulation. Caution should be used when interpreting percentages based on denominators less than 100.  &#10;&#10;Viral suppression is defined as ≥1 outpatient/ambulatory health services visit  during the calendar year and ≥1 viral load reported, with the last viral load result &lt;200 copies/mL.&#10; &#10;The three territories include Guam, Puerto Rico, and the U.S. Virgin Islands." title="Viral Suppression Among Transgender Women Served by the Ryan White HIV/AIDS Program, by Race/Ethnicity and Age Group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93" y="1316553"/>
            <a:ext cx="8931414" cy="4224894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22702" y="5562600"/>
            <a:ext cx="806334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*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 represents the total number of clients in the specific population.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Use caution when interpreting percentages based on denominators less than 100.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Hispanics/Latinos can be of any race.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Note.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Data are included for transgender women aged 15 and older.</a:t>
            </a:r>
            <a:endParaRPr lang="en-US" altLang="en-US" sz="900" i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Viral suppression: 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9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mL.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092" y="-739"/>
            <a:ext cx="11419263" cy="1066800"/>
          </a:xfrm>
        </p:spPr>
        <p:txBody>
          <a:bodyPr>
            <a:noAutofit/>
          </a:bodyPr>
          <a:lstStyle/>
          <a:p>
            <a:r>
              <a:rPr lang="en-US" sz="2400" dirty="0"/>
              <a:t>Viral Suppression Among Transgender Women Served by the Ryan White HIV/AIDS Program, by Race/Ethnicity and Housing Status, </a:t>
            </a:r>
            <a:r>
              <a:rPr lang="en-US" sz="2400" dirty="0" smtClean="0"/>
              <a:t>2020—United </a:t>
            </a:r>
            <a:r>
              <a:rPr lang="en-US" sz="2400" dirty="0"/>
              <a:t>States and 3 Territories</a:t>
            </a:r>
            <a:r>
              <a:rPr lang="en-US" sz="2400" baseline="30000" dirty="0"/>
              <a:t>a</a:t>
            </a:r>
            <a:endParaRPr lang="en-US" sz="2400" dirty="0"/>
          </a:p>
        </p:txBody>
      </p:sp>
      <p:pic>
        <p:nvPicPr>
          <p:cNvPr id="4" name="Picture 3" descr="This slide shows viral suppression for Black/African American, White, and Hispanic/Latino transgender women (male-to-female) clients in 2020, by housing status.  Among clients with unstable housing, viral suppression was substantially lower than those with stable housing for Black/African American and White clients.  However, for all housing statuses, viral suppression for Black/African American transgender women was lowest compared to Whites and Hispanics/Latinos.&#10; &#10;N represents the total number of clients in the specific subpopulation. Caution should be used when interpreting percentages based on denominators less than 100.  &#10;&#10;Viral suppression is defined as ≥1 outpatient/ambulatory health services visit  during the calendar year and ≥1 viral load reported, with the last viral load result &lt;200 copies/mL.&#10; &#10;The three territories include Guam, Puerto Rico, and the U.S. Virgin Islands." title="Viral Suppression Among Transgender Women Served by the Ryan White HIV/AIDS Program, by Race/Ethnicity and Housing Status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93" y="1130609"/>
            <a:ext cx="8931414" cy="4596782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6069" y="5608735"/>
            <a:ext cx="86165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*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 represents the total number of clients in the specific population.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Use caution when interpreting percentages based on denominators less than 100.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Hispanics/Latinos can be of any race. 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Note.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Data are included for MSM aged 13 and older.</a:t>
            </a:r>
            <a:endParaRPr lang="en-US" altLang="en-US" sz="900" i="1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Viral suppression: 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9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mL.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19925"/>
            <a:ext cx="11963400" cy="1066800"/>
          </a:xfrm>
        </p:spPr>
        <p:txBody>
          <a:bodyPr>
            <a:noAutofit/>
          </a:bodyPr>
          <a:lstStyle/>
          <a:p>
            <a:r>
              <a:rPr lang="en-US" sz="2400" dirty="0"/>
              <a:t>Viral Suppression Among Transgender Women Served by the Ryan White HIV/AIDS Program, by Race/Ethnicity and Federal Poverty Level (FPL), </a:t>
            </a:r>
            <a:r>
              <a:rPr lang="en-US" sz="2400" dirty="0" smtClean="0"/>
              <a:t>2020—United </a:t>
            </a:r>
            <a:r>
              <a:rPr lang="en-US" sz="2400" dirty="0"/>
              <a:t>States and 3 Territories</a:t>
            </a:r>
            <a:r>
              <a:rPr lang="en-US" sz="2400" baseline="30000" dirty="0"/>
              <a:t>a</a:t>
            </a:r>
            <a:endParaRPr lang="en-US" sz="2400" dirty="0"/>
          </a:p>
        </p:txBody>
      </p:sp>
      <p:pic>
        <p:nvPicPr>
          <p:cNvPr id="4" name="Picture 3" descr="This slide shows viral suppression by federal poverty level (FPL) among transgender women (male-to-female) clients in 2020, for Black/African American, White, and Hispanic/Latino clients. Viral suppression for Black/African American transgender women was lower than the national RWHAP average (89.4%) – indicated by the dashed green line – for all poverty levels except the &gt;400% level. Notably, viral suppression for Black/African American transgender clients living at or below 100% FPL was 10 percentage points lower than the national RWHAP average. &#10; &#10;N represents the total number of clients in the specific subpopulation. Caution should be used when interpreting percentages based on denominators less than 100.  &#10;  &#10;Viral suppression is defined as ≥1 outpatient/ambulatory health services visit  during the calendar year and ≥1 viral load reported, with the last viral load result &lt;200 copies/mL.&#10; &#10;The three territories include Guam, Puerto Rico, and the U.S. Virgin Islands." title="Viral Suppression Among Transgender Women Served by the Ryan White HIV/AIDS Program, by Race/Ethnicity and Federal Poverty Level (FPL)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93" y="1215960"/>
            <a:ext cx="8931414" cy="442608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07027" y="5740708"/>
            <a:ext cx="8063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*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 represents the total number of clients in the specific population.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Use caution when interpreting percentages based on denominators less than 100.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Hispanics/Latinos can be of any race.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9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Viral suppression: </a:t>
            </a:r>
            <a:r>
              <a:rPr lang="en-US" altLang="en-US" sz="9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lang="en-US" altLang="en-US" sz="9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mL.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636" y="-89365"/>
            <a:ext cx="11258673" cy="1289516"/>
          </a:xfrm>
        </p:spPr>
        <p:txBody>
          <a:bodyPr>
            <a:noAutofit/>
          </a:bodyPr>
          <a:lstStyle/>
          <a:p>
            <a:r>
              <a:rPr lang="en-US" sz="2800" dirty="0"/>
              <a:t>Viral Suppression among Transgender Adults and Adolescents Served by the Ryan White HIV/AIDS Program, </a:t>
            </a:r>
            <a:r>
              <a:rPr lang="en-US" sz="2800" dirty="0" smtClean="0"/>
              <a:t>2020—United </a:t>
            </a:r>
            <a:r>
              <a:rPr lang="en-US" sz="2800" dirty="0"/>
              <a:t>States and 3 Territories</a:t>
            </a:r>
            <a:r>
              <a:rPr lang="en-US" sz="2800" baseline="30000" dirty="0"/>
              <a:t>a</a:t>
            </a:r>
            <a:endParaRPr lang="en-US" sz="2800" dirty="0"/>
          </a:p>
        </p:txBody>
      </p:sp>
      <p:pic>
        <p:nvPicPr>
          <p:cNvPr id="4" name="Picture 3" descr="In 2020, among transgender clients, viral suppression (84.5%) was lower than the national RWHAP average (89.4%) – indicated by the dashed grey line.&#10; &#10;Viral suppression was lowest among transgender clients aged 20–24 years (73.9%), and 25–29 years (79.0%); and those with temporary (77.2%) and unstable (71.6%) housing. &#10; &#10;N represents the total number of clients in the specific subpopulation.&#10; &#10;Viral suppression is defined as ≥1 outpatient/ambulatory health services visit during the calendar year and ≥1 viral load reported, with the last viral load result &lt;200 copies/mL.&#10; &#10;The three territories include Guam, Puerto Rico, and the U.S. Virgin Islands." title="Viral Suppression among Transgender Adults and Adolescents Served by the Ryan White HIV/AIDS Program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21" y="1171952"/>
            <a:ext cx="9656901" cy="4907705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02106" y="5756492"/>
            <a:ext cx="8063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represents the total number of clients in the specific population.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transgender clients aged 15 years and older.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Viral suppression: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≥1 OAHS visit during the calendar year and ≥1 viral load reported, with the last viral load result &lt;200 copies/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mL.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Guam, Puerto Rico, and the U.S. Virgin Islands.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Demographic Characteristics</a:t>
            </a:r>
            <a:endParaRPr lang="en-US" sz="3600" dirty="0"/>
          </a:p>
        </p:txBody>
      </p:sp>
      <p:sp>
        <p:nvSpPr>
          <p:cNvPr id="2" name="Text Placeholder 1" descr="This is a transition slide to introduce the first section on demographic characteristics of transgender clients served by the Ryan White HIV/AIDS Program in 2017.&#10;"/>
          <p:cNvSpPr>
            <a:spLocks noGrp="1"/>
          </p:cNvSpPr>
          <p:nvPr>
            <p:ph type="body" idx="1"/>
          </p:nvPr>
        </p:nvSpPr>
        <p:spPr>
          <a:xfrm>
            <a:off x="841248" y="3456432"/>
            <a:ext cx="10515600" cy="16550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Transgender Clients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Clients Served by the Ryan White HIV/AIDS Program, by Gender, 2020—United States and 3 Territories</a:t>
            </a:r>
            <a:r>
              <a:rPr lang="en-US" sz="3200" baseline="30000" smtClean="0"/>
              <a:t>a</a:t>
            </a:r>
            <a:endParaRPr lang="en-US" sz="3200" baseline="30000" dirty="0">
              <a:cs typeface="Arial" panose="020B0604020202020204" pitchFamily="34" charset="0"/>
            </a:endParaRPr>
          </a:p>
        </p:txBody>
      </p:sp>
      <p:pic>
        <p:nvPicPr>
          <p:cNvPr id="6" name="Picture 5" descr="The RWHAP serves over half a million people each year. In 2020, of the 561,129 clients with a reported gender, 72.0% were male, 25.9% were female, and 2.1% were transgender.&#10; &#10;The three territories include Guam, Puerto Rico, and the U.S. Virgin Islands." title="Clients Served by the Ryan White HIV/AIDS Program, by Gender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00" y="1372951"/>
            <a:ext cx="7023201" cy="4779678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8200" y="6152629"/>
            <a:ext cx="25841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Guam, Puerto Rico, and the U.S. Virgin Islands.</a:t>
            </a:r>
            <a:endParaRPr lang="en-US" altLang="en-US" sz="9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Transgender Clients Served by the Ryan White HIV/AIDS Program, by Gender Identity, 2020—United States and 3 </a:t>
            </a:r>
            <a:r>
              <a:rPr lang="en-US" sz="2800" dirty="0" err="1" smtClean="0"/>
              <a:t>Territories</a:t>
            </a:r>
            <a:r>
              <a:rPr lang="en-US" sz="2800" baseline="30000" dirty="0" err="1" smtClean="0"/>
              <a:t>a</a:t>
            </a:r>
            <a:endParaRPr lang="en-US" dirty="0"/>
          </a:p>
        </p:txBody>
      </p:sp>
      <p:pic>
        <p:nvPicPr>
          <p:cNvPr id="9" name="Picture 8" descr="In 2020, 87.6% of transgender RWHAP clients were transgender women. Another 8.7% were transgender men and 3.7% had another gender identity.&#10; &#10;The three territories are Guam, Puerto Rico, and the U.S. Virgin Islands" title="Transgender Clients Served by the Ryan White HIV/AIDS Program, by Gender Identit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1252539"/>
            <a:ext cx="10510415" cy="4352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096000"/>
            <a:ext cx="7351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</p:txBody>
      </p:sp>
    </p:spTree>
    <p:extLst>
      <p:ext uri="{BB962C8B-B14F-4D97-AF65-F5344CB8AC3E}">
        <p14:creationId xmlns:p14="http://schemas.microsoft.com/office/powerpoint/2010/main" val="25075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-22860"/>
            <a:ext cx="11049000" cy="1066800"/>
          </a:xfrm>
        </p:spPr>
        <p:txBody>
          <a:bodyPr>
            <a:noAutofit/>
          </a:bodyPr>
          <a:lstStyle/>
          <a:p>
            <a:r>
              <a:rPr lang="en-US" sz="2400" dirty="0"/>
              <a:t>Transgender </a:t>
            </a:r>
            <a:r>
              <a:rPr lang="en-US" sz="2400" dirty="0">
                <a:solidFill>
                  <a:srgbClr val="002060"/>
                </a:solidFill>
              </a:rPr>
              <a:t>Clients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Aged 15 Years </a:t>
            </a:r>
            <a:r>
              <a:rPr lang="en-US" sz="2400" dirty="0"/>
              <a:t>and Older Served by the Ryan White HIV/AIDS Program, by Gender Identity and Age Group, </a:t>
            </a:r>
            <a:r>
              <a:rPr lang="en-US" sz="2400" dirty="0" smtClean="0"/>
              <a:t>2020—United </a:t>
            </a:r>
            <a:r>
              <a:rPr lang="en-US" sz="2400" dirty="0"/>
              <a:t>States and 3 Territories</a:t>
            </a:r>
            <a:r>
              <a:rPr lang="en-US" sz="2400" baseline="30000" dirty="0"/>
              <a:t>a</a:t>
            </a:r>
            <a:endParaRPr lang="en-US" sz="2400" dirty="0"/>
          </a:p>
        </p:txBody>
      </p:sp>
      <p:pic>
        <p:nvPicPr>
          <p:cNvPr id="3" name="Picture 2" descr="Among transgender RWHAP clients, 33.8% of transgender women and 29.1% of transgender men were aged 25–34 years in 2020. Almost half (45.7%) of transgender women and 40.8% of transgender men were aged 35–54 years.&#10; &#10;The three territories are Guam, Puerto Rico, and the U.S. Virgin Islands.&#10; &#10;To ensure confidentiality, data for transgender youth aged 13–14 years are not presented." title="Transgender Clients Aged 15 Years and Older Served by the Ryan White HIV/AIDS Program, by Gender Identity and Age Group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91" y="914182"/>
            <a:ext cx="7870618" cy="5029636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34390" y="5943600"/>
            <a:ext cx="521208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baseline="30000" dirty="0">
                <a:solidFill>
                  <a:prstClr val="black"/>
                </a:solidFill>
                <a:latin typeface="+mn-lt"/>
              </a:rPr>
              <a:t>a </a:t>
            </a:r>
            <a:r>
              <a:rPr lang="en-US" sz="900" dirty="0">
                <a:solidFill>
                  <a:prstClr val="black"/>
                </a:solidFill>
                <a:latin typeface="+mn-lt"/>
              </a:rPr>
              <a:t>Guam, Puerto Rico, and the U.S. Virgin Islands.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sz="900" dirty="0">
                <a:solidFill>
                  <a:prstClr val="black"/>
                </a:solidFill>
                <a:latin typeface="+mn-lt"/>
              </a:rPr>
              <a:t>To ensure confidentiality, data have been suppressed for transgender clients aged less than 15 years.</a:t>
            </a:r>
          </a:p>
          <a:p>
            <a:pPr eaLnBrk="1" hangingPunct="1">
              <a:spcBef>
                <a:spcPts val="0"/>
              </a:spcBef>
              <a:buNone/>
              <a:defRPr/>
            </a:pPr>
            <a:endParaRPr lang="en-US" altLang="en-US" sz="9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"/>
            <a:ext cx="11734800" cy="1066800"/>
          </a:xfrm>
        </p:spPr>
        <p:txBody>
          <a:bodyPr>
            <a:noAutofit/>
          </a:bodyPr>
          <a:lstStyle/>
          <a:p>
            <a:r>
              <a:rPr lang="en-US" sz="2400" dirty="0"/>
              <a:t>Transgender Clients Aged 15 Years and Older Served by the Ryan White HIV/AIDS Program, by Gender Identity and Transmission Category, 2020—United States and 3 </a:t>
            </a:r>
            <a:r>
              <a:rPr lang="en-US" sz="2400" dirty="0" err="1"/>
              <a:t>Territories</a:t>
            </a:r>
            <a:r>
              <a:rPr lang="en-US" sz="2400" baseline="30000" dirty="0" err="1"/>
              <a:t>a</a:t>
            </a:r>
            <a:r>
              <a:rPr lang="en-US" sz="2400" dirty="0"/>
              <a:t> </a:t>
            </a:r>
            <a:endParaRPr lang="en-US" sz="2000" dirty="0"/>
          </a:p>
        </p:txBody>
      </p:sp>
      <p:pic>
        <p:nvPicPr>
          <p:cNvPr id="10" name="Picture 9" descr="Among the 8,470 transgender women served by RWHAP with transmission information in 2020, 93.6% had HIV infection attributed to sexual contact, 4.6% to sexual contact and injection drug use, 1.1% to injection drug use, and less than 1% each to perinatally acquired infection and to other transmission categories. &#10;&#10;Among the 751 transgender men, 89.1% had HIV infection attributed to sexual contact, 4.5% to sexual contact and injection drug use, 2.9% to perinatally acquired infection, 3.2% to injection drug use, and less than 1% to other transmission categories. &#10;&#10;The three territories are Guam, Puerto Rico, and the U.S. Virgin Islands.&#10;&#10;Sexual contact includes any reported sexual transmission risk category.&#10;&#10;Other includes hemophilia and blood transfusion." title="Transgender Clients Aged 15 Years and Older Served by the Ryan White HIV/AIDS Program, by Gender Identity and Transmission Categor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057" y="1017823"/>
            <a:ext cx="8455885" cy="48223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43525" y="5905641"/>
            <a:ext cx="735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  <a:p>
            <a:r>
              <a:rPr lang="en-US" sz="900" baseline="30000" dirty="0"/>
              <a:t>b </a:t>
            </a:r>
            <a:r>
              <a:rPr lang="en-US" sz="900" dirty="0"/>
              <a:t>Includes any reported sexual transmission risk category.</a:t>
            </a:r>
            <a:endParaRPr lang="en-US" sz="900" baseline="30000" dirty="0"/>
          </a:p>
          <a:p>
            <a:r>
              <a:rPr lang="en-US" sz="900" baseline="30000" dirty="0"/>
              <a:t>c </a:t>
            </a:r>
            <a:r>
              <a:rPr lang="en-US" sz="900" dirty="0"/>
              <a:t>Includes hemophilia and blood transfusion.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32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663" y="0"/>
            <a:ext cx="11734800" cy="1066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Transgender Clients Served by the Ryan White HIV/AIDS Program, by Gender Identity and Race/Ethnicity, 2020—United States and 3 </a:t>
            </a:r>
            <a:r>
              <a:rPr lang="en-US" sz="3200" dirty="0" err="1" smtClean="0"/>
              <a:t>Territories</a:t>
            </a:r>
            <a:r>
              <a:rPr lang="en-US" sz="3200" baseline="30000" dirty="0" err="1" smtClean="0"/>
              <a:t>a</a:t>
            </a:r>
            <a:endParaRPr lang="en-US" dirty="0"/>
          </a:p>
        </p:txBody>
      </p:sp>
      <p:pic>
        <p:nvPicPr>
          <p:cNvPr id="5" name="Picture 4" descr="Among the 10,073 transgender women served by RWHAP with reported race/ethnicity information, 88.1% were from racial/ethnic minority populations: 53.6% were black/African American; 29.5% Hispanic/Latino; less than 2% each American Indian/Alaska Native, Asian, Native Hawaiian/Pacific Islander, and multiple races. Whites accounted for 11.9% of clients.  &#10;&#10;Among the 994 transgender men served by RWHAP with reported race/ethnicity information, 76.6% were from racial/ethnic minority populations: 52.3 % were black/African American; 20.3% Hispanic/Latino; and less than 2% each American Indian/Alaska Native, Asian, Native Hawaiian/Pacific Islander, and multiple races. Whites accounted for 23.4% of clients.  &#10;&#10;Hispanics/Latinos can be of any race. &#10;&#10;The three territories are Guam, Puerto Rico, and the U.S. Virgin Islands." title="Transgender Clients Served by the Ryan White HIV/AIDS Program, by Gender Identity and Race/Ethnicity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18" y="1233634"/>
            <a:ext cx="8839966" cy="4785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183" y="6019409"/>
            <a:ext cx="7351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Hispanics/Latinos can be of any race.</a:t>
            </a:r>
            <a:endParaRPr lang="en-US" sz="900" baseline="30000" dirty="0"/>
          </a:p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24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1"/>
            <a:ext cx="11734800" cy="1066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Transgender Clients Served by the Ryan White HIV/AIDS Program, by Gender Identity and Housing Status, 2020—United States and 3 </a:t>
            </a:r>
            <a:r>
              <a:rPr lang="en-US" sz="3200" dirty="0" err="1" smtClean="0"/>
              <a:t>Territories</a:t>
            </a:r>
            <a:r>
              <a:rPr lang="en-US" sz="3200" baseline="30000" dirty="0" err="1" smtClean="0"/>
              <a:t>a</a:t>
            </a:r>
            <a:endParaRPr lang="en-US" dirty="0"/>
          </a:p>
        </p:txBody>
      </p:sp>
      <p:pic>
        <p:nvPicPr>
          <p:cNvPr id="8" name="Picture 7" descr="Among 9,409 transgender women served by RWHAP with housing information, 10.4% had temporary housing and 10.4% had unstable housing in 2020. Among 900 transgender men, 9.1% had temporary housing and 8.2% had unstable housing. &#10;&#10;The three territories are Guam, Puerto Rico, and the U.S. Virgin Islands." title="Transgender Clients Served by the Ryan White HIV/AIDS Program, by Gender Identity and Housing Status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8438" y="1132998"/>
            <a:ext cx="11973582" cy="49503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2511" y="6092060"/>
            <a:ext cx="735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10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"/>
            <a:ext cx="10515600" cy="1066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Transgender Women Served by the Ryan White HIV/AIDS Program, by Health Care Coverage, 2020—United States and 3 </a:t>
            </a:r>
            <a:r>
              <a:rPr lang="en-US" sz="3200" dirty="0" err="1" smtClean="0"/>
              <a:t>Territories</a:t>
            </a:r>
            <a:r>
              <a:rPr lang="en-US" sz="3200" baseline="30000" dirty="0" err="1" smtClean="0"/>
              <a:t>a</a:t>
            </a:r>
            <a:endParaRPr lang="en-US" dirty="0"/>
          </a:p>
        </p:txBody>
      </p:sp>
      <p:pic>
        <p:nvPicPr>
          <p:cNvPr id="12" name="Picture 11" descr="Among the 9,650 transgender women served by RWHAP with reported health care coverage information, 76.7% were covered by some form of health care coverage during 2020: 45.1% were covered by Medicaid, 7.9% had multiple forms of coverage, 5.2% were covered by Medicare and Medicaid, and 5.2% were covered by Medicare. 23.3% of RWHAP transgender women had no health care coverage. &#10;&#10;Multiple coverage includes any combination of coverage types except for the joint Medicaid and Medicare category, which is displayed separately. &#10;&#10;The three territories are Guam, Puerto Rico, and the U.S. Virgin Islands." title="Transgender Women Served by the Ryan White HIV/AIDS Program, by Health Care Coverage, 2020—United States and 3 Territo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1255587"/>
            <a:ext cx="10510415" cy="434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390" y="5972994"/>
            <a:ext cx="7351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aseline="30000" dirty="0"/>
              <a:t>a </a:t>
            </a:r>
            <a:r>
              <a:rPr lang="en-US" sz="900" dirty="0"/>
              <a:t>Guam, Puerto Rico, and the U.S. Virgin Islands.</a:t>
            </a:r>
          </a:p>
          <a:p>
            <a:r>
              <a:rPr lang="en-US" sz="900" baseline="30000" dirty="0"/>
              <a:t>b</a:t>
            </a:r>
            <a:r>
              <a:rPr lang="en-US" sz="900" dirty="0"/>
              <a:t> Other includes Veterans Administration, Indian Health Service, and other plan.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80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ontent&amp;quot;&quot;/&gt;&lt;property id=&quot;20307&quot; value=&quot;26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RSA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SA" id="{52238DF5-EACC-4A94-B5ED-EE1B51214143}" vid="{8E0C974F-8DBD-4F46-AEF2-08652F04BCF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HRSA color pa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699"/>
      </a:accent1>
      <a:accent2>
        <a:srgbClr val="990000"/>
      </a:accent2>
      <a:accent3>
        <a:srgbClr val="003366"/>
      </a:accent3>
      <a:accent4>
        <a:srgbClr val="ECA421"/>
      </a:accent4>
      <a:accent5>
        <a:srgbClr val="CCDDF1"/>
      </a:accent5>
      <a:accent6>
        <a:srgbClr val="C0BFB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Not Started</_Status>
    <Request_x0020_ID_x0020__x0023_ xmlns="68810ace-306f-4429-8e6f-eb01f6d4048b">674</Request_x0020_ID_x0020__x0023_>
    <Show_x003f_ xmlns="68810ace-306f-4429-8e6f-eb01f6d4048b">No</Show_x003f_>
    <File_x0020_Source xmlns="68810ace-306f-4429-8e6f-eb01f6d4048b">New</File_x0020_Source>
    <_dlc_DocId xmlns="5439193d-6489-428d-a877-177eeb04ceb1">HABDOC-2092423314-2909</_dlc_DocId>
    <_dlc_DocIdUrl xmlns="5439193d-6489-428d-a877-177eeb04ceb1">
      <Url>https://sharepoint.hrsa.gov/sites/hab/Communities/Communication/_layouts/15/DocIdRedir.aspx?ID=HABDOC-2092423314-2909</Url>
      <Description>HABDOC-2092423314-2909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B4D0CEFC6B84087C1D399CE94E8BF" ma:contentTypeVersion="11" ma:contentTypeDescription="Create a new document." ma:contentTypeScope="" ma:versionID="c44a252ce07b57677de6db11871d0434">
  <xsd:schema xmlns:xsd="http://www.w3.org/2001/XMLSchema" xmlns:xs="http://www.w3.org/2001/XMLSchema" xmlns:p="http://schemas.microsoft.com/office/2006/metadata/properties" xmlns:ns2="5439193d-6489-428d-a877-177eeb04ceb1" xmlns:ns3="68810ace-306f-4429-8e6f-eb01f6d4048b" xmlns:ns4="http://schemas.microsoft.com/sharepoint/v3/fields" xmlns:ns5="59930f83-829d-4f62-add2-bc193d753bf5" targetNamespace="http://schemas.microsoft.com/office/2006/metadata/properties" ma:root="true" ma:fieldsID="ddabeb128ba64bbb5f5ddff379170fab" ns2:_="" ns3:_="" ns4:_="" ns5:_="">
    <xsd:import namespace="5439193d-6489-428d-a877-177eeb04ceb1"/>
    <xsd:import namespace="68810ace-306f-4429-8e6f-eb01f6d4048b"/>
    <xsd:import namespace="http://schemas.microsoft.com/sharepoint/v3/fields"/>
    <xsd:import namespace="59930f83-829d-4f62-add2-bc193d753b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ow_x003f_" minOccurs="0"/>
                <xsd:element ref="ns3:Request_x0020_ID_x0020__x0023_" minOccurs="0"/>
                <xsd:element ref="ns4:_Status" minOccurs="0"/>
                <xsd:element ref="ns3:File_x0020_Source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9193d-6489-428d-a877-177eeb04ceb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10ace-306f-4429-8e6f-eb01f6d4048b" elementFormDefault="qualified">
    <xsd:import namespace="http://schemas.microsoft.com/office/2006/documentManagement/types"/>
    <xsd:import namespace="http://schemas.microsoft.com/office/infopath/2007/PartnerControls"/>
    <xsd:element name="Show_x003f_" ma:index="11" nillable="true" ma:displayName="Show?" ma:default="No" ma:format="Dropdown" ma:hidden="true" ma:internalName="Show_x003f_" ma:readOnly="false">
      <xsd:simpleType>
        <xsd:restriction base="dms:Choice">
          <xsd:enumeration value="Yes"/>
          <xsd:enumeration value="No"/>
        </xsd:restriction>
      </xsd:simpleType>
    </xsd:element>
    <xsd:element name="Request_x0020_ID_x0020__x0023_" ma:index="12" nillable="true" ma:displayName="Request ID #" ma:internalName="Request_x0020_ID_x0020__x0023_">
      <xsd:simpleType>
        <xsd:restriction base="dms:Number"/>
      </xsd:simpleType>
    </xsd:element>
    <xsd:element name="File_x0020_Source" ma:index="15" nillable="true" ma:displayName="File Source" ma:default="New" ma:internalName="File_x0020_Sourc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4" nillable="true" ma:displayName="Status" ma:default="Not Started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Resources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30f83-829d-4f62-add2-bc193d753b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3ff120d-8bd5-4291-a148-70db8d7e9204" ContentTypeId="0x01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097C7A8-CCEB-4538-A4E7-CF08B0D3FA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D43D55-2E2F-4FB9-A7EF-7439CED3D0D0}">
  <ds:schemaRefs>
    <ds:schemaRef ds:uri="http://purl.org/dc/terms/"/>
    <ds:schemaRef ds:uri="5439193d-6489-428d-a877-177eeb04ceb1"/>
    <ds:schemaRef ds:uri="68810ace-306f-4429-8e6f-eb01f6d4048b"/>
    <ds:schemaRef ds:uri="http://schemas.microsoft.com/office/2006/documentManagement/types"/>
    <ds:schemaRef ds:uri="http://schemas.microsoft.com/sharepoint/v3/fields"/>
    <ds:schemaRef ds:uri="http://schemas.openxmlformats.org/package/2006/metadata/core-properties"/>
    <ds:schemaRef ds:uri="http://purl.org/dc/elements/1.1/"/>
    <ds:schemaRef ds:uri="59930f83-829d-4f62-add2-bc193d753bf5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51E618-2225-42C7-BA00-80539AAED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9193d-6489-428d-a877-177eeb04ceb1"/>
    <ds:schemaRef ds:uri="68810ace-306f-4429-8e6f-eb01f6d4048b"/>
    <ds:schemaRef ds:uri="http://schemas.microsoft.com/sharepoint/v3/fields"/>
    <ds:schemaRef ds:uri="59930f83-829d-4f62-add2-bc193d753b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647E41-F903-46AA-8A18-8873BBD8A3F0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EAD5C84-153B-461F-BA42-214BF829AD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14420</TotalTime>
  <Words>2610</Words>
  <Application>Microsoft Office PowerPoint</Application>
  <PresentationFormat>Widescreen</PresentationFormat>
  <Paragraphs>168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Wingdings</vt:lpstr>
      <vt:lpstr>Custom Design</vt:lpstr>
      <vt:lpstr>HRSA</vt:lpstr>
      <vt:lpstr>1_Custom Design</vt:lpstr>
      <vt:lpstr>1_Office Theme</vt:lpstr>
      <vt:lpstr>Clients Served by the  Ryan White HIV/AIDS Program, 2020</vt:lpstr>
      <vt:lpstr>Demographic Characteristics</vt:lpstr>
      <vt:lpstr>Clients Served by the Ryan White HIV/AIDS Program, by Gender, 2020—United States and 3 Territoriesa</vt:lpstr>
      <vt:lpstr>Transgender Clients Served by the Ryan White HIV/AIDS Program, by Gender Identity, 2020—United States and 3 Territoriesa</vt:lpstr>
      <vt:lpstr>Transgender Clients Aged 15 Years and Older Served by the Ryan White HIV/AIDS Program, by Gender Identity and Age Group, 2020—United States and 3 Territoriesa</vt:lpstr>
      <vt:lpstr>Transgender Clients Aged 15 Years and Older Served by the Ryan White HIV/AIDS Program, by Gender Identity and Transmission Category, 2020—United States and 3 Territoriesa </vt:lpstr>
      <vt:lpstr>Transgender Clients Served by the Ryan White HIV/AIDS Program, by Gender Identity and Race/Ethnicity, 2020—United States and 3 Territoriesa</vt:lpstr>
      <vt:lpstr>Transgender Clients Served by the Ryan White HIV/AIDS Program, by Gender Identity and Housing Status, 2020—United States and 3 Territoriesa</vt:lpstr>
      <vt:lpstr>Transgender Women Served by the Ryan White HIV/AIDS Program, by Health Care Coverage, 2020—United States and 3 Territoriesa</vt:lpstr>
      <vt:lpstr>Transgender Men Served by the Ryan White HIV/AIDS Program, by Health Care Coverage, 2020—United States and 3 Territoriesa</vt:lpstr>
      <vt:lpstr>Transgender Clients Served by the Ryan White HIV/AIDS Program Living ≤100% of the Federal Poverty Level, by Gender Identity, 2020—United States and 3 Territoriesa</vt:lpstr>
      <vt:lpstr>Viral Suppression</vt:lpstr>
      <vt:lpstr>Viral Suppression among Transgender Clients Served by the Ryan White HIV/AIDS Program, 2010–2020—United States and 3 Territoriesa</vt:lpstr>
      <vt:lpstr>Viral Suppression among Clients Served by the Ryan White HIV/AIDS Program, by Gender, 2020—United States and 3 Territoriesa</vt:lpstr>
      <vt:lpstr>Viral Suppression Among Transgender Women Served by the Ryan White HIV/AIDS Program, by Race/Ethnicity and Age Group, 2020—United States and 3 Territoriesa</vt:lpstr>
      <vt:lpstr>Viral Suppression Among Transgender Women Served by the Ryan White HIV/AIDS Program, by Race/Ethnicity and Housing Status, 2020—United States and 3 Territoriesa</vt:lpstr>
      <vt:lpstr>Viral Suppression Among Transgender Women Served by the Ryan White HIV/AIDS Program, by Race/Ethnicity and Federal Poverty Level (FPL), 2020—United States and 3 Territoriesa</vt:lpstr>
      <vt:lpstr>Viral Suppression among Transgender Adults and Adolescents Served by the Ryan White HIV/AIDS Program, 2020—United States and 3 Territoriesa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RSR 2020 Trans_for clearance OAA.pptx</dc:title>
  <dc:creator>Krissy McBoyle</dc:creator>
  <cp:lastModifiedBy>Ferachi, Harrison (HRSA)</cp:lastModifiedBy>
  <cp:revision>404</cp:revision>
  <dcterms:created xsi:type="dcterms:W3CDTF">2015-04-01T01:31:28Z</dcterms:created>
  <dcterms:modified xsi:type="dcterms:W3CDTF">2022-03-07T19:14:56Z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0x01010032AB4D0CEFC6B84087C1D399CE94E8BF</vt:lpwstr>
  </property>
  <property fmtid="{D5CDD505-2E9C-101B-9397-08002B2CF9AE}" pid="3" name="_dlc_DocIdItemGuid">
    <vt:lpwstr>22bfc451-afb0-4c96-aebc-56785553a1c2</vt:lpwstr>
  </property>
</Properties>
</file>