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6"/>
    <p:sldMasterId id="2147483747" r:id="rId7"/>
    <p:sldMasterId id="2147483759" r:id="rId8"/>
    <p:sldMasterId id="2147483809" r:id="rId9"/>
  </p:sldMasterIdLst>
  <p:notesMasterIdLst>
    <p:notesMasterId r:id="rId38"/>
  </p:notesMasterIdLst>
  <p:sldIdLst>
    <p:sldId id="411" r:id="rId10"/>
    <p:sldId id="319" r:id="rId11"/>
    <p:sldId id="370" r:id="rId12"/>
    <p:sldId id="424" r:id="rId13"/>
    <p:sldId id="371" r:id="rId14"/>
    <p:sldId id="372" r:id="rId15"/>
    <p:sldId id="392" r:id="rId16"/>
    <p:sldId id="374" r:id="rId17"/>
    <p:sldId id="373" r:id="rId18"/>
    <p:sldId id="375" r:id="rId19"/>
    <p:sldId id="369" r:id="rId20"/>
    <p:sldId id="377" r:id="rId21"/>
    <p:sldId id="378" r:id="rId22"/>
    <p:sldId id="393" r:id="rId23"/>
    <p:sldId id="380" r:id="rId24"/>
    <p:sldId id="381" r:id="rId25"/>
    <p:sldId id="339" r:id="rId26"/>
    <p:sldId id="412" r:id="rId27"/>
    <p:sldId id="413" r:id="rId28"/>
    <p:sldId id="414" r:id="rId29"/>
    <p:sldId id="423" r:id="rId30"/>
    <p:sldId id="416" r:id="rId31"/>
    <p:sldId id="417" r:id="rId32"/>
    <p:sldId id="418" r:id="rId33"/>
    <p:sldId id="419" r:id="rId34"/>
    <p:sldId id="420" r:id="rId35"/>
    <p:sldId id="421" r:id="rId36"/>
    <p:sldId id="42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72" userDrawn="1">
          <p15:clr>
            <a:srgbClr val="A4A3A4"/>
          </p15:clr>
        </p15:guide>
        <p15:guide id="2" pos="86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ills, Robert (HRSA)" initials="MR(" lastIdx="46" clrIdx="7">
    <p:extLst>
      <p:ext uri="{19B8F6BF-5375-455C-9EA6-DF929625EA0E}">
        <p15:presenceInfo xmlns:p15="http://schemas.microsoft.com/office/powerpoint/2012/main" userId="S-1-5-21-1575576018-681398725-1848903544-12947" providerId="AD"/>
      </p:ext>
    </p:extLst>
  </p:cmAuthor>
  <p:cmAuthor id="1" name="Brantley, Meredith (HRSA)" initials="BM(" lastIdx="7" clrIdx="0">
    <p:extLst>
      <p:ext uri="{19B8F6BF-5375-455C-9EA6-DF929625EA0E}">
        <p15:presenceInfo xmlns:p15="http://schemas.microsoft.com/office/powerpoint/2012/main" userId="S-1-5-21-1575576018-681398725-1848903544-54839" providerId="AD"/>
      </p:ext>
    </p:extLst>
  </p:cmAuthor>
  <p:cmAuthor id="8" name="Antigone Dempsey" initials="AHD" lastIdx="2" clrIdx="8">
    <p:extLst>
      <p:ext uri="{19B8F6BF-5375-455C-9EA6-DF929625EA0E}">
        <p15:presenceInfo xmlns:p15="http://schemas.microsoft.com/office/powerpoint/2012/main" userId="Antigone Dempsey" providerId="None"/>
      </p:ext>
    </p:extLst>
  </p:cmAuthor>
  <p:cmAuthor id="2" name="Cohen Gagne, Stacy (HRSA)" initials="CGS(" lastIdx="102" clrIdx="1">
    <p:extLst>
      <p:ext uri="{19B8F6BF-5375-455C-9EA6-DF929625EA0E}">
        <p15:presenceInfo xmlns:p15="http://schemas.microsoft.com/office/powerpoint/2012/main" userId="S-1-5-21-1575576018-681398725-1848903544-46261" providerId="AD"/>
      </p:ext>
    </p:extLst>
  </p:cmAuthor>
  <p:cmAuthor id="9" name="Chavis, Nicole (HRSA)" initials="CN(" lastIdx="2" clrIdx="9">
    <p:extLst>
      <p:ext uri="{19B8F6BF-5375-455C-9EA6-DF929625EA0E}">
        <p15:presenceInfo xmlns:p15="http://schemas.microsoft.com/office/powerpoint/2012/main" userId="S-1-5-21-1575576018-681398725-1848903544-64251" providerId="AD"/>
      </p:ext>
    </p:extLst>
  </p:cmAuthor>
  <p:cmAuthor id="3" name="Psihopaidas, Demetrios (HRSA)" initials="PD(" lastIdx="35" clrIdx="2">
    <p:extLst>
      <p:ext uri="{19B8F6BF-5375-455C-9EA6-DF929625EA0E}">
        <p15:presenceInfo xmlns:p15="http://schemas.microsoft.com/office/powerpoint/2012/main" userId="S-1-5-21-1575576018-681398725-1848903544-56522" providerId="AD"/>
      </p:ext>
    </p:extLst>
  </p:cmAuthor>
  <p:cmAuthor id="4" name="Carney, Jhetari (HRSA)" initials="CJ(" lastIdx="40" clrIdx="4">
    <p:extLst>
      <p:ext uri="{19B8F6BF-5375-455C-9EA6-DF929625EA0E}">
        <p15:presenceInfo xmlns:p15="http://schemas.microsoft.com/office/powerpoint/2012/main" userId="S-1-5-21-1575576018-681398725-1848903544-54837" providerId="AD"/>
      </p:ext>
    </p:extLst>
  </p:cmAuthor>
  <p:cmAuthor id="5" name="Ferachi, Harrison (HRSA)" initials="HF" lastIdx="7" clrIdx="5">
    <p:extLst>
      <p:ext uri="{19B8F6BF-5375-455C-9EA6-DF929625EA0E}">
        <p15:presenceInfo xmlns:p15="http://schemas.microsoft.com/office/powerpoint/2012/main" userId="Ferachi, Harrison (HRSA)" providerId="None"/>
      </p:ext>
    </p:extLst>
  </p:cmAuthor>
  <p:cmAuthor id="6" name="Antigone Dempsey (HRSA)" initials="AHD" lastIdx="8" clrIdx="6">
    <p:extLst>
      <p:ext uri="{19B8F6BF-5375-455C-9EA6-DF929625EA0E}">
        <p15:presenceInfo xmlns:p15="http://schemas.microsoft.com/office/powerpoint/2012/main" userId="Antigone Dempsey (HRS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497B0"/>
    <a:srgbClr val="333F50"/>
    <a:srgbClr val="FFDE17"/>
    <a:srgbClr val="21369A"/>
    <a:srgbClr val="C84281"/>
    <a:srgbClr val="8B4566"/>
    <a:srgbClr val="ADD136"/>
    <a:srgbClr val="8BC145"/>
    <a:srgbClr val="699331"/>
    <a:srgbClr val="0887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61" autoAdjust="0"/>
    <p:restoredTop sz="91058" autoAdjust="0"/>
  </p:normalViewPr>
  <p:slideViewPr>
    <p:cSldViewPr snapToGrid="0">
      <p:cViewPr varScale="1">
        <p:scale>
          <a:sx n="63" d="100"/>
          <a:sy n="63" d="100"/>
        </p:scale>
        <p:origin x="222" y="66"/>
      </p:cViewPr>
      <p:guideLst>
        <p:guide orient="horz" pos="1272"/>
        <p:guide pos="864"/>
      </p:guideLst>
    </p:cSldViewPr>
  </p:slideViewPr>
  <p:notesTextViewPr>
    <p:cViewPr>
      <p:scale>
        <a:sx n="1" d="1"/>
        <a:sy n="1" d="1"/>
      </p:scale>
      <p:origin x="0" y="0"/>
    </p:cViewPr>
  </p:notesTextViewPr>
  <p:sorterViewPr>
    <p:cViewPr>
      <p:scale>
        <a:sx n="100" d="100"/>
        <a:sy n="100" d="100"/>
      </p:scale>
      <p:origin x="0" y="-64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heme" Target="theme/theme1.xml"/><Relationship Id="rId7" Type="http://schemas.openxmlformats.org/officeDocument/2006/relationships/slideMaster" Target="slideMasters/slideMaster2.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A1D166-0440-4E9A-8A2A-B05E125BEED0}" type="datetimeFigureOut">
              <a:rPr lang="en-US" smtClean="0"/>
              <a:t>3/14/2022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2373EB-EFEE-44BC-898F-B977725BF7CC}" type="slidenum">
              <a:rPr lang="en-US" smtClean="0"/>
              <a:t>‹#›</a:t>
            </a:fld>
            <a:endParaRPr lang="en-US"/>
          </a:p>
        </p:txBody>
      </p:sp>
    </p:spTree>
    <p:extLst>
      <p:ext uri="{BB962C8B-B14F-4D97-AF65-F5344CB8AC3E}">
        <p14:creationId xmlns:p14="http://schemas.microsoft.com/office/powerpoint/2010/main" val="2091758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A11B83-7453-4C63-9F24-B8D95A5E7065}" type="slidenum">
              <a:rPr lang="en-US" smtClean="0"/>
              <a:t>1</a:t>
            </a:fld>
            <a:endParaRPr lang="en-US" dirty="0"/>
          </a:p>
        </p:txBody>
      </p:sp>
    </p:spTree>
    <p:extLst>
      <p:ext uri="{BB962C8B-B14F-4D97-AF65-F5344CB8AC3E}">
        <p14:creationId xmlns:p14="http://schemas.microsoft.com/office/powerpoint/2010/main" val="4057281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effectLst/>
              </a:rPr>
              <a:t>This chart shows viral suppression among priority populations served by the RWHAP. It shows a side-by-side comparison of viral suppression for each subpopulation in 2010 – indicated by a dark grey</a:t>
            </a:r>
            <a:r>
              <a:rPr lang="en-US" baseline="0" dirty="0" smtClean="0">
                <a:effectLst/>
              </a:rPr>
              <a:t> </a:t>
            </a:r>
            <a:r>
              <a:rPr lang="en-US" dirty="0" smtClean="0">
                <a:effectLst/>
              </a:rPr>
              <a:t>bar, and in 2020 – indicated by a light grey bar. For comparison, viral suppression for all RWHAP clients overall in 2010 was 69.5% indicated by the dark grey line, and was 89.4% in 2020 indicated by the light grey line. This upward trend in viral suppression occurred across all key populations.</a:t>
            </a:r>
          </a:p>
          <a:p>
            <a:r>
              <a:rPr lang="en-US" dirty="0" smtClean="0">
                <a:effectLst/>
              </a:rPr>
              <a:t> </a:t>
            </a:r>
          </a:p>
          <a:p>
            <a:r>
              <a:rPr lang="en-US" dirty="0" smtClean="0">
                <a:effectLst/>
              </a:rPr>
              <a:t>However, it is important to note that challenges remain in achieving viral suppression for certain populations. Most notably, in 2020, the client subpopulations with viral suppression lower than the overall percentage of 89.4% were blacks/African Americans (86.7%), transgender clients (84.5%), youth aged 13-24 years (81.5%), and clients with unstable housing (76.8%).</a:t>
            </a:r>
          </a:p>
          <a:p>
            <a:r>
              <a:rPr lang="en-US" dirty="0" smtClean="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Hispanics/Latinos can be of any race.</a:t>
            </a:r>
          </a:p>
          <a:p>
            <a:endParaRPr lang="en-US" dirty="0" smtClean="0">
              <a:effectLst/>
            </a:endParaRPr>
          </a:p>
          <a:p>
            <a:r>
              <a:rPr lang="en-US" dirty="0" smtClean="0">
                <a:effectLst/>
              </a:rPr>
              <a:t>Viral suppression is defined as ≥1 outpatient/ambulatory health services visit  during the calendar year and ≥1 viral load reported, with the last viral load result &lt;200 copies/</a:t>
            </a:r>
            <a:r>
              <a:rPr lang="en-US" dirty="0" err="1" smtClean="0">
                <a:effectLst/>
              </a:rPr>
              <a:t>mL.</a:t>
            </a:r>
            <a:endParaRPr lang="en-US" dirty="0" smtClean="0">
              <a:effectLst/>
            </a:endParaRPr>
          </a:p>
          <a:p>
            <a:r>
              <a:rPr lang="en-US" dirty="0" smtClean="0">
                <a:effectLst/>
              </a:rPr>
              <a:t> </a:t>
            </a:r>
          </a:p>
          <a:p>
            <a:r>
              <a:rPr lang="en-US" dirty="0" smtClean="0">
                <a:effectLst/>
              </a:rPr>
              <a:t>The three territories include Guam, Puerto Rico, and the U.S. Virgin Islands.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5993D1-048E-4E7D-B172-295882EE4F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5808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334601-6295-44BC-899E-2F588B30D8D2}" type="slidenum">
              <a:rPr lang="en-US" smtClean="0"/>
              <a:t>11</a:t>
            </a:fld>
            <a:endParaRPr lang="en-US" dirty="0"/>
          </a:p>
        </p:txBody>
      </p:sp>
    </p:spTree>
    <p:extLst>
      <p:ext uri="{BB962C8B-B14F-4D97-AF65-F5344CB8AC3E}">
        <p14:creationId xmlns:p14="http://schemas.microsoft.com/office/powerpoint/2010/main" val="2270414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effectLst/>
              </a:rPr>
              <a:t>In 2020, viral suppression varied by gender; 84.5% of transgender clients achieved viral suppression, compared to 89.4% of female clients and 89.5% of male clients.</a:t>
            </a:r>
          </a:p>
          <a:p>
            <a:r>
              <a:rPr lang="en-US" dirty="0" smtClean="0">
                <a:effectLst/>
              </a:rPr>
              <a:t> </a:t>
            </a:r>
          </a:p>
          <a:p>
            <a:r>
              <a:rPr lang="en-US" dirty="0" smtClean="0">
                <a:effectLst/>
              </a:rPr>
              <a:t>N represents the total number of clients in the specific subpopulation.</a:t>
            </a:r>
          </a:p>
          <a:p>
            <a:r>
              <a:rPr lang="en-US" dirty="0" smtClean="0">
                <a:effectLst/>
              </a:rPr>
              <a:t> </a:t>
            </a:r>
          </a:p>
          <a:p>
            <a:r>
              <a:rPr lang="en-US" dirty="0" smtClean="0">
                <a:effectLst/>
              </a:rPr>
              <a:t>Viral suppression is defined as ≥1 outpatient/ambulatory health services visit  during the calendar year and ≥1 viral load reported, with the last viral load result &lt;200 copies/</a:t>
            </a:r>
            <a:r>
              <a:rPr lang="en-US" dirty="0" err="1" smtClean="0">
                <a:effectLst/>
              </a:rPr>
              <a:t>mL.</a:t>
            </a:r>
            <a:endParaRPr lang="en-US" dirty="0" smtClean="0">
              <a:effectLst/>
            </a:endParaRPr>
          </a:p>
          <a:p>
            <a:r>
              <a:rPr lang="en-US" dirty="0" smtClean="0">
                <a:effectLst/>
              </a:rPr>
              <a:t> </a:t>
            </a:r>
          </a:p>
          <a:p>
            <a:r>
              <a:rPr lang="en-US" dirty="0" smtClean="0">
                <a:effectLst/>
              </a:rPr>
              <a:t>The three territories include Guam, Puerto Rico, and the U.S. Virgin Islands.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5993D1-048E-4E7D-B172-295882EE4F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0574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effectLst/>
              </a:rPr>
              <a:t>Young people continue to have the lowest percentages of viral suppression compared to other age groups. In 2020, clients aged 13–24 years (81.5%) and 25–34 years (84.1%) had the lowest percentages of viral suppression by age group.</a:t>
            </a:r>
          </a:p>
          <a:p>
            <a:r>
              <a:rPr lang="en-US" dirty="0" smtClean="0">
                <a:effectLst/>
              </a:rPr>
              <a:t> </a:t>
            </a:r>
          </a:p>
          <a:p>
            <a:r>
              <a:rPr lang="en-US" dirty="0" smtClean="0">
                <a:effectLst/>
              </a:rPr>
              <a:t>N represents the total number of clients in the specific subpopulation.</a:t>
            </a:r>
          </a:p>
          <a:p>
            <a:r>
              <a:rPr lang="en-US" dirty="0" smtClean="0">
                <a:effectLst/>
              </a:rPr>
              <a:t> </a:t>
            </a:r>
          </a:p>
          <a:p>
            <a:r>
              <a:rPr lang="en-US" dirty="0" smtClean="0">
                <a:effectLst/>
              </a:rPr>
              <a:t>Viral suppression is defined as ≥1 outpatient/ambulatory health services visit during the calendar year and ≥1 viral load reported, with the last viral load result &lt;200 copies/</a:t>
            </a:r>
            <a:r>
              <a:rPr lang="en-US" dirty="0" err="1" smtClean="0">
                <a:effectLst/>
              </a:rPr>
              <a:t>mL.</a:t>
            </a:r>
            <a:endParaRPr lang="en-US" dirty="0" smtClean="0">
              <a:effectLst/>
            </a:endParaRPr>
          </a:p>
          <a:p>
            <a:r>
              <a:rPr lang="en-US" dirty="0" smtClean="0">
                <a:effectLst/>
              </a:rPr>
              <a:t> </a:t>
            </a:r>
          </a:p>
          <a:p>
            <a:r>
              <a:rPr lang="en-US" dirty="0" smtClean="0">
                <a:effectLst/>
              </a:rPr>
              <a:t>The three territories include Guam, Puerto Rico, and the U.S. Virgin Islands.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5993D1-048E-4E7D-B172-295882EE4F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56700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2020, viral suppression was high across racial/ethnic subpopulations. However, differences existed, with the lowest percentage of viral suppression among American Indians/Alaska</a:t>
            </a:r>
            <a:r>
              <a:rPr lang="en-US" sz="1200" kern="1200" baseline="0" dirty="0" smtClean="0">
                <a:solidFill>
                  <a:schemeClr val="tx1"/>
                </a:solidFill>
                <a:effectLst/>
                <a:latin typeface="+mn-lt"/>
                <a:ea typeface="+mn-ea"/>
                <a:cs typeface="+mn-cs"/>
              </a:rPr>
              <a:t> Natives </a:t>
            </a:r>
            <a:r>
              <a:rPr lang="en-US" sz="1200" kern="1200" dirty="0" smtClean="0">
                <a:solidFill>
                  <a:schemeClr val="tx1"/>
                </a:solidFill>
                <a:effectLst/>
                <a:latin typeface="+mn-lt"/>
                <a:ea typeface="+mn-ea"/>
                <a:cs typeface="+mn-cs"/>
              </a:rPr>
              <a:t>(86.0%) and the highest percentage among Asians (95.0%).</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Hispanics/Latinos can be of any race.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 represents the total number of clients in the specific subpopulation.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Viral suppression is defined as ≥1 outpatient/ambulatory health services visit  during the calendar year and ≥1 viral load reported, with the last viral load result &lt;200 copies/</a:t>
            </a:r>
            <a:r>
              <a:rPr lang="en-US" sz="1200" kern="1200" dirty="0" err="1" smtClean="0">
                <a:solidFill>
                  <a:schemeClr val="tx1"/>
                </a:solidFill>
                <a:effectLst/>
                <a:latin typeface="+mn-lt"/>
                <a:ea typeface="+mn-ea"/>
                <a:cs typeface="+mn-cs"/>
              </a:rPr>
              <a:t>mL.</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three territories include Guam, Puerto Rico, and the U.S. Virgin Islands.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5993D1-048E-4E7D-B172-295882EE4F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7262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In 2020, viral suppression was lowest among clients with</a:t>
            </a:r>
            <a:r>
              <a:rPr lang="en-US" baseline="0" dirty="0" smtClean="0">
                <a:effectLst/>
              </a:rPr>
              <a:t> </a:t>
            </a:r>
            <a:r>
              <a:rPr lang="en-US" dirty="0" smtClean="0">
                <a:effectLst/>
              </a:rPr>
              <a:t>Indian Health Service coverage (66.7%), followed by clients with no health care coverage (85.3%),</a:t>
            </a:r>
            <a:r>
              <a:rPr lang="en-US" baseline="0" dirty="0" smtClean="0">
                <a:effectLst/>
              </a:rPr>
              <a:t> and clients with Medicaid coverage (86.5%).</a:t>
            </a:r>
            <a:r>
              <a:rPr lang="en-US" dirty="0" smtClean="0">
                <a:effectLst/>
              </a:rPr>
              <a:t> Although viral</a:t>
            </a:r>
            <a:r>
              <a:rPr lang="en-US" baseline="0" dirty="0" smtClean="0">
                <a:effectLst/>
              </a:rPr>
              <a:t> suppression was lowest among clients with Indian Health Service coverage, </a:t>
            </a:r>
            <a:r>
              <a:rPr lang="en-US" altLang="en-US" sz="1200" dirty="0" smtClean="0">
                <a:solidFill>
                  <a:prstClr val="black"/>
                </a:solidFill>
                <a:latin typeface="+mn-lt"/>
                <a:cs typeface="Arial" panose="020B0604020202020204" pitchFamily="34" charset="0"/>
              </a:rPr>
              <a:t>caution should be used when interpreting this percentage</a:t>
            </a:r>
            <a:r>
              <a:rPr lang="en-US" altLang="en-US" sz="1200" baseline="0" dirty="0" smtClean="0">
                <a:solidFill>
                  <a:prstClr val="black"/>
                </a:solidFill>
                <a:latin typeface="+mn-lt"/>
                <a:cs typeface="Arial" panose="020B0604020202020204" pitchFamily="34" charset="0"/>
              </a:rPr>
              <a:t> due to the low number of clients in this subpopulation.</a:t>
            </a:r>
            <a:endParaRPr lang="en-US" dirty="0" smtClean="0">
              <a:effectLst/>
            </a:endParaRPr>
          </a:p>
          <a:p>
            <a:r>
              <a:rPr lang="en-US" dirty="0" smtClean="0">
                <a:effectLst/>
              </a:rPr>
              <a:t> </a:t>
            </a:r>
          </a:p>
          <a:p>
            <a:r>
              <a:rPr lang="en-US" dirty="0" smtClean="0">
                <a:effectLst/>
              </a:rPr>
              <a:t>N represents the total number of clients in the specific subpopulation.</a:t>
            </a:r>
          </a:p>
          <a:p>
            <a:r>
              <a:rPr lang="en-US" dirty="0" smtClean="0">
                <a:effectLst/>
              </a:rPr>
              <a:t> </a:t>
            </a:r>
          </a:p>
          <a:p>
            <a:r>
              <a:rPr lang="en-US" dirty="0" smtClean="0">
                <a:effectLst/>
              </a:rPr>
              <a:t>Viral suppression is defined as ≥1 outpatient/ambulatory health services visit  during the calendar year and ≥1 viral load reported, with the last viral load result &lt;200 copies/</a:t>
            </a:r>
            <a:r>
              <a:rPr lang="en-US" dirty="0" err="1" smtClean="0">
                <a:effectLst/>
              </a:rPr>
              <a:t>mL.</a:t>
            </a:r>
            <a:endParaRPr lang="en-US" dirty="0" smtClean="0">
              <a:effectLst/>
            </a:endParaRPr>
          </a:p>
          <a:p>
            <a:r>
              <a:rPr lang="en-US" dirty="0" smtClean="0">
                <a:effectLst/>
              </a:rPr>
              <a:t> </a:t>
            </a:r>
          </a:p>
          <a:p>
            <a:r>
              <a:rPr lang="en-US" dirty="0" smtClean="0">
                <a:effectLst/>
              </a:rPr>
              <a:t>The three territories include Guam, Puerto Rico, and the U.S. Virgin Islands.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5993D1-048E-4E7D-B172-295882EE4F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781668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effectLst/>
              </a:rPr>
              <a:t>In 2020, viral suppression varied by housing status; 76.8% of clients with unstable housing achieved viral suppression, compared to 83.8% of clients with temporary housing and 90.4% of clients with stable housing.</a:t>
            </a:r>
          </a:p>
          <a:p>
            <a:r>
              <a:rPr lang="en-US" dirty="0" smtClean="0">
                <a:effectLst/>
              </a:rPr>
              <a:t> </a:t>
            </a:r>
          </a:p>
          <a:p>
            <a:r>
              <a:rPr lang="en-US" dirty="0" smtClean="0">
                <a:effectLst/>
              </a:rPr>
              <a:t>N represents the total number of clients in the specific subpopulation.</a:t>
            </a:r>
          </a:p>
          <a:p>
            <a:r>
              <a:rPr lang="en-US" dirty="0" smtClean="0">
                <a:effectLst/>
              </a:rPr>
              <a:t> </a:t>
            </a:r>
          </a:p>
          <a:p>
            <a:r>
              <a:rPr lang="en-US" dirty="0" smtClean="0">
                <a:effectLst/>
              </a:rPr>
              <a:t>Viral suppression is defined as ≥1 outpatient/ambulatory health services visit  during the calendar year and ≥1 viral load reported, with the last viral load result &lt;200 copies/</a:t>
            </a:r>
            <a:r>
              <a:rPr lang="en-US" dirty="0" err="1" smtClean="0">
                <a:effectLst/>
              </a:rPr>
              <a:t>mL.</a:t>
            </a:r>
            <a:endParaRPr lang="en-US" dirty="0" smtClean="0">
              <a:effectLst/>
            </a:endParaRPr>
          </a:p>
          <a:p>
            <a:r>
              <a:rPr lang="en-US" dirty="0" smtClean="0">
                <a:effectLst/>
              </a:rPr>
              <a:t> </a:t>
            </a:r>
          </a:p>
          <a:p>
            <a:r>
              <a:rPr lang="en-US" dirty="0" smtClean="0">
                <a:effectLst/>
              </a:rPr>
              <a:t>The three territories include Guam, Puerto Rico, and the U.S. Virgin Islands.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5993D1-048E-4E7D-B172-295882EE4F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64095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334601-6295-44BC-899E-2F588B30D8D2}" type="slidenum">
              <a:rPr lang="en-US" smtClean="0"/>
              <a:t>17</a:t>
            </a:fld>
            <a:endParaRPr lang="en-US" dirty="0"/>
          </a:p>
        </p:txBody>
      </p:sp>
    </p:spTree>
    <p:extLst>
      <p:ext uri="{BB962C8B-B14F-4D97-AF65-F5344CB8AC3E}">
        <p14:creationId xmlns:p14="http://schemas.microsoft.com/office/powerpoint/2010/main" val="22917668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2020, the percentage of Black/African American women who were virally suppressed (88.4%) was slightly lower than the national RWHAP average (89.4%) – indicated by the dashed grey line – and the percentage for women overall (89.4%).</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Among Black/African American women, viral suppression was lowest in each 5-year age group from 15–34 years (range: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75.8% to 81.9%); those with perinatal HIV (74.4%); and those with temporary</a:t>
            </a:r>
            <a:r>
              <a:rPr lang="en-US" sz="1200" kern="1200" baseline="0" dirty="0" smtClean="0">
                <a:solidFill>
                  <a:schemeClr val="tx1"/>
                </a:solidFill>
                <a:effectLst/>
                <a:latin typeface="+mn-lt"/>
                <a:ea typeface="+mn-ea"/>
                <a:cs typeface="+mn-cs"/>
              </a:rPr>
              <a:t> (83.0%) or </a:t>
            </a:r>
            <a:r>
              <a:rPr lang="en-US" sz="1200" kern="1200" dirty="0" smtClean="0">
                <a:solidFill>
                  <a:schemeClr val="tx1"/>
                </a:solidFill>
                <a:effectLst/>
                <a:latin typeface="+mn-lt"/>
                <a:ea typeface="+mn-ea"/>
                <a:cs typeface="+mn-cs"/>
              </a:rPr>
              <a:t>unstable housing (77.7%).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 represents the total number of clients in the specific subpopulation.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Viral suppression is defined as ≥1 outpatient/ambulatory health services visit  during the calendar year and ≥1 viral load reported, with the last viral load result &lt;200 copies/</a:t>
            </a:r>
            <a:r>
              <a:rPr lang="en-US" sz="1200" kern="1200" dirty="0" err="1" smtClean="0">
                <a:solidFill>
                  <a:schemeClr val="tx1"/>
                </a:solidFill>
                <a:effectLst/>
                <a:latin typeface="+mn-lt"/>
                <a:ea typeface="+mn-ea"/>
                <a:cs typeface="+mn-cs"/>
              </a:rPr>
              <a:t>mL.</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three territories include Guam, Puerto Rico, and the U.S. Virgin Islands.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5993D1-048E-4E7D-B172-295882EE4F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11868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2020, the overall percentage of Black/African American men who reached viral suppression (86.0%) was lower than the percentages for the RWHAP overall (89.4%) – indicated by the dashed grey line – and that of men overall (89.5%).</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Among Black/African American men, viral suppression was lowest in each 5-year age group from 15–29 years (range: 78.0% to 80.8%); those with perinatal HIV (75.7%); those with no health care coverage (80.2%); and those with temporary (80.1%) and unstable housing (75.1%).</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 represents the total number of clients in the specific subpopulation.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Viral suppression is defined as ≥1 outpatient/ambulatory health services visit  during the calendar year and ≥1 viral load reported, with the last viral load result &lt;200 copies/</a:t>
            </a:r>
            <a:r>
              <a:rPr lang="en-US" sz="1200" kern="1200" dirty="0" err="1" smtClean="0">
                <a:solidFill>
                  <a:schemeClr val="tx1"/>
                </a:solidFill>
                <a:effectLst/>
                <a:latin typeface="+mn-lt"/>
                <a:ea typeface="+mn-ea"/>
                <a:cs typeface="+mn-cs"/>
              </a:rPr>
              <a:t>mL.</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three territories include Guam, Puerto Rico, and the U.S. Virgin Islands.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5993D1-048E-4E7D-B172-295882EE4F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3567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334601-6295-44BC-899E-2F588B30D8D2}" type="slidenum">
              <a:rPr lang="en-US" smtClean="0"/>
              <a:t>2</a:t>
            </a:fld>
            <a:endParaRPr lang="en-US" dirty="0"/>
          </a:p>
        </p:txBody>
      </p:sp>
    </p:spTree>
    <p:extLst>
      <p:ext uri="{BB962C8B-B14F-4D97-AF65-F5344CB8AC3E}">
        <p14:creationId xmlns:p14="http://schemas.microsoft.com/office/powerpoint/2010/main" val="24796739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Overall, in 2020, viral suppression among Hispanic/Latina women (91.1%) was higher than the national RWHAP average (89.4%) – indicated by the dashed grey line – and that of women overall (89.4%).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Among Hispanic/Latina women, viral suppression was lowest in each 5-year age group from 20–34 years (range: 79.6% to 85.9%); those with perinatal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HIV (77.6%); and those with temporary (85.5%) and unstable (77.8%) housing.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 represents the total number of clients in the specific subpopulation.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Hispanics/Latinas can be of any race.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Viral suppression is defined as ≥1 outpatient/ambulatory health services visit  during the calendar year and ≥1 viral load reported, with the last viral load result &lt;200 copies/</a:t>
            </a:r>
            <a:r>
              <a:rPr lang="en-US" sz="1200" kern="1200" dirty="0" err="1" smtClean="0">
                <a:solidFill>
                  <a:schemeClr val="tx1"/>
                </a:solidFill>
                <a:effectLst/>
                <a:latin typeface="+mn-lt"/>
                <a:ea typeface="+mn-ea"/>
                <a:cs typeface="+mn-cs"/>
              </a:rPr>
              <a:t>mL.</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three territories include Guam, Puerto Rico, and the U.S. Virgin Islands.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5993D1-048E-4E7D-B172-295882EE4F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32136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Overall, in 2020, for Hispanic/Latino men, viral suppression (91.4%) was slightly higher than the national RWHAP average (89.4%) – indicated by the dashed grey line – and that of men overall (89.5%).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Among Hispanic/Latino men, viral suppression was lowest among those aged 15-19 (83.9%)</a:t>
            </a:r>
            <a:r>
              <a:rPr lang="en-US" sz="1200" kern="1200" baseline="0" dirty="0" smtClean="0">
                <a:solidFill>
                  <a:schemeClr val="tx1"/>
                </a:solidFill>
                <a:effectLst/>
                <a:latin typeface="+mn-lt"/>
                <a:ea typeface="+mn-ea"/>
                <a:cs typeface="+mn-cs"/>
              </a:rPr>
              <a:t> and 20-24</a:t>
            </a:r>
            <a:r>
              <a:rPr lang="en-US" sz="1200" kern="1200" dirty="0" smtClean="0">
                <a:solidFill>
                  <a:schemeClr val="tx1"/>
                </a:solidFill>
                <a:effectLst/>
                <a:latin typeface="+mn-lt"/>
                <a:ea typeface="+mn-ea"/>
                <a:cs typeface="+mn-cs"/>
              </a:rPr>
              <a:t> (85.6</a:t>
            </a:r>
            <a:r>
              <a:rPr lang="en-US" sz="1200" kern="1200" baseline="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years; those with HIV attributed to male-to-male sexual contact </a:t>
            </a:r>
            <a:r>
              <a:rPr lang="en-US" sz="1200" i="0" kern="1200" dirty="0" smtClean="0">
                <a:solidFill>
                  <a:schemeClr val="tx1"/>
                </a:solidFill>
                <a:effectLst/>
                <a:latin typeface="+mn-lt"/>
                <a:ea typeface="+mn-ea"/>
                <a:cs typeface="+mn-cs"/>
              </a:rPr>
              <a:t>and</a:t>
            </a:r>
            <a:r>
              <a:rPr lang="en-US" sz="1200" i="0" kern="1200" baseline="0" dirty="0" smtClean="0">
                <a:solidFill>
                  <a:schemeClr val="tx1"/>
                </a:solidFill>
                <a:effectLst/>
                <a:latin typeface="+mn-lt"/>
                <a:ea typeface="+mn-ea"/>
                <a:cs typeface="+mn-cs"/>
              </a:rPr>
              <a:t> injection drug use (85.8%); </a:t>
            </a:r>
            <a:r>
              <a:rPr lang="en-US" sz="1200" i="0" kern="1200" dirty="0" smtClean="0">
                <a:solidFill>
                  <a:schemeClr val="tx1"/>
                </a:solidFill>
                <a:effectLst/>
                <a:latin typeface="+mn-lt"/>
                <a:ea typeface="+mn-ea"/>
                <a:cs typeface="+mn-cs"/>
              </a:rPr>
              <a:t>those</a:t>
            </a:r>
            <a:r>
              <a:rPr lang="en-US" sz="1200" kern="1200" dirty="0" smtClean="0">
                <a:solidFill>
                  <a:schemeClr val="tx1"/>
                </a:solidFill>
                <a:effectLst/>
                <a:latin typeface="+mn-lt"/>
                <a:ea typeface="+mn-ea"/>
                <a:cs typeface="+mn-cs"/>
              </a:rPr>
              <a:t> with perinatal HIV (77.8%); and those with unstable housing (80.1%).</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 represents the total number of clients in the specific subpopulation.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Hispanics/Latinos can be of any race.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Viral suppression is defined as ≥1 outpatient/ambulatory health services visit  during the calendar year and ≥1 viral load reported, with the last viral load result &lt;200 copies/</a:t>
            </a:r>
            <a:r>
              <a:rPr lang="en-US" sz="1200" kern="1200" dirty="0" err="1" smtClean="0">
                <a:solidFill>
                  <a:schemeClr val="tx1"/>
                </a:solidFill>
                <a:effectLst/>
                <a:latin typeface="+mn-lt"/>
                <a:ea typeface="+mn-ea"/>
                <a:cs typeface="+mn-cs"/>
              </a:rPr>
              <a:t>mL.</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three territories include Guam, Puerto Rico, and the U.S. Virgin Islands.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5993D1-048E-4E7D-B172-295882EE4F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616644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effectLst/>
              </a:rPr>
              <a:t>In 2020, among transgender clients, viral suppression (84.5%) was lower than the national RWHAP average (89.4%) – indicated by the dashed grey line.</a:t>
            </a:r>
          </a:p>
          <a:p>
            <a:r>
              <a:rPr lang="en-US" dirty="0" smtClean="0">
                <a:effectLst/>
              </a:rPr>
              <a:t> </a:t>
            </a:r>
          </a:p>
          <a:p>
            <a:r>
              <a:rPr lang="en-US" dirty="0" smtClean="0">
                <a:effectLst/>
              </a:rPr>
              <a:t>Viral suppression was lowest among transgender clients aged 20–24 years (73.9%), and 25–29 years (79.0%); and those with temporary (77.2%) and unstable (71.6%) housing. </a:t>
            </a:r>
          </a:p>
          <a:p>
            <a:r>
              <a:rPr lang="en-US" dirty="0" smtClean="0">
                <a:effectLst/>
              </a:rPr>
              <a:t> </a:t>
            </a:r>
          </a:p>
          <a:p>
            <a:r>
              <a:rPr lang="en-US" dirty="0" smtClean="0">
                <a:effectLst/>
              </a:rPr>
              <a:t>N represents the total number of clients in the specific subpopulation.</a:t>
            </a:r>
          </a:p>
          <a:p>
            <a:r>
              <a:rPr lang="en-US" b="1" dirty="0" smtClean="0">
                <a:effectLst/>
              </a:rPr>
              <a:t> </a:t>
            </a:r>
            <a:endParaRPr lang="en-US" dirty="0" smtClean="0">
              <a:effectLst/>
            </a:endParaRPr>
          </a:p>
          <a:p>
            <a:r>
              <a:rPr lang="en-US" dirty="0" smtClean="0">
                <a:effectLst/>
              </a:rPr>
              <a:t>Viral suppression is defined as ≥1 outpatient/ambulatory health services visit during the calendar year and ≥1 viral load reported, with the last viral load result &lt;200 copies/</a:t>
            </a:r>
            <a:r>
              <a:rPr lang="en-US" dirty="0" err="1" smtClean="0">
                <a:effectLst/>
              </a:rPr>
              <a:t>mL.</a:t>
            </a:r>
            <a:endParaRPr lang="en-US" dirty="0" smtClean="0">
              <a:effectLst/>
            </a:endParaRPr>
          </a:p>
          <a:p>
            <a:r>
              <a:rPr lang="en-US" b="1" dirty="0" smtClean="0">
                <a:effectLst/>
              </a:rPr>
              <a:t> </a:t>
            </a:r>
            <a:endParaRPr lang="en-US" dirty="0" smtClean="0">
              <a:effectLst/>
            </a:endParaRPr>
          </a:p>
          <a:p>
            <a:r>
              <a:rPr lang="en-US" dirty="0" smtClean="0">
                <a:effectLst/>
              </a:rPr>
              <a:t>The three territories include Guam, Puerto Rico, and the U.S. Virgin Islands.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5993D1-048E-4E7D-B172-295882EE4F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34443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effectLst/>
              </a:rPr>
              <a:t>In 2020, viral suppression among men who have sex with men (MSM; 90.3%) was slightly higher than the national RWHAP average (89.4%) – indicated by the dashed grey line – and that of men overall (89.5%). The lowest percentages of viral suppression among MSM were among</a:t>
            </a:r>
            <a:r>
              <a:rPr lang="en-US" baseline="0" dirty="0" smtClean="0">
                <a:effectLst/>
              </a:rPr>
              <a:t> those aged </a:t>
            </a:r>
            <a:r>
              <a:rPr lang="en-US" dirty="0" smtClean="0">
                <a:effectLst/>
              </a:rPr>
              <a:t>13-24 years (83.3%) and those with temporary (84.6%) and unstable (78.4%) housing.</a:t>
            </a:r>
          </a:p>
          <a:p>
            <a:r>
              <a:rPr lang="en-US" dirty="0" smtClean="0">
                <a:effectLst/>
              </a:rPr>
              <a:t> </a:t>
            </a:r>
          </a:p>
          <a:p>
            <a:r>
              <a:rPr lang="en-US" dirty="0" smtClean="0">
                <a:effectLst/>
              </a:rPr>
              <a:t>N represents the total number of clients in the specific subpopulation.</a:t>
            </a:r>
          </a:p>
          <a:p>
            <a:endParaRPr lang="en-US" b="1" dirty="0" smtClean="0">
              <a:effectLst/>
            </a:endParaRPr>
          </a:p>
          <a:p>
            <a:r>
              <a:rPr lang="en-US" b="0" dirty="0" smtClean="0">
                <a:effectLst/>
              </a:rPr>
              <a:t>Includes males aged 13 years and older. Does not include MSM who also reported</a:t>
            </a:r>
            <a:r>
              <a:rPr lang="en-US" b="0" baseline="0" dirty="0" smtClean="0">
                <a:effectLst/>
              </a:rPr>
              <a:t> </a:t>
            </a:r>
            <a:r>
              <a:rPr lang="en-US" b="0" dirty="0" smtClean="0">
                <a:effectLst/>
              </a:rPr>
              <a:t>injection</a:t>
            </a:r>
            <a:r>
              <a:rPr lang="en-US" b="0" baseline="0" dirty="0" smtClean="0">
                <a:effectLst/>
              </a:rPr>
              <a:t> </a:t>
            </a:r>
            <a:r>
              <a:rPr lang="en-US" b="0" dirty="0" smtClean="0">
                <a:effectLst/>
              </a:rPr>
              <a:t>drug</a:t>
            </a:r>
            <a:r>
              <a:rPr lang="en-US" b="0" baseline="0" dirty="0" smtClean="0">
                <a:effectLst/>
              </a:rPr>
              <a:t> use as a transmission category.</a:t>
            </a:r>
          </a:p>
          <a:p>
            <a:r>
              <a:rPr lang="en-US" b="1" dirty="0" smtClean="0">
                <a:effectLst/>
              </a:rPr>
              <a:t> </a:t>
            </a:r>
            <a:endParaRPr lang="en-US" dirty="0" smtClean="0">
              <a:effectLst/>
            </a:endParaRPr>
          </a:p>
          <a:p>
            <a:r>
              <a:rPr lang="en-US" dirty="0" smtClean="0">
                <a:effectLst/>
              </a:rPr>
              <a:t>Viral suppression is defined as ≥1 outpatient/ambulatory health services visit  during the calendar year and ≥1 viral load reported, with the last viral load result &lt;200 copies/</a:t>
            </a:r>
            <a:r>
              <a:rPr lang="en-US" dirty="0" err="1" smtClean="0">
                <a:effectLst/>
              </a:rPr>
              <a:t>mL.</a:t>
            </a:r>
            <a:endParaRPr lang="en-US" dirty="0" smtClean="0">
              <a:effectLst/>
            </a:endParaRPr>
          </a:p>
          <a:p>
            <a:r>
              <a:rPr lang="en-US" b="1" dirty="0" smtClean="0">
                <a:effectLst/>
              </a:rPr>
              <a:t> </a:t>
            </a:r>
            <a:endParaRPr lang="en-US" dirty="0" smtClean="0">
              <a:effectLst/>
            </a:endParaRPr>
          </a:p>
          <a:p>
            <a:r>
              <a:rPr lang="en-US" dirty="0" smtClean="0">
                <a:effectLst/>
              </a:rPr>
              <a:t>The three territories include Guam, Puerto Rico, and the U.S. Virgin Islands.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5993D1-048E-4E7D-B172-295882EE4F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10237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effectLst/>
              </a:rPr>
              <a:t>In 2020, among youth aged 13–24 years, viral suppression (81.5%) was lower than the RWHAP average (89.4%) – indicated by the dashed grey line.</a:t>
            </a:r>
          </a:p>
          <a:p>
            <a:r>
              <a:rPr lang="en-US" dirty="0" smtClean="0">
                <a:effectLst/>
              </a:rPr>
              <a:t> </a:t>
            </a:r>
          </a:p>
          <a:p>
            <a:r>
              <a:rPr lang="en-US" dirty="0" smtClean="0">
                <a:effectLst/>
              </a:rPr>
              <a:t>Viral suppression was lowest among transgender youth</a:t>
            </a:r>
            <a:r>
              <a:rPr lang="en-US" baseline="0" dirty="0" smtClean="0">
                <a:effectLst/>
              </a:rPr>
              <a:t> (74.2%), youth with temporary housing (76.3%) and youth with </a:t>
            </a:r>
            <a:r>
              <a:rPr lang="en-US" dirty="0" smtClean="0">
                <a:effectLst/>
              </a:rPr>
              <a:t>unstable housing (69.6%). </a:t>
            </a:r>
          </a:p>
          <a:p>
            <a:r>
              <a:rPr lang="en-US" dirty="0" smtClean="0">
                <a:effectLst/>
              </a:rPr>
              <a:t> </a:t>
            </a:r>
          </a:p>
          <a:p>
            <a:r>
              <a:rPr lang="en-US" dirty="0" smtClean="0">
                <a:effectLst/>
              </a:rPr>
              <a:t>N represents the total number of clients in the specific subpopulation.</a:t>
            </a:r>
          </a:p>
          <a:p>
            <a:r>
              <a:rPr lang="en-US" b="1" dirty="0" smtClean="0">
                <a:effectLst/>
              </a:rPr>
              <a:t> </a:t>
            </a:r>
            <a:endParaRPr lang="en-US" dirty="0" smtClean="0">
              <a:effectLst/>
            </a:endParaRPr>
          </a:p>
          <a:p>
            <a:r>
              <a:rPr lang="en-US" dirty="0" smtClean="0">
                <a:effectLst/>
              </a:rPr>
              <a:t>Viral suppression is defined as ≥1 outpatient/ambulatory health services visit  during the calendar year and ≥1 viral load reported, with the last viral load result &lt;200 copies/</a:t>
            </a:r>
            <a:r>
              <a:rPr lang="en-US" dirty="0" err="1" smtClean="0">
                <a:effectLst/>
              </a:rPr>
              <a:t>mL.</a:t>
            </a:r>
            <a:endParaRPr lang="en-US" dirty="0" smtClean="0">
              <a:effectLst/>
            </a:endParaRPr>
          </a:p>
          <a:p>
            <a:r>
              <a:rPr lang="en-US" b="1" dirty="0" smtClean="0">
                <a:effectLst/>
              </a:rPr>
              <a:t> </a:t>
            </a:r>
            <a:endParaRPr lang="en-US" dirty="0" smtClean="0">
              <a:effectLst/>
            </a:endParaRPr>
          </a:p>
          <a:p>
            <a:r>
              <a:rPr lang="en-US" dirty="0" smtClean="0">
                <a:effectLst/>
              </a:rPr>
              <a:t>The three territories include Guam, Puerto Rico, and the U.S. Virgin Islands.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5993D1-048E-4E7D-B172-295882EE4F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85800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effectLst/>
              </a:rPr>
              <a:t>In 2020, viral suppression for young, Black/African American women aged 13–24 years (77.4%) was lower than the national RWHAP average (89.4%) – indicated by the dashed grey line – lower than youth overall (81.5%), and slightly lower than young women overall (79.7%).</a:t>
            </a:r>
          </a:p>
          <a:p>
            <a:r>
              <a:rPr lang="en-US" dirty="0" smtClean="0">
                <a:effectLst/>
              </a:rPr>
              <a:t> </a:t>
            </a:r>
          </a:p>
          <a:p>
            <a:r>
              <a:rPr lang="en-US" dirty="0" smtClean="0">
                <a:effectLst/>
              </a:rPr>
              <a:t>Viral suppression for young, Black/African American women was lowest among those receiving care in HHS Region 6 (73.2%), those with Medicaid coverage (74.1%),</a:t>
            </a:r>
            <a:r>
              <a:rPr lang="en-US" baseline="0" dirty="0" smtClean="0">
                <a:effectLst/>
              </a:rPr>
              <a:t> and those </a:t>
            </a:r>
            <a:r>
              <a:rPr lang="en-US" dirty="0" smtClean="0">
                <a:effectLst/>
              </a:rPr>
              <a:t>with</a:t>
            </a:r>
            <a:r>
              <a:rPr lang="en-US" baseline="0" dirty="0" smtClean="0">
                <a:effectLst/>
              </a:rPr>
              <a:t> temporary (70.2%) and </a:t>
            </a:r>
            <a:r>
              <a:rPr lang="en-US" dirty="0" smtClean="0">
                <a:effectLst/>
              </a:rPr>
              <a:t>unstable (70.0%) housing.  Use caution</a:t>
            </a:r>
            <a:r>
              <a:rPr lang="en-US" baseline="0" dirty="0" smtClean="0">
                <a:effectLst/>
              </a:rPr>
              <a:t> when interpreting data on housing due to variability from small numbers.</a:t>
            </a:r>
            <a:endParaRPr lang="en-US" dirty="0" smtClean="0">
              <a:effectLst/>
            </a:endParaRPr>
          </a:p>
          <a:p>
            <a:r>
              <a:rPr lang="en-US" dirty="0" smtClean="0">
                <a:effectLst/>
              </a:rPr>
              <a:t> </a:t>
            </a:r>
          </a:p>
          <a:p>
            <a:r>
              <a:rPr lang="en-US" dirty="0" smtClean="0">
                <a:effectLst/>
              </a:rPr>
              <a:t>N represents the total number of clients in the specific subpopulation.</a:t>
            </a:r>
          </a:p>
          <a:p>
            <a:r>
              <a:rPr lang="en-US" dirty="0" smtClean="0">
                <a:effectLst/>
              </a:rPr>
              <a:t> </a:t>
            </a:r>
          </a:p>
          <a:p>
            <a:r>
              <a:rPr lang="en-US" dirty="0" smtClean="0">
                <a:effectLst/>
              </a:rPr>
              <a:t>Viral suppression is defined as ≥1 outpatient/ambulatory health services visit  during the calendar year and ≥1 viral load reported, with the last viral load result &lt;200 copies/</a:t>
            </a:r>
            <a:r>
              <a:rPr lang="en-US" dirty="0" err="1" smtClean="0">
                <a:effectLst/>
              </a:rPr>
              <a:t>mL.</a:t>
            </a:r>
            <a:endParaRPr lang="en-US" dirty="0" smtClean="0">
              <a:effectLst/>
            </a:endParaRPr>
          </a:p>
          <a:p>
            <a:r>
              <a:rPr lang="en-US" b="1" dirty="0" smtClean="0">
                <a:effectLst/>
              </a:rPr>
              <a:t> </a:t>
            </a:r>
            <a:endParaRPr lang="en-US" dirty="0" smtClean="0">
              <a:effectLst/>
            </a:endParaRPr>
          </a:p>
          <a:p>
            <a:r>
              <a:rPr lang="en-US" dirty="0" smtClean="0">
                <a:effectLst/>
              </a:rPr>
              <a:t>The three territories include Guam, Puerto Rico, and the U.S. Virgin Islands.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5993D1-048E-4E7D-B172-295882EE4F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75092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effectLst/>
              </a:rPr>
              <a:t>In 2020, viral suppression for young Black/African American MSM aged 13-24 years (YBMSM; 80.4%) was lower than the national RWHAP average (89.4%) – indicated by the dashed grey line – and slightly lower than the averages for young MSM overall (83.3%) and youth overall (81.5%).</a:t>
            </a:r>
          </a:p>
          <a:p>
            <a:r>
              <a:rPr lang="en-US" dirty="0" smtClean="0">
                <a:effectLst/>
              </a:rPr>
              <a:t> </a:t>
            </a:r>
          </a:p>
          <a:p>
            <a:r>
              <a:rPr lang="en-US" dirty="0" smtClean="0">
                <a:effectLst/>
              </a:rPr>
              <a:t>Viral suppression for YBMSM was lowest among those </a:t>
            </a:r>
            <a:r>
              <a:rPr lang="en-US" baseline="0" dirty="0" smtClean="0">
                <a:effectLst/>
              </a:rPr>
              <a:t>with</a:t>
            </a:r>
            <a:r>
              <a:rPr lang="en-US" dirty="0" smtClean="0">
                <a:effectLst/>
              </a:rPr>
              <a:t> no health care coverage (76.0%); those in HHS region 6 (78.2%);</a:t>
            </a:r>
            <a:r>
              <a:rPr lang="en-US" baseline="0" dirty="0" smtClean="0">
                <a:effectLst/>
              </a:rPr>
              <a:t> </a:t>
            </a:r>
            <a:r>
              <a:rPr lang="en-US" dirty="0" smtClean="0">
                <a:effectLst/>
              </a:rPr>
              <a:t>and those with temporary (73.9%) and unstable (75.1%) housing.</a:t>
            </a:r>
          </a:p>
          <a:p>
            <a:r>
              <a:rPr lang="en-US" dirty="0" smtClean="0">
                <a:effectLst/>
              </a:rPr>
              <a:t> </a:t>
            </a:r>
          </a:p>
          <a:p>
            <a:r>
              <a:rPr lang="en-US" dirty="0" smtClean="0">
                <a:effectLst/>
              </a:rPr>
              <a:t>N represents the total number of clients in the specific subpopulation.</a:t>
            </a:r>
          </a:p>
          <a:p>
            <a:r>
              <a:rPr lang="en-US" dirty="0" smtClean="0">
                <a:effectLst/>
              </a:rPr>
              <a:t> </a:t>
            </a:r>
          </a:p>
          <a:p>
            <a:r>
              <a:rPr lang="en-US" dirty="0" smtClean="0">
                <a:effectLst/>
              </a:rPr>
              <a:t>Data for MSM include MSM who also reported injection drug use as a transmission risk category; data may not reflect current injection drug use behavior. </a:t>
            </a:r>
          </a:p>
          <a:p>
            <a:r>
              <a:rPr lang="en-US" dirty="0" smtClean="0">
                <a:effectLst/>
              </a:rPr>
              <a:t> </a:t>
            </a:r>
          </a:p>
          <a:p>
            <a:r>
              <a:rPr lang="en-US" dirty="0" smtClean="0">
                <a:effectLst/>
              </a:rPr>
              <a:t>Viral suppression is defined as ≥1 outpatient/ambulatory health services visit  during the calendar year and ≥1 viral load reported, with the last viral load result &lt;200 copies/</a:t>
            </a:r>
            <a:r>
              <a:rPr lang="en-US" dirty="0" err="1" smtClean="0">
                <a:effectLst/>
              </a:rPr>
              <a:t>mL.</a:t>
            </a:r>
            <a:endParaRPr lang="en-US"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effectLst/>
              </a:rPr>
              <a:t>See Technical Notes of the </a:t>
            </a:r>
            <a:r>
              <a:rPr lang="en-US" i="1" baseline="0" dirty="0" smtClean="0">
                <a:effectLst/>
              </a:rPr>
              <a:t>Source</a:t>
            </a:r>
            <a:r>
              <a:rPr lang="en-US" baseline="0" dirty="0" smtClean="0">
                <a:effectLst/>
              </a:rPr>
              <a:t> document for the states/territories included in each HHS Region.</a:t>
            </a:r>
          </a:p>
          <a:p>
            <a:r>
              <a:rPr lang="en-US" b="1" dirty="0" smtClean="0">
                <a:effectLst/>
              </a:rPr>
              <a:t> </a:t>
            </a:r>
            <a:endParaRPr lang="en-US" dirty="0" smtClean="0">
              <a:effectLst/>
            </a:endParaRPr>
          </a:p>
          <a:p>
            <a:r>
              <a:rPr lang="en-US" dirty="0" smtClean="0">
                <a:effectLst/>
              </a:rPr>
              <a:t>The three territories include Guam, Puerto Rico, and the U.S. Virgin Islands.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5993D1-048E-4E7D-B172-295882EE4F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02337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2020, for clients with HIV attributed to injection drug use (IDU), viral suppression (88.2%) was close but lower than the national RWHAP average (89.4%) – indicated by the dashed grey line.</a:t>
            </a:r>
          </a:p>
          <a:p>
            <a:r>
              <a:rPr lang="en-US" sz="1200" kern="1200" dirty="0" smtClean="0">
                <a:solidFill>
                  <a:schemeClr val="tx1"/>
                </a:solidFill>
                <a:effectLst/>
                <a:latin typeface="+mn-lt"/>
                <a:ea typeface="+mn-ea"/>
                <a:cs typeface="+mn-cs"/>
              </a:rPr>
              <a:t> </a:t>
            </a:r>
          </a:p>
          <a:p>
            <a:r>
              <a:rPr lang="en-US" dirty="0" smtClean="0">
                <a:effectLst/>
              </a:rPr>
              <a:t>Viral suppression was lowest among clients</a:t>
            </a:r>
            <a:r>
              <a:rPr lang="en-US" baseline="0" dirty="0" smtClean="0">
                <a:effectLst/>
              </a:rPr>
              <a:t> in e</a:t>
            </a:r>
            <a:r>
              <a:rPr lang="en-US" sz="1200" kern="1200" dirty="0" smtClean="0">
                <a:solidFill>
                  <a:schemeClr val="tx1"/>
                </a:solidFill>
                <a:effectLst/>
                <a:latin typeface="+mn-lt"/>
                <a:ea typeface="+mn-ea"/>
                <a:cs typeface="+mn-cs"/>
              </a:rPr>
              <a:t>ach 5-year age group from 25</a:t>
            </a:r>
            <a:r>
              <a:rPr lang="en-US" sz="1200" kern="1200" baseline="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44 years (range: 78.7%-81.7%);</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among those with no health care coverage (81.2%); and among those with unstable (73.8%) housing.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Data represent clients who reported injection drug use as their transmission category; data may not reflect current behavior. Data do not include people with HIV attributed to male-to-male sexual contact </a:t>
            </a:r>
            <a:r>
              <a:rPr lang="en-US" sz="1200" i="1" kern="1200" dirty="0" smtClean="0">
                <a:solidFill>
                  <a:schemeClr val="tx1"/>
                </a:solidFill>
                <a:effectLst/>
                <a:latin typeface="+mn-lt"/>
                <a:ea typeface="+mn-ea"/>
                <a:cs typeface="+mn-cs"/>
              </a:rPr>
              <a:t>and </a:t>
            </a:r>
            <a:r>
              <a:rPr lang="en-US" sz="1200" kern="1200" dirty="0" smtClean="0">
                <a:solidFill>
                  <a:schemeClr val="tx1"/>
                </a:solidFill>
                <a:effectLst/>
                <a:latin typeface="+mn-lt"/>
                <a:ea typeface="+mn-ea"/>
                <a:cs typeface="+mn-cs"/>
              </a:rPr>
              <a:t>injection drug use nor sexual contact </a:t>
            </a:r>
            <a:r>
              <a:rPr lang="en-US" sz="1200" i="1" kern="1200" dirty="0" smtClean="0">
                <a:solidFill>
                  <a:schemeClr val="tx1"/>
                </a:solidFill>
                <a:effectLst/>
                <a:latin typeface="+mn-lt"/>
                <a:ea typeface="+mn-ea"/>
                <a:cs typeface="+mn-cs"/>
              </a:rPr>
              <a:t>and</a:t>
            </a:r>
            <a:r>
              <a:rPr lang="en-US" sz="1200" kern="1200" dirty="0" smtClean="0">
                <a:solidFill>
                  <a:schemeClr val="tx1"/>
                </a:solidFill>
                <a:effectLst/>
                <a:latin typeface="+mn-lt"/>
                <a:ea typeface="+mn-ea"/>
                <a:cs typeface="+mn-cs"/>
              </a:rPr>
              <a:t> injection drug use among transgender clients.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 represents the total number of clients in the specific subpopulation.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Viral suppression is defined as ≥1 outpatient ambulatory health services visit during the calendar year and ≥1 viral load reported, with the last viral load result &lt;200 copies/</a:t>
            </a:r>
            <a:r>
              <a:rPr lang="en-US" sz="1200" kern="1200" dirty="0" err="1" smtClean="0">
                <a:solidFill>
                  <a:schemeClr val="tx1"/>
                </a:solidFill>
                <a:effectLst/>
                <a:latin typeface="+mn-lt"/>
                <a:ea typeface="+mn-ea"/>
                <a:cs typeface="+mn-cs"/>
              </a:rPr>
              <a:t>mL.</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three territories include Guam, Puerto Rico, and the U.S. Virgin Islands.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5993D1-048E-4E7D-B172-295882EE4F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62063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Housing stability is a significant predictor of viral suppression.  Among RWHAP clients with</a:t>
            </a:r>
            <a:r>
              <a:rPr lang="en-US" baseline="0" dirty="0" smtClean="0"/>
              <a:t> unstable housing, 76.8% reached viral suppression in 2020, compared with 83.8% among those with temporary housing, and 90.4% among those with stable housing. Among key populations of RWHAP clients with unstable housing, the lowest percentages of viral suppression were among transgender clients (71.6%), youth aged 13-24 years (69.6%), and clients with HIV attributed to injection drug use (73.8%).</a:t>
            </a:r>
          </a:p>
          <a:p>
            <a:endParaRPr lang="en-US" baseline="0" dirty="0" smtClean="0"/>
          </a:p>
          <a:p>
            <a:r>
              <a:rPr lang="en-US" sz="1200" kern="1200" dirty="0" smtClean="0">
                <a:solidFill>
                  <a:schemeClr val="tx1"/>
                </a:solidFill>
                <a:effectLst/>
                <a:latin typeface="+mn-lt"/>
                <a:ea typeface="+mn-ea"/>
                <a:cs typeface="+mn-cs"/>
              </a:rPr>
              <a:t>N represents the total number of clients in the specific subpopulation.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Viral suppression is defined as ≥1 outpatient ambulatory health services visit during the calendar year and ≥1 viral load reported, with the last viral load result &lt;200 copies/</a:t>
            </a:r>
            <a:r>
              <a:rPr lang="en-US" sz="1200" kern="1200" dirty="0" err="1" smtClean="0">
                <a:solidFill>
                  <a:schemeClr val="tx1"/>
                </a:solidFill>
                <a:effectLst/>
                <a:latin typeface="+mn-lt"/>
                <a:ea typeface="+mn-ea"/>
                <a:cs typeface="+mn-cs"/>
              </a:rPr>
              <a:t>mL.</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three territories include Guam, Puerto Rico, and the U.S. Virgin Islands.</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373EB-EFEE-44BC-898F-B977725BF7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0923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effectLst/>
              </a:rPr>
              <a:t>This chart shows the proportion of RWHAP clients that </a:t>
            </a:r>
            <a:r>
              <a:rPr lang="en-US" dirty="0" smtClean="0">
                <a:effectLst/>
              </a:rPr>
              <a:t>reached </a:t>
            </a:r>
            <a:r>
              <a:rPr lang="en-US" dirty="0" smtClean="0">
                <a:effectLst/>
              </a:rPr>
              <a:t>viral suppression from 2010 to 2020. Viral suppression increased steadily over the </a:t>
            </a:r>
            <a:r>
              <a:rPr lang="en-US" dirty="0" smtClean="0">
                <a:effectLst/>
              </a:rPr>
              <a:t>ten-year </a:t>
            </a:r>
            <a:r>
              <a:rPr lang="en-US" dirty="0" smtClean="0">
                <a:effectLst/>
              </a:rPr>
              <a:t>period, from 69.5% in 2010 to 89.4% in 2020.</a:t>
            </a:r>
          </a:p>
          <a:p>
            <a:r>
              <a:rPr lang="en-US" dirty="0" smtClean="0">
                <a:effectLst/>
              </a:rPr>
              <a:t> </a:t>
            </a:r>
          </a:p>
          <a:p>
            <a:r>
              <a:rPr lang="en-US" dirty="0" smtClean="0">
                <a:effectLst/>
              </a:rPr>
              <a:t>Viral suppression is defined as ≥1 outpatient/ambulatory health services visit  during the calendar year and ≥1 viral load reported, with the last viral load result &lt;200 copies/</a:t>
            </a:r>
            <a:r>
              <a:rPr lang="en-US" dirty="0" err="1" smtClean="0">
                <a:effectLst/>
              </a:rPr>
              <a:t>mL.</a:t>
            </a:r>
            <a:endParaRPr lang="en-US" dirty="0" smtClean="0">
              <a:effectLst/>
            </a:endParaRPr>
          </a:p>
          <a:p>
            <a:r>
              <a:rPr lang="en-US" dirty="0" smtClean="0">
                <a:effectLst/>
              </a:rPr>
              <a:t> </a:t>
            </a:r>
          </a:p>
          <a:p>
            <a:r>
              <a:rPr lang="en-US" dirty="0" smtClean="0">
                <a:effectLst/>
              </a:rPr>
              <a:t>The three territories include Guam, Puerto Rico, and the U.S. Virgin Islands. 2019 and 2020 data for Guam are unavailable.</a:t>
            </a:r>
          </a:p>
          <a:p>
            <a:r>
              <a:rPr lang="en-US" dirty="0" smtClean="0">
                <a:effectLst/>
              </a:rPr>
              <a:t>. </a:t>
            </a:r>
            <a:endParaRPr lang="en-US" dirty="0">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4E639-E871-46A8-96AA-8898547371E6}"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8818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This slide shows the variation in viral suppression by state in 2010 and in 2020, with darker red indicating lower percentages of viral suppression and lighter shades indicating higher percentages.</a:t>
            </a:r>
          </a:p>
          <a:p>
            <a:r>
              <a:rPr lang="en-US" dirty="0" smtClean="0">
                <a:effectLst/>
              </a:rPr>
              <a:t> </a:t>
            </a:r>
          </a:p>
          <a:p>
            <a:r>
              <a:rPr lang="en-US" dirty="0" smtClean="0">
                <a:effectLst/>
              </a:rPr>
              <a:t>From 2010 through 2020, all states showed increases in viral suppression; however, some states, particularly in the Southern U.S. continued to have room for improvement.</a:t>
            </a:r>
          </a:p>
          <a:p>
            <a:r>
              <a:rPr lang="en-US" dirty="0" smtClean="0">
                <a:effectLst/>
              </a:rPr>
              <a:t>  </a:t>
            </a:r>
          </a:p>
          <a:p>
            <a:r>
              <a:rPr lang="en-US" dirty="0" smtClean="0">
                <a:effectLst/>
              </a:rPr>
              <a:t>Viral suppression is defined as ≥1 outpatient/ambulatory health services visit  during the calendar year and ≥1 viral load reported, with the last viral load result &lt;200 copies/</a:t>
            </a:r>
            <a:r>
              <a:rPr lang="en-US" dirty="0" err="1" smtClean="0">
                <a:effectLst/>
              </a:rPr>
              <a:t>mL.</a:t>
            </a:r>
            <a:r>
              <a:rPr lang="en-US" dirty="0" smtClean="0">
                <a:effectLst/>
              </a:rPr>
              <a:t> </a:t>
            </a:r>
          </a:p>
          <a:p>
            <a:r>
              <a:rPr lang="en-US" dirty="0" smtClean="0">
                <a:effectLst/>
              </a:rPr>
              <a:t> </a:t>
            </a:r>
          </a:p>
          <a:p>
            <a:r>
              <a:rPr lang="en-US" dirty="0" smtClean="0">
                <a:effectLst/>
              </a:rPr>
              <a:t>The two territories include Puerto Rico and the U.S. Virgin Islands.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D136CCE-F158-4069-B27E-F13B8C8390BE}" type="slidenum">
              <a:rPr lang="en-US" smtClean="0"/>
              <a:t>4</a:t>
            </a:fld>
            <a:endParaRPr lang="en-US"/>
          </a:p>
        </p:txBody>
      </p:sp>
    </p:spTree>
    <p:extLst>
      <p:ext uri="{BB962C8B-B14F-4D97-AF65-F5344CB8AC3E}">
        <p14:creationId xmlns:p14="http://schemas.microsoft.com/office/powerpoint/2010/main" val="3518506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effectLst/>
              </a:rPr>
              <a:t>Viral suppression has increased steadily over time; however, differences continue to exist across subgroups, including by gender. From 2010 through 2020, viral suppression increased from 70.9% to 89.5% among male clients; 66.3% to 89.4% among female clients; and 61.5% to 84.5% among transgender clients.</a:t>
            </a:r>
          </a:p>
          <a:p>
            <a:r>
              <a:rPr lang="en-US" dirty="0" smtClean="0">
                <a:effectLst/>
              </a:rPr>
              <a:t> </a:t>
            </a:r>
          </a:p>
          <a:p>
            <a:r>
              <a:rPr lang="en-US" dirty="0" smtClean="0">
                <a:effectLst/>
              </a:rPr>
              <a:t>Viral suppression is defined as ≥1 outpatient/ambulatory health services visit  during the calendar year and ≥1 viral load reported, with the last viral load result &lt;200 copies/</a:t>
            </a:r>
            <a:r>
              <a:rPr lang="en-US" dirty="0" err="1" smtClean="0">
                <a:effectLst/>
              </a:rPr>
              <a:t>mL.</a:t>
            </a:r>
            <a:endParaRPr lang="en-US" dirty="0" smtClean="0">
              <a:effectLst/>
            </a:endParaRPr>
          </a:p>
          <a:p>
            <a:r>
              <a:rPr lang="en-US" dirty="0" smtClean="0">
                <a:effectLst/>
              </a:rPr>
              <a:t> </a:t>
            </a:r>
          </a:p>
          <a:p>
            <a:r>
              <a:rPr lang="en-US" dirty="0" smtClean="0">
                <a:effectLst/>
              </a:rPr>
              <a:t>The three territories include Guam, Puerto Rico, and the U.S. Virgin Islands. 2019 and 2020 data for Guam are unavailable.</a:t>
            </a:r>
            <a:endParaRPr lang="en-US" dirty="0">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4E639-E871-46A8-96AA-8898547371E6}"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9594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effectLst/>
              </a:rPr>
              <a:t>Young people aged 13–24 years and 25–34 years continue to have the lowest percentages of viral suppression across age groups; however, the gap is narrowing. Among clients aged 13–24 years, viral suppression increased from 46.6% in 2010 to 81.5% in 2020. Among clients aged 25–34 years, viral suppression increased from 58.6% in 2010 to 84.1% in 2020.  Comparatively, 95.7.% of clients aged 65 and older reached viral suppression in 2020.</a:t>
            </a:r>
          </a:p>
          <a:p>
            <a:r>
              <a:rPr lang="en-US" dirty="0" smtClean="0">
                <a:effectLst/>
              </a:rPr>
              <a:t> </a:t>
            </a:r>
          </a:p>
          <a:p>
            <a:r>
              <a:rPr lang="en-US" dirty="0" smtClean="0">
                <a:effectLst/>
              </a:rPr>
              <a:t>Viral suppression is defined as ≥1 outpatient/ambulatory health services visit  during the calendar year and ≥1 viral load reported, with the last viral load result &lt;200 copies/</a:t>
            </a:r>
            <a:r>
              <a:rPr lang="en-US" dirty="0" err="1" smtClean="0">
                <a:effectLst/>
              </a:rPr>
              <a:t>mL.</a:t>
            </a:r>
            <a:endParaRPr lang="en-US" dirty="0" smtClean="0">
              <a:effectLst/>
            </a:endParaRPr>
          </a:p>
          <a:p>
            <a:r>
              <a:rPr lang="en-US" dirty="0" smtClean="0">
                <a:effectLst/>
              </a:rPr>
              <a:t> </a:t>
            </a:r>
          </a:p>
          <a:p>
            <a:r>
              <a:rPr lang="en-US" dirty="0" smtClean="0">
                <a:effectLst/>
              </a:rPr>
              <a:t>The three territories include Guam, Puerto Rico, and the U.S. Virgin Islands. 2019 and 2020 data for Guam are unavailable.</a:t>
            </a:r>
            <a:endParaRPr lang="en-US" dirty="0">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4E639-E871-46A8-96AA-8898547371E6}"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2707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effectLst/>
              </a:rPr>
              <a:t>Nearly three-quarters of RWHAP clients are from racial/ethnic minority populations. From 2010 through 2020, </a:t>
            </a:r>
            <a:r>
              <a:rPr lang="en-US" baseline="0" dirty="0" smtClean="0">
                <a:effectLst/>
              </a:rPr>
              <a:t>viral suppression increased across almost all racial/ethnic populations. Vi</a:t>
            </a:r>
            <a:r>
              <a:rPr lang="en-US" dirty="0" smtClean="0">
                <a:effectLst/>
              </a:rPr>
              <a:t>ral suppression was consistently lower among Black/African American clients compared to other race/ethnicity groups until</a:t>
            </a:r>
            <a:r>
              <a:rPr lang="en-US" baseline="0" dirty="0" smtClean="0">
                <a:effectLst/>
              </a:rPr>
              <a:t> 2020 when viral suppression among Black/African American clients (86.7%) surpassed that of American Indian/Alaska Native clients (86.0%, which was slightly lower than in 2019, 87.8%). </a:t>
            </a:r>
            <a:endParaRPr lang="en-US" dirty="0" smtClean="0">
              <a:effectLst/>
            </a:endParaRPr>
          </a:p>
          <a:p>
            <a:r>
              <a:rPr lang="en-US" dirty="0" smtClean="0">
                <a:effectLst/>
              </a:rPr>
              <a:t> </a:t>
            </a:r>
          </a:p>
          <a:p>
            <a:r>
              <a:rPr lang="en-US" dirty="0" smtClean="0">
                <a:effectLst/>
              </a:rPr>
              <a:t>Hispanics/Latinos can be of any race.</a:t>
            </a:r>
          </a:p>
          <a:p>
            <a:r>
              <a:rPr lang="en-US" dirty="0" smtClean="0">
                <a:effectLst/>
              </a:rPr>
              <a:t> </a:t>
            </a:r>
          </a:p>
          <a:p>
            <a:r>
              <a:rPr lang="en-US" dirty="0" smtClean="0">
                <a:effectLst/>
              </a:rPr>
              <a:t>Viral suppression is defined as ≥1 outpatient/ambulatory health services visit  during the calendar year and ≥1 viral load reported, with the last viral load result &lt;200 copies/</a:t>
            </a:r>
            <a:r>
              <a:rPr lang="en-US" dirty="0" err="1" smtClean="0">
                <a:effectLst/>
              </a:rPr>
              <a:t>mL.</a:t>
            </a:r>
            <a:endParaRPr lang="en-US" dirty="0" smtClean="0">
              <a:effectLst/>
            </a:endParaRPr>
          </a:p>
          <a:p>
            <a:r>
              <a:rPr lang="en-US" dirty="0" smtClean="0">
                <a:effectLst/>
              </a:rPr>
              <a:t> </a:t>
            </a:r>
          </a:p>
          <a:p>
            <a:r>
              <a:rPr lang="en-US" dirty="0" smtClean="0">
                <a:effectLst/>
              </a:rPr>
              <a:t>The three territories include Guam, Puerto Rico, and the U.S. Virgin Islands. 2019 and 2020 data for Guam are unavailable.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4E639-E871-46A8-96AA-8898547371E6}"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0875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effectLst/>
              </a:rPr>
              <a:t>Clients served by the RWHAP with temporary or unstable housing continue to have the lowest percentages of viral suppression, although percentages are steadily increasing. Among clients with temporary housing, viral suppression increased from 63.7% in 2010 to 83.8% in 2020. Among clients with unstable housing, viral suppression increased from 54.8% in 2010 to 76.8% in 2020. Comparatively, viral suppression among clients with stable housing increased from 71.2% in 2010 to 90.4% in 2020.</a:t>
            </a:r>
          </a:p>
          <a:p>
            <a:r>
              <a:rPr lang="en-US" dirty="0" smtClean="0">
                <a:effectLst/>
              </a:rPr>
              <a:t> </a:t>
            </a:r>
          </a:p>
          <a:p>
            <a:r>
              <a:rPr lang="en-US" dirty="0" smtClean="0">
                <a:effectLst/>
              </a:rPr>
              <a:t>Viral suppression is defined as ≥1 outpatient/ambulatory health services visit  during the calendar year and ≥1 viral load reported, with the last viral load result &lt;200 copies/</a:t>
            </a:r>
            <a:r>
              <a:rPr lang="en-US" dirty="0" err="1" smtClean="0">
                <a:effectLst/>
              </a:rPr>
              <a:t>mL.</a:t>
            </a:r>
            <a:endParaRPr lang="en-US" dirty="0" smtClean="0">
              <a:effectLst/>
            </a:endParaRPr>
          </a:p>
          <a:p>
            <a:r>
              <a:rPr lang="en-US" dirty="0" smtClean="0">
                <a:effectLst/>
              </a:rPr>
              <a:t> </a:t>
            </a:r>
          </a:p>
          <a:p>
            <a:r>
              <a:rPr lang="en-US" dirty="0" smtClean="0">
                <a:effectLst/>
              </a:rPr>
              <a:t>The three territories include Guam, Puerto Rico, and the U.S. Virgin Islands. 2019 and 2020 data for Guam are unavailable.</a:t>
            </a:r>
            <a:endParaRPr lang="en-US" dirty="0">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4E639-E871-46A8-96AA-8898547371E6}"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26289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effectLst/>
              </a:rPr>
              <a:t>This chart shows viral suppression among clients served by the RWHAP by race/ethnicity. It shows a side-by-side comparison of viral suppression for each subpopulation in 2010 – indicated by a dark grey</a:t>
            </a:r>
            <a:r>
              <a:rPr lang="en-US" baseline="0" dirty="0" smtClean="0">
                <a:effectLst/>
              </a:rPr>
              <a:t> </a:t>
            </a:r>
            <a:r>
              <a:rPr lang="en-US" dirty="0" smtClean="0">
                <a:effectLst/>
              </a:rPr>
              <a:t>bar, and in 2020 – indicated by a light grey bar. For comparison, viral suppression for all RWHAP clients overall in 2010 was 69.5% indicated by the dark grey line, and was 89.4% in 2020 indicated by the light grey line. </a:t>
            </a:r>
          </a:p>
          <a:p>
            <a:endParaRPr lang="en-US" dirty="0" smtClean="0">
              <a:effectLst/>
            </a:endParaRPr>
          </a:p>
          <a:p>
            <a:r>
              <a:rPr lang="en-US" dirty="0" smtClean="0">
                <a:effectLst/>
              </a:rPr>
              <a:t>Nearly three-quarters of RWHAP clients are from racial/ethnic minority populations. Viral suppression among Blacks/African Americans increased from 63.3% in 2010 to 86.7% in 2020; although viral suppression continued</a:t>
            </a:r>
            <a:r>
              <a:rPr lang="en-US" baseline="0" dirty="0" smtClean="0">
                <a:effectLst/>
              </a:rPr>
              <a:t> to be </a:t>
            </a:r>
            <a:r>
              <a:rPr lang="en-US" dirty="0" smtClean="0">
                <a:effectLst/>
              </a:rPr>
              <a:t>lower among Black/African American clients compared with most other race/ethnicity groups, the disparity</a:t>
            </a:r>
            <a:r>
              <a:rPr lang="en-US" baseline="0" dirty="0" smtClean="0">
                <a:effectLst/>
              </a:rPr>
              <a:t> has decreased substantially</a:t>
            </a:r>
            <a:r>
              <a:rPr lang="en-US" dirty="0" smtClean="0">
                <a:effectLst/>
              </a:rPr>
              <a:t>.</a:t>
            </a:r>
          </a:p>
          <a:p>
            <a:r>
              <a:rPr lang="en-US" dirty="0" smtClean="0">
                <a:effectLst/>
              </a:rPr>
              <a:t> </a:t>
            </a:r>
          </a:p>
          <a:p>
            <a:r>
              <a:rPr lang="en-US" dirty="0" smtClean="0">
                <a:effectLst/>
              </a:rPr>
              <a:t>Hispanics/Latinos can be of any race.</a:t>
            </a:r>
          </a:p>
          <a:p>
            <a:r>
              <a:rPr lang="en-US" dirty="0" smtClean="0">
                <a:effectLst/>
              </a:rPr>
              <a:t> </a:t>
            </a:r>
          </a:p>
          <a:p>
            <a:r>
              <a:rPr lang="en-US" dirty="0" smtClean="0">
                <a:effectLst/>
              </a:rPr>
              <a:t>Viral suppression is defined as ≥1 outpatient/ambulatory health services visit  during the calendar year and ≥1 viral load reported, with the last viral load result &lt;200 copies/</a:t>
            </a:r>
            <a:r>
              <a:rPr lang="en-US" dirty="0" err="1" smtClean="0">
                <a:effectLst/>
              </a:rPr>
              <a:t>mL.</a:t>
            </a:r>
            <a:r>
              <a:rPr lang="en-US" dirty="0" smtClean="0">
                <a:effectLst/>
              </a:rPr>
              <a:t> </a:t>
            </a:r>
          </a:p>
          <a:p>
            <a:r>
              <a:rPr lang="en-US" dirty="0" smtClean="0">
                <a:effectLst/>
              </a:rPr>
              <a:t> </a:t>
            </a:r>
          </a:p>
          <a:p>
            <a:r>
              <a:rPr lang="en-US" dirty="0" smtClean="0">
                <a:effectLst/>
              </a:rPr>
              <a:t>The three territories include Guam, Puerto Rico, and the U.S. Virgin Islands.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5993D1-048E-4E7D-B172-295882EE4F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179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16075"/>
            <a:ext cx="9855200" cy="1371601"/>
          </a:xfrm>
        </p:spPr>
        <p:txBody>
          <a:bodyPr anchor="t">
            <a:normAutofit/>
          </a:bodyPr>
          <a:lstStyle>
            <a:lvl1pPr algn="l">
              <a:defRPr sz="4000" b="1">
                <a:solidFill>
                  <a:srgbClr val="0F4D7B"/>
                </a:solidFill>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2438400" y="3292475"/>
            <a:ext cx="8331200" cy="685800"/>
          </a:xfrm>
        </p:spPr>
        <p:txBody>
          <a:bodyPr>
            <a:normAutofit/>
          </a:bodyPr>
          <a:lstStyle>
            <a:lvl1pPr marL="0" indent="0" algn="r">
              <a:buNone/>
              <a:defRPr sz="2800" b="1">
                <a:solidFill>
                  <a:srgbClr val="8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239000" y="4054476"/>
            <a:ext cx="3530600" cy="365125"/>
          </a:xfrm>
          <a:prstGeom prst="rect">
            <a:avLst/>
          </a:prstGeom>
        </p:spPr>
        <p:txBody>
          <a:bodyPr/>
          <a:lstStyle>
            <a:lvl1pPr algn="r">
              <a:defRPr sz="2200" b="1">
                <a:solidFill>
                  <a:schemeClr val="tx1">
                    <a:lumMod val="85000"/>
                    <a:lumOff val="15000"/>
                  </a:schemeClr>
                </a:solidFill>
              </a:defRPr>
            </a:lvl1pPr>
          </a:lstStyle>
          <a:p>
            <a:endParaRPr lang="en-US" dirty="0"/>
          </a:p>
        </p:txBody>
      </p:sp>
    </p:spTree>
    <p:extLst>
      <p:ext uri="{BB962C8B-B14F-4D97-AF65-F5344CB8AC3E}">
        <p14:creationId xmlns:p14="http://schemas.microsoft.com/office/powerpoint/2010/main" val="549402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9347200" y="6553201"/>
            <a:ext cx="27432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4175987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9347200" y="6553201"/>
            <a:ext cx="27432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4113379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21399631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4030665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29003742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5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825625"/>
            <a:ext cx="515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24642390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27659665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18156847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8134416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2695649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10515600" cy="1325563"/>
          </a:xfrm>
        </p:spPr>
        <p:txBody>
          <a:bodyPr>
            <a:normAutofit/>
          </a:bodyPr>
          <a:lstStyle>
            <a:lvl1pPr algn="l" defTabSz="914400" rtl="0" eaLnBrk="1" latinLnBrk="0" hangingPunct="1">
              <a:lnSpc>
                <a:spcPct val="90000"/>
              </a:lnSpc>
              <a:spcBef>
                <a:spcPct val="0"/>
              </a:spcBef>
              <a:buNone/>
              <a:defRPr lang="en-US" sz="3000" b="1" kern="1200" dirty="0">
                <a:solidFill>
                  <a:srgbClr val="0F4D7B"/>
                </a:solidFill>
                <a:latin typeface="+mn-lt"/>
                <a:ea typeface="+mj-ea"/>
                <a:cs typeface="+mj-cs"/>
              </a:defRPr>
            </a:lvl1pPr>
          </a:lstStyle>
          <a:p>
            <a:r>
              <a:rPr lang="en-US" smtClean="0"/>
              <a:t>Click to edit Master title style</a:t>
            </a:r>
            <a:endParaRPr lang="en-US" dirty="0"/>
          </a:p>
        </p:txBody>
      </p:sp>
      <p:sp>
        <p:nvSpPr>
          <p:cNvPr id="3" name="Content Placeholder 2"/>
          <p:cNvSpPr>
            <a:spLocks noGrp="1"/>
          </p:cNvSpPr>
          <p:nvPr>
            <p:ph idx="1"/>
          </p:nvPr>
        </p:nvSpPr>
        <p:spPr>
          <a:xfrm>
            <a:off x="838200" y="1173164"/>
            <a:ext cx="10515600" cy="33670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9347200" y="6553201"/>
            <a:ext cx="2743200" cy="365125"/>
          </a:xfrm>
          <a:prstGeom prst="rect">
            <a:avLst/>
          </a:prstGeom>
        </p:spPr>
        <p:txBody>
          <a:bodyPr/>
          <a:lstStyle/>
          <a:p>
            <a:fld id="{F9ECA865-404D-4A57-9AC1-FD3038CC100D}" type="slidenum">
              <a:rPr lang="en-US" smtClean="0"/>
              <a:pPr/>
              <a:t>‹#›</a:t>
            </a:fld>
            <a:endParaRPr lang="en-US"/>
          </a:p>
        </p:txBody>
      </p:sp>
      <p:cxnSp>
        <p:nvCxnSpPr>
          <p:cNvPr id="7" name="Straight Connector 6"/>
          <p:cNvCxnSpPr/>
          <p:nvPr/>
        </p:nvCxnSpPr>
        <p:spPr>
          <a:xfrm>
            <a:off x="0" y="9906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0" y="1432034"/>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21017" y="6606913"/>
            <a:ext cx="8765628" cy="230832"/>
          </a:xfrm>
          <a:prstGeom prst="rect">
            <a:avLst/>
          </a:prstGeom>
        </p:spPr>
        <p:txBody>
          <a:bodyPr wrap="square">
            <a:spAutoFit/>
          </a:bodyPr>
          <a:lstStyle/>
          <a:p>
            <a:pPr eaLnBrk="1" hangingPunct="1">
              <a:spcBef>
                <a:spcPct val="0"/>
              </a:spcBef>
              <a:buNone/>
            </a:pPr>
            <a:r>
              <a:rPr lang="en-US" sz="900" i="1" dirty="0" smtClean="0">
                <a:solidFill>
                  <a:prstClr val="white"/>
                </a:solidFill>
                <a:latin typeface="+mn-lt"/>
              </a:rPr>
              <a:t>Source: </a:t>
            </a:r>
            <a:r>
              <a:rPr lang="en-US" sz="900" dirty="0" smtClean="0">
                <a:solidFill>
                  <a:prstClr val="white"/>
                </a:solidFill>
                <a:latin typeface="+mn-lt"/>
              </a:rPr>
              <a:t>HRSA. Ryan White HIV/AIDS Program Services Report (RSR) 2018. Does not include AIDS Drug Assistance Program data.</a:t>
            </a:r>
            <a:endParaRPr lang="en-US" sz="900" dirty="0">
              <a:solidFill>
                <a:prstClr val="white"/>
              </a:solidFill>
              <a:latin typeface="+mn-lt"/>
            </a:endParaRPr>
          </a:p>
        </p:txBody>
      </p:sp>
    </p:spTree>
    <p:extLst>
      <p:ext uri="{BB962C8B-B14F-4D97-AF65-F5344CB8AC3E}">
        <p14:creationId xmlns:p14="http://schemas.microsoft.com/office/powerpoint/2010/main" val="11479278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20000508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20648557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14798401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2"/>
          <p:cNvSpPr>
            <a:spLocks noGrp="1"/>
          </p:cNvSpPr>
          <p:nvPr>
            <p:ph type="ctrTitle"/>
          </p:nvPr>
        </p:nvSpPr>
        <p:spPr>
          <a:xfrm>
            <a:off x="841248" y="1600200"/>
            <a:ext cx="10515600" cy="2706624"/>
          </a:xfrm>
        </p:spPr>
        <p:txBody>
          <a:bodyPr anchor="b">
            <a:normAutofit/>
          </a:bodyPr>
          <a:lstStyle>
            <a:lvl1pPr algn="ctr">
              <a:lnSpc>
                <a:spcPct val="100000"/>
              </a:lnSpc>
              <a:defRPr sz="3000"/>
            </a:lvl1pPr>
          </a:lstStyle>
          <a:p>
            <a:r>
              <a:rPr lang="en-US" smtClean="0"/>
              <a:t>Click to edit Master title style</a:t>
            </a:r>
            <a:endParaRPr lang="en-US" dirty="0"/>
          </a:p>
        </p:txBody>
      </p:sp>
      <p:sp>
        <p:nvSpPr>
          <p:cNvPr id="3" name="Subtitle 3"/>
          <p:cNvSpPr>
            <a:spLocks noGrp="1"/>
          </p:cNvSpPr>
          <p:nvPr>
            <p:ph type="subTitle" idx="1"/>
          </p:nvPr>
        </p:nvSpPr>
        <p:spPr>
          <a:xfrm>
            <a:off x="841248" y="4544568"/>
            <a:ext cx="10515600" cy="1399032"/>
          </a:xfrm>
        </p:spPr>
        <p:txBody>
          <a:bodyPr>
            <a:normAutofit/>
          </a:bodyPr>
          <a:lstStyle>
            <a:lvl1pPr marL="0" indent="0" algn="ctr">
              <a:buNone/>
              <a:defRPr sz="2100" b="1">
                <a:solidFill>
                  <a:srgbClr val="800000"/>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smtClean="0"/>
              <a:t>Click to edit Master subtitle style</a:t>
            </a:r>
            <a:endParaRPr lang="en-US" dirty="0"/>
          </a:p>
        </p:txBody>
      </p:sp>
    </p:spTree>
    <p:extLst>
      <p:ext uri="{BB962C8B-B14F-4D97-AF65-F5344CB8AC3E}">
        <p14:creationId xmlns:p14="http://schemas.microsoft.com/office/powerpoint/2010/main" val="30852170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wo Banner Title">
    <p:spTree>
      <p:nvGrpSpPr>
        <p:cNvPr id="1" name=""/>
        <p:cNvGrpSpPr/>
        <p:nvPr/>
      </p:nvGrpSpPr>
      <p:grpSpPr>
        <a:xfrm>
          <a:off x="0" y="0"/>
          <a:ext cx="0" cy="0"/>
          <a:chOff x="0" y="0"/>
          <a:chExt cx="0" cy="0"/>
        </a:xfrm>
      </p:grpSpPr>
      <p:pic>
        <p:nvPicPr>
          <p:cNvPr id="20" name="Picture 1" descr="Logo: HRSA. Health Resources &amp; Services Administration.&#10;&#10;Vision: Healthy Communities, Healthy People">
            <a:extLst>
              <a:ext uri="{FF2B5EF4-FFF2-40B4-BE49-F238E27FC236}">
                <a16:creationId xmlns:a16="http://schemas.microsoft.com/office/drawing/2014/main" id="{59B87ACB-63D1-7145-B55B-0A5815BD19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2"/>
          <p:cNvSpPr>
            <a:spLocks noGrp="1"/>
          </p:cNvSpPr>
          <p:nvPr>
            <p:ph type="ctrTitle"/>
          </p:nvPr>
        </p:nvSpPr>
        <p:spPr>
          <a:xfrm>
            <a:off x="841248" y="1899138"/>
            <a:ext cx="10515600" cy="2560320"/>
          </a:xfrm>
        </p:spPr>
        <p:txBody>
          <a:bodyPr anchor="b">
            <a:normAutofit/>
          </a:bodyPr>
          <a:lstStyle>
            <a:lvl1pPr algn="ctr">
              <a:lnSpc>
                <a:spcPct val="100000"/>
              </a:lnSpc>
              <a:defRPr sz="3000"/>
            </a:lvl1pPr>
          </a:lstStyle>
          <a:p>
            <a:r>
              <a:rPr lang="en-US" smtClean="0"/>
              <a:t>Click to edit Master title style</a:t>
            </a:r>
            <a:endParaRPr lang="en-US" dirty="0"/>
          </a:p>
        </p:txBody>
      </p:sp>
      <p:sp>
        <p:nvSpPr>
          <p:cNvPr id="3" name="Subtitle 3"/>
          <p:cNvSpPr>
            <a:spLocks noGrp="1"/>
          </p:cNvSpPr>
          <p:nvPr>
            <p:ph type="subTitle" idx="1"/>
          </p:nvPr>
        </p:nvSpPr>
        <p:spPr>
          <a:xfrm>
            <a:off x="914400" y="4498848"/>
            <a:ext cx="10515600" cy="914400"/>
          </a:xfrm>
        </p:spPr>
        <p:txBody>
          <a:bodyPr>
            <a:normAutofit/>
          </a:bodyPr>
          <a:lstStyle>
            <a:lvl1pPr marL="0" indent="0" algn="ctr">
              <a:buNone/>
              <a:defRPr sz="2100" b="1">
                <a:solidFill>
                  <a:srgbClr val="800000"/>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smtClean="0"/>
              <a:t>Click to edit Master subtitle style</a:t>
            </a:r>
            <a:endParaRPr lang="en-US" dirty="0"/>
          </a:p>
        </p:txBody>
      </p:sp>
    </p:spTree>
    <p:extLst>
      <p:ext uri="{BB962C8B-B14F-4D97-AF65-F5344CB8AC3E}">
        <p14:creationId xmlns:p14="http://schemas.microsoft.com/office/powerpoint/2010/main" val="409022892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1248" y="1124712"/>
            <a:ext cx="10515600" cy="2386584"/>
          </a:xfrm>
        </p:spPr>
        <p:txBody>
          <a:bodyPr anchor="b">
            <a:normAutofit/>
          </a:bodyPr>
          <a:lstStyle>
            <a:lvl1pPr>
              <a:lnSpc>
                <a:spcPct val="100000"/>
              </a:lnSpc>
              <a:defRPr sz="3000"/>
            </a:lvl1pPr>
          </a:lstStyle>
          <a:p>
            <a:r>
              <a:rPr lang="en-US" smtClean="0"/>
              <a:t>Click to edit Master title style</a:t>
            </a:r>
            <a:endParaRPr lang="en-US" dirty="0"/>
          </a:p>
        </p:txBody>
      </p:sp>
      <p:sp>
        <p:nvSpPr>
          <p:cNvPr id="3" name="Text Placeholder 2"/>
          <p:cNvSpPr>
            <a:spLocks noGrp="1"/>
          </p:cNvSpPr>
          <p:nvPr>
            <p:ph type="body" idx="1"/>
          </p:nvPr>
        </p:nvSpPr>
        <p:spPr>
          <a:xfrm>
            <a:off x="841248" y="3602736"/>
            <a:ext cx="10515600" cy="1655064"/>
          </a:xfrm>
        </p:spPr>
        <p:txBody>
          <a:bodyPr>
            <a:normAutofit/>
          </a:bodyPr>
          <a:lstStyle>
            <a:lvl1pPr marL="0" indent="0">
              <a:buNone/>
              <a:defRPr sz="1650">
                <a:solidFill>
                  <a:srgbClr val="0F4D7B"/>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340777131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smtClean="0"/>
              <a:t>Click to edit Master title style</a:t>
            </a:r>
            <a:endParaRPr lang="en-US" dirty="0"/>
          </a:p>
        </p:txBody>
      </p:sp>
      <p:cxnSp>
        <p:nvCxnSpPr>
          <p:cNvPr id="7"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Text Placeholder 3"/>
          <p:cNvSpPr>
            <a:spLocks noGrp="1"/>
          </p:cNvSpPr>
          <p:nvPr>
            <p:ph type="body" sz="quarter" idx="13" hasCustomPrompt="1"/>
          </p:nvPr>
        </p:nvSpPr>
        <p:spPr>
          <a:xfrm rot="-5400000">
            <a:off x="-579120" y="2819399"/>
            <a:ext cx="4206240" cy="1828800"/>
          </a:xfrm>
        </p:spPr>
        <p:txBody>
          <a:bodyPr>
            <a:normAutofit/>
          </a:bodyPr>
          <a:lstStyle>
            <a:lvl1pPr marL="0" indent="0">
              <a:buNone/>
              <a:defRPr sz="6600" b="1">
                <a:solidFill>
                  <a:srgbClr val="800000"/>
                </a:solidFill>
              </a:defRPr>
            </a:lvl1pPr>
          </a:lstStyle>
          <a:p>
            <a:pPr lvl="0"/>
            <a:r>
              <a:rPr lang="en-US" sz="6600" b="1" dirty="0" smtClean="0"/>
              <a:t>AGENDA</a:t>
            </a:r>
            <a:endParaRPr lang="en-US" dirty="0"/>
          </a:p>
        </p:txBody>
      </p:sp>
      <p:cxnSp>
        <p:nvCxnSpPr>
          <p:cNvPr id="9" name="Straight Connector 3" descr="&quot; &quot;">
            <a:extLst>
              <a:ext uri="{C183D7F6-B498-43B3-948B-1728B52AA6E4}">
                <adec:decorative xmlns:adec="http://schemas.microsoft.com/office/drawing/2017/decorative" xmlns="" val="1"/>
              </a:ext>
            </a:extLst>
          </p:cNvPr>
          <p:cNvCxnSpPr/>
          <p:nvPr/>
        </p:nvCxnSpPr>
        <p:spPr>
          <a:xfrm>
            <a:off x="2080847" y="1409699"/>
            <a:ext cx="0" cy="46482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4"/>
          <p:cNvSpPr>
            <a:spLocks noGrp="1"/>
          </p:cNvSpPr>
          <p:nvPr>
            <p:ph idx="1"/>
          </p:nvPr>
        </p:nvSpPr>
        <p:spPr>
          <a:xfrm>
            <a:off x="2502408" y="1447800"/>
            <a:ext cx="8686800" cy="5029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49629517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smtClean="0"/>
              <a:t>Click to edit Master title style</a:t>
            </a:r>
            <a:endParaRPr lang="en-US" dirty="0"/>
          </a:p>
        </p:txBody>
      </p:sp>
      <p:cxnSp>
        <p:nvCxnSpPr>
          <p:cNvPr id="7"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idx="1"/>
          </p:nvPr>
        </p:nvSpPr>
        <p:spPr>
          <a:xfrm>
            <a:off x="838200" y="1447800"/>
            <a:ext cx="10515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4"/>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94496149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HRSA Goals">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smtClean="0"/>
              <a:t>Click to edit Master title style</a:t>
            </a:r>
            <a:endParaRPr lang="en-US" dirty="0"/>
          </a:p>
        </p:txBody>
      </p:sp>
      <p:cxnSp>
        <p:nvCxnSpPr>
          <p:cNvPr id="7"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8" name="TextBox 1" descr="&quot; &quot;">
            <a:extLst>
              <a:ext uri="{FF2B5EF4-FFF2-40B4-BE49-F238E27FC236}">
                <a16:creationId xmlns:a16="http://schemas.microsoft.com/office/drawing/2014/main" id="{C6402E67-A38A-48B6-9551-9DFB20412E28}"/>
              </a:ext>
              <a:ext uri="{C183D7F6-B498-43B3-948B-1728B52AA6E4}">
                <adec:decorative xmlns="" xmlns:adec="http://schemas.microsoft.com/office/drawing/2017/decorative" val="1"/>
              </a:ext>
            </a:extLst>
          </p:cNvPr>
          <p:cNvSpPr txBox="1"/>
          <p:nvPr/>
        </p:nvSpPr>
        <p:spPr>
          <a:xfrm>
            <a:off x="1358449" y="1675075"/>
            <a:ext cx="9454896" cy="276999"/>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05740" rtlCol="0" anchor="ctr">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1" descr="&quot; &quot;">
            <a:extLst>
              <a:ext uri="{FF2B5EF4-FFF2-40B4-BE49-F238E27FC236}">
                <a16:creationId xmlns:a16="http://schemas.microsoft.com/office/drawing/2014/main" id="{D867B8F6-DAA1-714D-9DDF-440B2E7C4985}"/>
              </a:ext>
            </a:extLst>
          </p:cNvPr>
          <p:cNvPicPr>
            <a:picLocks noChangeAspect="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l="4957" b="14540"/>
          <a:stretch/>
        </p:blipFill>
        <p:spPr>
          <a:xfrm>
            <a:off x="1504441" y="1535601"/>
            <a:ext cx="665743" cy="598621"/>
          </a:xfrm>
          <a:prstGeom prst="rect">
            <a:avLst/>
          </a:prstGeom>
        </p:spPr>
      </p:pic>
      <p:sp>
        <p:nvSpPr>
          <p:cNvPr id="10" name="Content Placeholder 1"/>
          <p:cNvSpPr>
            <a:spLocks noGrp="1"/>
          </p:cNvSpPr>
          <p:nvPr>
            <p:ph sz="quarter" idx="13"/>
          </p:nvPr>
        </p:nvSpPr>
        <p:spPr>
          <a:xfrm>
            <a:off x="2281222" y="1600200"/>
            <a:ext cx="1292225" cy="685800"/>
          </a:xfrm>
        </p:spPr>
        <p:txBody>
          <a:bodyPr>
            <a:noAutofit/>
          </a:bodyPr>
          <a:lstStyle>
            <a:lvl1pPr marL="0" indent="0">
              <a:buNone/>
              <a:defRPr sz="1800" b="1"/>
            </a:lvl1pPr>
          </a:lstStyle>
          <a:p>
            <a:pPr lvl="0"/>
            <a:r>
              <a:rPr lang="en-US" smtClean="0"/>
              <a:t>Edit Master text styles</a:t>
            </a:r>
          </a:p>
        </p:txBody>
      </p:sp>
      <p:grpSp>
        <p:nvGrpSpPr>
          <p:cNvPr id="4" name="Group 1" descr="&quot; &quot;"/>
          <p:cNvGrpSpPr/>
          <p:nvPr/>
        </p:nvGrpSpPr>
        <p:grpSpPr>
          <a:xfrm>
            <a:off x="3782991" y="1672426"/>
            <a:ext cx="672207" cy="309317"/>
            <a:chOff x="3782988" y="1672425"/>
            <a:chExt cx="672206" cy="309317"/>
          </a:xfrm>
        </p:grpSpPr>
        <p:sp>
          <p:nvSpPr>
            <p:cNvPr id="12" name="Right Arrow 1" descr="&quot; &quot;">
              <a:extLst>
                <a:ext uri="{FF2B5EF4-FFF2-40B4-BE49-F238E27FC236}">
                  <a16:creationId xmlns:a16="http://schemas.microsoft.com/office/drawing/2014/main" id="{78375FE7-DB1C-E944-85D7-C0D27FB65F51}"/>
                </a:ext>
              </a:extLst>
            </p:cNvPr>
            <p:cNvSpPr/>
            <p:nvPr/>
          </p:nvSpPr>
          <p:spPr>
            <a:xfrm>
              <a:off x="3782988" y="1672425"/>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1" name="Straight Arrow Connector 1" descr="&quot; &quot;">
              <a:extLst>
                <a:ext uri="{FF2B5EF4-FFF2-40B4-BE49-F238E27FC236}">
                  <a16:creationId xmlns:a16="http://schemas.microsoft.com/office/drawing/2014/main" id="{E374D2A4-8AF2-4EF3-9230-FEA6CAF5C5AE}"/>
                </a:ext>
                <a:ext uri="{C183D7F6-B498-43B3-948B-1728B52AA6E4}">
                  <adec:decorative xmlns="" xmlns:adec="http://schemas.microsoft.com/office/drawing/2017/decorative" val="1"/>
                </a:ext>
              </a:extLst>
            </p:cNvPr>
            <p:cNvCxnSpPr/>
            <p:nvPr/>
          </p:nvCxnSpPr>
          <p:spPr>
            <a:xfrm>
              <a:off x="3796826" y="1801632"/>
              <a:ext cx="6583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3" name="Text Placeholder 1"/>
          <p:cNvSpPr>
            <a:spLocks noGrp="1"/>
          </p:cNvSpPr>
          <p:nvPr>
            <p:ph type="body" sz="quarter" idx="18"/>
          </p:nvPr>
        </p:nvSpPr>
        <p:spPr>
          <a:xfrm>
            <a:off x="4574301" y="1472184"/>
            <a:ext cx="5943600" cy="685800"/>
          </a:xfrm>
        </p:spPr>
        <p:txBody>
          <a:bodyPr anchor="ctr">
            <a:normAutofit/>
          </a:bodyPr>
          <a:lstStyle>
            <a:lvl1pPr marL="0" indent="0">
              <a:buNone/>
              <a:defRPr sz="1350" b="1">
                <a:solidFill>
                  <a:srgbClr val="0F4D7B"/>
                </a:solidFill>
              </a:defRPr>
            </a:lvl1pPr>
          </a:lstStyle>
          <a:p>
            <a:pPr lvl="0"/>
            <a:r>
              <a:rPr lang="en-US" smtClean="0"/>
              <a:t>Edit Master text styles</a:t>
            </a:r>
          </a:p>
        </p:txBody>
      </p:sp>
      <p:sp>
        <p:nvSpPr>
          <p:cNvPr id="14" name="TextBox 2" descr="&quot; &quot;">
            <a:extLst>
              <a:ext uri="{FF2B5EF4-FFF2-40B4-BE49-F238E27FC236}">
                <a16:creationId xmlns:a16="http://schemas.microsoft.com/office/drawing/2014/main" id="{4B4CD2B3-0C35-4CA5-9C22-D20E1D1848AF}"/>
              </a:ext>
              <a:ext uri="{C183D7F6-B498-43B3-948B-1728B52AA6E4}">
                <adec:decorative xmlns="" xmlns:adec="http://schemas.microsoft.com/office/drawing/2017/decorative" val="1"/>
              </a:ext>
            </a:extLst>
          </p:cNvPr>
          <p:cNvSpPr txBox="1"/>
          <p:nvPr/>
        </p:nvSpPr>
        <p:spPr>
          <a:xfrm>
            <a:off x="1358447" y="2579443"/>
            <a:ext cx="9454896" cy="300082"/>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05740" rtlCol="0" anchor="ctr">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5" name="Picture 2" descr="&quot; &quot;">
            <a:extLst>
              <a:ext uri="{FF2B5EF4-FFF2-40B4-BE49-F238E27FC236}">
                <a16:creationId xmlns:a16="http://schemas.microsoft.com/office/drawing/2014/main" id="{251983AE-FDD8-D54B-895D-78E3810E9A3A}"/>
              </a:ext>
            </a:extLst>
          </p:cNvPr>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t="5027" b="16215"/>
          <a:stretch/>
        </p:blipFill>
        <p:spPr>
          <a:xfrm>
            <a:off x="1410304" y="2421393"/>
            <a:ext cx="848701" cy="668420"/>
          </a:xfrm>
          <a:prstGeom prst="rect">
            <a:avLst/>
          </a:prstGeom>
        </p:spPr>
      </p:pic>
      <p:sp>
        <p:nvSpPr>
          <p:cNvPr id="16" name="Content Placeholder 2"/>
          <p:cNvSpPr>
            <a:spLocks noGrp="1"/>
          </p:cNvSpPr>
          <p:nvPr>
            <p:ph sz="quarter" idx="14"/>
          </p:nvPr>
        </p:nvSpPr>
        <p:spPr>
          <a:xfrm>
            <a:off x="2286004" y="2514600"/>
            <a:ext cx="1292225" cy="685800"/>
          </a:xfrm>
        </p:spPr>
        <p:txBody>
          <a:bodyPr>
            <a:noAutofit/>
          </a:bodyPr>
          <a:lstStyle>
            <a:lvl1pPr marL="0" indent="0">
              <a:buNone/>
              <a:defRPr sz="1800" b="1"/>
            </a:lvl1pPr>
          </a:lstStyle>
          <a:p>
            <a:pPr lvl="0"/>
            <a:r>
              <a:rPr lang="en-US" smtClean="0"/>
              <a:t>Edit Master text styles</a:t>
            </a:r>
          </a:p>
        </p:txBody>
      </p:sp>
      <p:grpSp>
        <p:nvGrpSpPr>
          <p:cNvPr id="5" name="Group 2" descr="&quot; &quot;"/>
          <p:cNvGrpSpPr/>
          <p:nvPr/>
        </p:nvGrpSpPr>
        <p:grpSpPr>
          <a:xfrm>
            <a:off x="3781820" y="2580904"/>
            <a:ext cx="668737" cy="309317"/>
            <a:chOff x="3781816" y="2580898"/>
            <a:chExt cx="668737" cy="309317"/>
          </a:xfrm>
        </p:grpSpPr>
        <p:sp>
          <p:nvSpPr>
            <p:cNvPr id="18" name="Right Arrow 2" descr="&quot; &quot;">
              <a:extLst>
                <a:ext uri="{FF2B5EF4-FFF2-40B4-BE49-F238E27FC236}">
                  <a16:creationId xmlns:a16="http://schemas.microsoft.com/office/drawing/2014/main" id="{FB22A8FF-B6D6-EF48-957E-1C6C265C0E6A}"/>
                </a:ext>
              </a:extLst>
            </p:cNvPr>
            <p:cNvSpPr/>
            <p:nvPr/>
          </p:nvSpPr>
          <p:spPr>
            <a:xfrm>
              <a:off x="3781816" y="2580898"/>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7" name="Straight Arrow Connector 2" descr="&quot; &quot;">
              <a:extLst>
                <a:ext uri="{FF2B5EF4-FFF2-40B4-BE49-F238E27FC236}">
                  <a16:creationId xmlns:a16="http://schemas.microsoft.com/office/drawing/2014/main" id="{06DDA596-35B1-4B19-8917-80773EB6EF20}"/>
                </a:ext>
                <a:ext uri="{C183D7F6-B498-43B3-948B-1728B52AA6E4}">
                  <adec:decorative xmlns="" xmlns:adec="http://schemas.microsoft.com/office/drawing/2017/decorative" val="1"/>
                </a:ext>
              </a:extLst>
            </p:cNvPr>
            <p:cNvCxnSpPr/>
            <p:nvPr/>
          </p:nvCxnSpPr>
          <p:spPr>
            <a:xfrm>
              <a:off x="3794760" y="2730619"/>
              <a:ext cx="65579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9" name="Text Placeholder 2"/>
          <p:cNvSpPr>
            <a:spLocks noGrp="1"/>
          </p:cNvSpPr>
          <p:nvPr>
            <p:ph type="body" sz="quarter" idx="19"/>
          </p:nvPr>
        </p:nvSpPr>
        <p:spPr>
          <a:xfrm>
            <a:off x="4574301" y="2386584"/>
            <a:ext cx="5943600" cy="685800"/>
          </a:xfrm>
        </p:spPr>
        <p:txBody>
          <a:bodyPr anchor="ctr">
            <a:normAutofit/>
          </a:bodyPr>
          <a:lstStyle>
            <a:lvl1pPr marL="0" indent="0">
              <a:buNone/>
              <a:defRPr sz="1350" b="1">
                <a:solidFill>
                  <a:srgbClr val="0F4D7B"/>
                </a:solidFill>
              </a:defRPr>
            </a:lvl1pPr>
          </a:lstStyle>
          <a:p>
            <a:pPr lvl="0"/>
            <a:r>
              <a:rPr lang="en-US" smtClean="0"/>
              <a:t>Edit Master text styles</a:t>
            </a:r>
          </a:p>
        </p:txBody>
      </p:sp>
      <p:sp>
        <p:nvSpPr>
          <p:cNvPr id="20" name="TextBox 3" descr="&quot; &quot;">
            <a:extLst>
              <a:ext uri="{FF2B5EF4-FFF2-40B4-BE49-F238E27FC236}">
                <a16:creationId xmlns:a16="http://schemas.microsoft.com/office/drawing/2014/main" id="{60B3EAF8-E8EC-4858-8A8B-E56502F72082}"/>
              </a:ext>
              <a:ext uri="{C183D7F6-B498-43B3-948B-1728B52AA6E4}">
                <adec:decorative xmlns="" xmlns:adec="http://schemas.microsoft.com/office/drawing/2017/decorative" val="1"/>
              </a:ext>
            </a:extLst>
          </p:cNvPr>
          <p:cNvSpPr txBox="1"/>
          <p:nvPr/>
        </p:nvSpPr>
        <p:spPr>
          <a:xfrm>
            <a:off x="1358449" y="3493843"/>
            <a:ext cx="9451427" cy="300082"/>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05740" rtlCol="0" anchor="ctr">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1" name="Picture 3" descr="&quot; &quot;">
            <a:extLst>
              <a:ext uri="{FF2B5EF4-FFF2-40B4-BE49-F238E27FC236}">
                <a16:creationId xmlns:a16="http://schemas.microsoft.com/office/drawing/2014/main" id="{0C1C26A6-6D39-AA4C-91F2-A6B15313B4DF}"/>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b="24347"/>
          <a:stretch/>
        </p:blipFill>
        <p:spPr>
          <a:xfrm>
            <a:off x="1373857" y="3224268"/>
            <a:ext cx="948727" cy="717739"/>
          </a:xfrm>
          <a:prstGeom prst="rect">
            <a:avLst/>
          </a:prstGeom>
        </p:spPr>
      </p:pic>
      <p:sp>
        <p:nvSpPr>
          <p:cNvPr id="22" name="Content Placeholder 3"/>
          <p:cNvSpPr>
            <a:spLocks noGrp="1"/>
          </p:cNvSpPr>
          <p:nvPr>
            <p:ph sz="quarter" idx="15"/>
          </p:nvPr>
        </p:nvSpPr>
        <p:spPr>
          <a:xfrm>
            <a:off x="2286004" y="3429000"/>
            <a:ext cx="1292225" cy="685800"/>
          </a:xfrm>
        </p:spPr>
        <p:txBody>
          <a:bodyPr>
            <a:noAutofit/>
          </a:bodyPr>
          <a:lstStyle>
            <a:lvl1pPr marL="0" indent="0">
              <a:buNone/>
              <a:defRPr sz="1800" b="1"/>
            </a:lvl1pPr>
          </a:lstStyle>
          <a:p>
            <a:pPr lvl="0"/>
            <a:r>
              <a:rPr lang="en-US" smtClean="0"/>
              <a:t>Edit Master text styles</a:t>
            </a:r>
          </a:p>
        </p:txBody>
      </p:sp>
      <p:grpSp>
        <p:nvGrpSpPr>
          <p:cNvPr id="40" name="Group 3" descr="&quot; &quot;"/>
          <p:cNvGrpSpPr/>
          <p:nvPr/>
        </p:nvGrpSpPr>
        <p:grpSpPr>
          <a:xfrm>
            <a:off x="3782991" y="3481002"/>
            <a:ext cx="672207" cy="309317"/>
            <a:chOff x="3782988" y="3481001"/>
            <a:chExt cx="672206" cy="309317"/>
          </a:xfrm>
        </p:grpSpPr>
        <p:sp>
          <p:nvSpPr>
            <p:cNvPr id="24" name="Right Arrow 3" descr="&quot; &quot;">
              <a:extLst>
                <a:ext uri="{FF2B5EF4-FFF2-40B4-BE49-F238E27FC236}">
                  <a16:creationId xmlns:a16="http://schemas.microsoft.com/office/drawing/2014/main" id="{1913B0D4-773F-E345-9779-302C302A9DB4}"/>
                </a:ext>
              </a:extLst>
            </p:cNvPr>
            <p:cNvSpPr/>
            <p:nvPr/>
          </p:nvSpPr>
          <p:spPr>
            <a:xfrm>
              <a:off x="3782988" y="3481001"/>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3" name="Straight Arrow Connector 3" descr="&quot; &quot;">
              <a:extLst>
                <a:ext uri="{FF2B5EF4-FFF2-40B4-BE49-F238E27FC236}">
                  <a16:creationId xmlns:a16="http://schemas.microsoft.com/office/drawing/2014/main" id="{E0C063F0-B581-43F0-B7A2-53C3ECA9772F}"/>
                </a:ext>
                <a:ext uri="{C183D7F6-B498-43B3-948B-1728B52AA6E4}">
                  <adec:decorative xmlns="" xmlns:adec="http://schemas.microsoft.com/office/drawing/2017/decorative" val="1"/>
                </a:ext>
              </a:extLst>
            </p:cNvPr>
            <p:cNvCxnSpPr/>
            <p:nvPr/>
          </p:nvCxnSpPr>
          <p:spPr>
            <a:xfrm>
              <a:off x="3796826" y="3619035"/>
              <a:ext cx="6583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25" name="Text Placeholder 3"/>
          <p:cNvSpPr>
            <a:spLocks noGrp="1"/>
          </p:cNvSpPr>
          <p:nvPr>
            <p:ph type="body" sz="quarter" idx="20"/>
          </p:nvPr>
        </p:nvSpPr>
        <p:spPr>
          <a:xfrm>
            <a:off x="4574301" y="3298824"/>
            <a:ext cx="5943600" cy="685800"/>
          </a:xfrm>
        </p:spPr>
        <p:txBody>
          <a:bodyPr anchor="ctr">
            <a:normAutofit/>
          </a:bodyPr>
          <a:lstStyle>
            <a:lvl1pPr marL="0" indent="0">
              <a:buNone/>
              <a:defRPr sz="1350" b="1">
                <a:solidFill>
                  <a:srgbClr val="0F4D7B"/>
                </a:solidFill>
              </a:defRPr>
            </a:lvl1pPr>
          </a:lstStyle>
          <a:p>
            <a:pPr lvl="0"/>
            <a:r>
              <a:rPr lang="en-US" smtClean="0"/>
              <a:t>Edit Master text styles</a:t>
            </a:r>
          </a:p>
        </p:txBody>
      </p:sp>
      <p:sp>
        <p:nvSpPr>
          <p:cNvPr id="26" name="TextBox 4" descr="&quot; &quot;">
            <a:extLst>
              <a:ext uri="{FF2B5EF4-FFF2-40B4-BE49-F238E27FC236}">
                <a16:creationId xmlns:a16="http://schemas.microsoft.com/office/drawing/2014/main" id="{85EF0527-BE10-49F7-A277-F3642E27FCAF}"/>
              </a:ext>
              <a:ext uri="{C183D7F6-B498-43B3-948B-1728B52AA6E4}">
                <adec:decorative xmlns="" xmlns:adec="http://schemas.microsoft.com/office/drawing/2017/decorative" val="1"/>
              </a:ext>
            </a:extLst>
          </p:cNvPr>
          <p:cNvSpPr txBox="1"/>
          <p:nvPr/>
        </p:nvSpPr>
        <p:spPr>
          <a:xfrm>
            <a:off x="1358447" y="4408243"/>
            <a:ext cx="9454896" cy="300082"/>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05740" rtlCol="0" anchor="ctr">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7" name="Picture 4" descr="&quot; &quot;">
            <a:extLst>
              <a:ext uri="{FF2B5EF4-FFF2-40B4-BE49-F238E27FC236}">
                <a16:creationId xmlns:a16="http://schemas.microsoft.com/office/drawing/2014/main" id="{C09885F3-74CC-4C4E-9968-3750ABA8418C}"/>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b="15556"/>
          <a:stretch/>
        </p:blipFill>
        <p:spPr>
          <a:xfrm>
            <a:off x="1459825" y="4218554"/>
            <a:ext cx="779503" cy="658246"/>
          </a:xfrm>
          <a:prstGeom prst="rect">
            <a:avLst/>
          </a:prstGeom>
        </p:spPr>
      </p:pic>
      <p:sp>
        <p:nvSpPr>
          <p:cNvPr id="28" name="Content Placeholder 4"/>
          <p:cNvSpPr>
            <a:spLocks noGrp="1"/>
          </p:cNvSpPr>
          <p:nvPr>
            <p:ph sz="quarter" idx="16"/>
          </p:nvPr>
        </p:nvSpPr>
        <p:spPr>
          <a:xfrm>
            <a:off x="2286004" y="4343400"/>
            <a:ext cx="1292225" cy="685800"/>
          </a:xfrm>
        </p:spPr>
        <p:txBody>
          <a:bodyPr>
            <a:noAutofit/>
          </a:bodyPr>
          <a:lstStyle>
            <a:lvl1pPr marL="0" indent="0">
              <a:buNone/>
              <a:defRPr sz="1800" b="1"/>
            </a:lvl1pPr>
          </a:lstStyle>
          <a:p>
            <a:pPr lvl="0"/>
            <a:r>
              <a:rPr lang="en-US" smtClean="0"/>
              <a:t>Edit Master text styles</a:t>
            </a:r>
          </a:p>
        </p:txBody>
      </p:sp>
      <p:grpSp>
        <p:nvGrpSpPr>
          <p:cNvPr id="41" name="Group 4" descr="&quot; &quot;"/>
          <p:cNvGrpSpPr/>
          <p:nvPr/>
        </p:nvGrpSpPr>
        <p:grpSpPr>
          <a:xfrm>
            <a:off x="3780695" y="4398466"/>
            <a:ext cx="674503" cy="309317"/>
            <a:chOff x="3780692" y="4398460"/>
            <a:chExt cx="674502" cy="309317"/>
          </a:xfrm>
        </p:grpSpPr>
        <p:sp>
          <p:nvSpPr>
            <p:cNvPr id="30" name="Right Arrow 4" descr="&quot; &quot;">
              <a:extLst>
                <a:ext uri="{FF2B5EF4-FFF2-40B4-BE49-F238E27FC236}">
                  <a16:creationId xmlns:a16="http://schemas.microsoft.com/office/drawing/2014/main" id="{CB4042CC-3526-E345-A0B0-EC60879BC64D}"/>
                </a:ext>
              </a:extLst>
            </p:cNvPr>
            <p:cNvSpPr/>
            <p:nvPr/>
          </p:nvSpPr>
          <p:spPr>
            <a:xfrm>
              <a:off x="3780692" y="4398460"/>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9" name="Straight Arrow Connector 4" descr="&quot; &quot;">
              <a:extLst>
                <a:ext uri="{FF2B5EF4-FFF2-40B4-BE49-F238E27FC236}">
                  <a16:creationId xmlns:a16="http://schemas.microsoft.com/office/drawing/2014/main" id="{8CF7B626-BFAE-4657-80B6-D8FBC78B5CEC}"/>
                </a:ext>
                <a:ext uri="{C183D7F6-B498-43B3-948B-1728B52AA6E4}">
                  <adec:decorative xmlns="" xmlns:adec="http://schemas.microsoft.com/office/drawing/2017/decorative" val="1"/>
                </a:ext>
              </a:extLst>
            </p:cNvPr>
            <p:cNvCxnSpPr/>
            <p:nvPr/>
          </p:nvCxnSpPr>
          <p:spPr>
            <a:xfrm>
              <a:off x="3796826" y="4541806"/>
              <a:ext cx="6583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31" name="Text Placeholder 4"/>
          <p:cNvSpPr>
            <a:spLocks noGrp="1"/>
          </p:cNvSpPr>
          <p:nvPr>
            <p:ph type="body" sz="quarter" idx="21"/>
          </p:nvPr>
        </p:nvSpPr>
        <p:spPr>
          <a:xfrm>
            <a:off x="4574301" y="4215384"/>
            <a:ext cx="5943600" cy="685800"/>
          </a:xfrm>
        </p:spPr>
        <p:txBody>
          <a:bodyPr anchor="ctr">
            <a:normAutofit/>
          </a:bodyPr>
          <a:lstStyle>
            <a:lvl1pPr marL="0" indent="0">
              <a:buNone/>
              <a:defRPr sz="1350" b="1">
                <a:solidFill>
                  <a:srgbClr val="0F4D7B"/>
                </a:solidFill>
              </a:defRPr>
            </a:lvl1pPr>
          </a:lstStyle>
          <a:p>
            <a:pPr lvl="0"/>
            <a:r>
              <a:rPr lang="en-US" smtClean="0"/>
              <a:t>Edit Master text styles</a:t>
            </a:r>
          </a:p>
        </p:txBody>
      </p:sp>
      <p:sp>
        <p:nvSpPr>
          <p:cNvPr id="32" name="TextBox 5" descr="&quot; &quot;">
            <a:extLst>
              <a:ext uri="{FF2B5EF4-FFF2-40B4-BE49-F238E27FC236}">
                <a16:creationId xmlns:a16="http://schemas.microsoft.com/office/drawing/2014/main" id="{43532CC2-D793-46EC-B5F4-56F124E6A3EC}"/>
              </a:ext>
              <a:ext uri="{C183D7F6-B498-43B3-948B-1728B52AA6E4}">
                <adec:decorative xmlns="" xmlns:adec="http://schemas.microsoft.com/office/drawing/2017/decorative" val="1"/>
              </a:ext>
            </a:extLst>
          </p:cNvPr>
          <p:cNvSpPr txBox="1"/>
          <p:nvPr/>
        </p:nvSpPr>
        <p:spPr>
          <a:xfrm>
            <a:off x="1358454" y="5323298"/>
            <a:ext cx="9451425" cy="300082"/>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05740" rtlCol="0" anchor="ctr">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3" name="Picture 5" descr="&quot; &quot;">
            <a:extLst>
              <a:ext uri="{FF2B5EF4-FFF2-40B4-BE49-F238E27FC236}">
                <a16:creationId xmlns:a16="http://schemas.microsoft.com/office/drawing/2014/main" id="{42EEB4FA-EC18-374F-8CE6-BB5F8A87DB85}"/>
              </a:ext>
            </a:extLst>
          </p:cNvPr>
          <p:cNvPicPr>
            <a:picLocks noChangeAspect="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b="15035"/>
          <a:stretch/>
        </p:blipFill>
        <p:spPr>
          <a:xfrm>
            <a:off x="1469629" y="5149334"/>
            <a:ext cx="727859" cy="618420"/>
          </a:xfrm>
          <a:prstGeom prst="rect">
            <a:avLst/>
          </a:prstGeom>
        </p:spPr>
      </p:pic>
      <p:sp>
        <p:nvSpPr>
          <p:cNvPr id="34" name="Content Placeholder 5"/>
          <p:cNvSpPr>
            <a:spLocks noGrp="1"/>
          </p:cNvSpPr>
          <p:nvPr>
            <p:ph sz="quarter" idx="17"/>
          </p:nvPr>
        </p:nvSpPr>
        <p:spPr>
          <a:xfrm>
            <a:off x="2286004" y="5257800"/>
            <a:ext cx="1292225" cy="685800"/>
          </a:xfrm>
        </p:spPr>
        <p:txBody>
          <a:bodyPr>
            <a:noAutofit/>
          </a:bodyPr>
          <a:lstStyle>
            <a:lvl1pPr marL="0" indent="0">
              <a:buNone/>
              <a:defRPr sz="1800" b="1"/>
            </a:lvl1pPr>
          </a:lstStyle>
          <a:p>
            <a:pPr lvl="0"/>
            <a:r>
              <a:rPr lang="en-US" smtClean="0"/>
              <a:t>Edit Master text styles</a:t>
            </a:r>
          </a:p>
        </p:txBody>
      </p:sp>
      <p:grpSp>
        <p:nvGrpSpPr>
          <p:cNvPr id="42" name="Group 5"/>
          <p:cNvGrpSpPr/>
          <p:nvPr/>
        </p:nvGrpSpPr>
        <p:grpSpPr>
          <a:xfrm>
            <a:off x="3781863" y="5329489"/>
            <a:ext cx="674503" cy="309317"/>
            <a:chOff x="3781860" y="5329483"/>
            <a:chExt cx="674502" cy="309317"/>
          </a:xfrm>
        </p:grpSpPr>
        <p:sp>
          <p:nvSpPr>
            <p:cNvPr id="36" name="Right Arrow 5" descr="&quot; &quot;">
              <a:extLst>
                <a:ext uri="{FF2B5EF4-FFF2-40B4-BE49-F238E27FC236}">
                  <a16:creationId xmlns:a16="http://schemas.microsoft.com/office/drawing/2014/main" id="{8345FEEA-C542-9B4E-AEF3-3D5CEF9197FC}"/>
                </a:ext>
              </a:extLst>
            </p:cNvPr>
            <p:cNvSpPr/>
            <p:nvPr/>
          </p:nvSpPr>
          <p:spPr>
            <a:xfrm>
              <a:off x="3781860" y="5329483"/>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5" name="Straight Arrow Connector 5" descr="&quot; &quot;">
              <a:extLst>
                <a:ext uri="{FF2B5EF4-FFF2-40B4-BE49-F238E27FC236}">
                  <a16:creationId xmlns:a16="http://schemas.microsoft.com/office/drawing/2014/main" id="{F06050F9-7E34-4E90-85F1-ADA3F727F5BF}"/>
                </a:ext>
                <a:ext uri="{C183D7F6-B498-43B3-948B-1728B52AA6E4}">
                  <adec:decorative xmlns="" xmlns:adec="http://schemas.microsoft.com/office/drawing/2017/decorative" val="1"/>
                </a:ext>
              </a:extLst>
            </p:cNvPr>
            <p:cNvCxnSpPr/>
            <p:nvPr/>
          </p:nvCxnSpPr>
          <p:spPr>
            <a:xfrm>
              <a:off x="3797994" y="5463258"/>
              <a:ext cx="6583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37" name="Text Placeholder 5"/>
          <p:cNvSpPr>
            <a:spLocks noGrp="1"/>
          </p:cNvSpPr>
          <p:nvPr>
            <p:ph type="body" sz="quarter" idx="22"/>
          </p:nvPr>
        </p:nvSpPr>
        <p:spPr>
          <a:xfrm>
            <a:off x="4574301" y="5129784"/>
            <a:ext cx="5943600" cy="685800"/>
          </a:xfrm>
        </p:spPr>
        <p:txBody>
          <a:bodyPr anchor="ctr">
            <a:normAutofit/>
          </a:bodyPr>
          <a:lstStyle>
            <a:lvl1pPr marL="0" indent="0">
              <a:buNone/>
              <a:defRPr sz="1350" b="1">
                <a:solidFill>
                  <a:srgbClr val="0F4D7B"/>
                </a:solidFill>
              </a:defRPr>
            </a:lvl1pPr>
          </a:lstStyle>
          <a:p>
            <a:pPr lvl="0"/>
            <a:r>
              <a:rPr lang="en-US" smtClean="0"/>
              <a:t>Edit Master text styles</a:t>
            </a:r>
          </a:p>
        </p:txBody>
      </p:sp>
      <p:sp>
        <p:nvSpPr>
          <p:cNvPr id="6" name="Slide Number Placeholder 4"/>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408110250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One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smtClean="0"/>
              <a:t>Click to edit Master title style</a:t>
            </a:r>
            <a:endParaRPr lang="en-US" dirty="0"/>
          </a:p>
        </p:txBody>
      </p:sp>
      <p:cxnSp>
        <p:nvCxnSpPr>
          <p:cNvPr id="7"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idx="1"/>
          </p:nvPr>
        </p:nvSpPr>
        <p:spPr>
          <a:xfrm>
            <a:off x="838200" y="1447800"/>
            <a:ext cx="10515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13"/>
          </p:nvPr>
        </p:nvSpPr>
        <p:spPr>
          <a:xfrm>
            <a:off x="841248" y="6016752"/>
            <a:ext cx="9528048" cy="548640"/>
          </a:xfrm>
        </p:spPr>
        <p:txBody>
          <a:bodyPr>
            <a:normAutofit/>
          </a:bodyPr>
          <a:lstStyle>
            <a:lvl1pPr marL="0" indent="0">
              <a:spcBef>
                <a:spcPts val="0"/>
              </a:spcBef>
              <a:buNone/>
              <a:defRPr sz="1050"/>
            </a:lvl1pPr>
          </a:lstStyle>
          <a:p>
            <a:pPr lvl="0"/>
            <a:r>
              <a:rPr lang="en-US" smtClean="0"/>
              <a:t>Edit Master text styles</a:t>
            </a:r>
          </a:p>
        </p:txBody>
      </p:sp>
      <p:sp>
        <p:nvSpPr>
          <p:cNvPr id="6" name="Slide Number Placeholder 5"/>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175460387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rgbClr val="8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2264550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wo Wide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smtClean="0"/>
              <a:t>Click to edit Master title style</a:t>
            </a:r>
            <a:endParaRPr lang="en-US" dirty="0"/>
          </a:p>
        </p:txBody>
      </p:sp>
      <p:cxnSp>
        <p:nvCxnSpPr>
          <p:cNvPr id="7"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8" name="Content Placeholder 3"/>
          <p:cNvSpPr>
            <a:spLocks noGrp="1"/>
          </p:cNvSpPr>
          <p:nvPr>
            <p:ph sz="quarter" idx="14"/>
          </p:nvPr>
        </p:nvSpPr>
        <p:spPr>
          <a:xfrm>
            <a:off x="838200" y="1115568"/>
            <a:ext cx="10515600" cy="685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Content Placeholder 4"/>
          <p:cNvSpPr>
            <a:spLocks noGrp="1"/>
          </p:cNvSpPr>
          <p:nvPr>
            <p:ph idx="1"/>
          </p:nvPr>
        </p:nvSpPr>
        <p:spPr>
          <a:xfrm>
            <a:off x="838200" y="1828800"/>
            <a:ext cx="10515600" cy="3970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5"/>
          <p:cNvSpPr>
            <a:spLocks noGrp="1"/>
          </p:cNvSpPr>
          <p:nvPr>
            <p:ph type="body" sz="quarter" idx="13"/>
          </p:nvPr>
        </p:nvSpPr>
        <p:spPr>
          <a:xfrm>
            <a:off x="841248" y="6016752"/>
            <a:ext cx="9528048" cy="548640"/>
          </a:xfrm>
        </p:spPr>
        <p:txBody>
          <a:bodyPr>
            <a:normAutofit/>
          </a:bodyPr>
          <a:lstStyle>
            <a:lvl1pPr marL="0" indent="0">
              <a:spcBef>
                <a:spcPts val="0"/>
              </a:spcBef>
              <a:buNone/>
              <a:defRPr sz="1050"/>
            </a:lvl1pPr>
          </a:lstStyle>
          <a:p>
            <a:pPr lvl="0"/>
            <a:r>
              <a:rPr lang="en-US" smtClean="0"/>
              <a:t>Edit Master text styles</a:t>
            </a:r>
          </a:p>
        </p:txBody>
      </p:sp>
      <p:sp>
        <p:nvSpPr>
          <p:cNvPr id="6" name="Slide Number Placeholder 6"/>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90034695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smtClean="0"/>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4"/>
          <p:cNvSpPr>
            <a:spLocks noGrp="1"/>
          </p:cNvSpPr>
          <p:nvPr>
            <p:ph sz="half" idx="2"/>
          </p:nvPr>
        </p:nvSpPr>
        <p:spPr>
          <a:xfrm>
            <a:off x="6172200" y="1444752"/>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75980595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wo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smtClean="0"/>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4"/>
          <p:cNvSpPr>
            <a:spLocks noGrp="1"/>
          </p:cNvSpPr>
          <p:nvPr>
            <p:ph sz="half" idx="2"/>
          </p:nvPr>
        </p:nvSpPr>
        <p:spPr>
          <a:xfrm>
            <a:off x="6172200" y="1444752"/>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5"/>
          <p:cNvSpPr>
            <a:spLocks noGrp="1"/>
          </p:cNvSpPr>
          <p:nvPr>
            <p:ph type="body" sz="quarter" idx="13"/>
          </p:nvPr>
        </p:nvSpPr>
        <p:spPr>
          <a:xfrm>
            <a:off x="841248" y="6016752"/>
            <a:ext cx="9528048" cy="548640"/>
          </a:xfrm>
        </p:spPr>
        <p:txBody>
          <a:bodyPr>
            <a:noAutofit/>
          </a:bodyPr>
          <a:lstStyle>
            <a:lvl1pPr marL="0" indent="0">
              <a:spcBef>
                <a:spcPts val="0"/>
              </a:spcBef>
              <a:buNone/>
              <a:defRPr sz="1050"/>
            </a:lvl1pPr>
            <a:lvl2pPr marL="342892" indent="0">
              <a:spcBef>
                <a:spcPts val="0"/>
              </a:spcBef>
              <a:buNone/>
              <a:defRPr sz="1050"/>
            </a:lvl2pPr>
            <a:lvl3pPr marL="685783" indent="0">
              <a:spcBef>
                <a:spcPts val="0"/>
              </a:spcBef>
              <a:buNone/>
              <a:defRPr sz="1050"/>
            </a:lvl3pPr>
            <a:lvl4pPr marL="1028675" indent="0">
              <a:spcBef>
                <a:spcPts val="0"/>
              </a:spcBef>
              <a:buNone/>
              <a:defRPr sz="1050"/>
            </a:lvl4pPr>
            <a:lvl5pPr marL="1371566" indent="0">
              <a:spcBef>
                <a:spcPts val="0"/>
              </a:spcBef>
              <a:buNone/>
              <a:defRPr sz="1050"/>
            </a:lvl5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42013145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Wid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smtClean="0"/>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10515600" cy="325526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4"/>
          <p:cNvSpPr>
            <a:spLocks noGrp="1"/>
          </p:cNvSpPr>
          <p:nvPr>
            <p:ph sz="half" idx="2"/>
          </p:nvPr>
        </p:nvSpPr>
        <p:spPr>
          <a:xfrm>
            <a:off x="838200" y="4700016"/>
            <a:ext cx="10515600" cy="122529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276528159"/>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wo Content and One Content 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smtClean="0"/>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435254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4"/>
          <p:cNvSpPr>
            <a:spLocks noGrp="1"/>
          </p:cNvSpPr>
          <p:nvPr>
            <p:ph sz="quarter" idx="13"/>
          </p:nvPr>
        </p:nvSpPr>
        <p:spPr>
          <a:xfrm>
            <a:off x="6172200" y="1444752"/>
            <a:ext cx="5184648" cy="54864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5"/>
          <p:cNvSpPr>
            <a:spLocks noGrp="1"/>
          </p:cNvSpPr>
          <p:nvPr>
            <p:ph sz="half" idx="2"/>
          </p:nvPr>
        </p:nvSpPr>
        <p:spPr>
          <a:xfrm>
            <a:off x="6172200" y="2133600"/>
            <a:ext cx="5181600" cy="366249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64267778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Two Content One Content 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smtClean="0"/>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435254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4"/>
          <p:cNvSpPr>
            <a:spLocks noGrp="1"/>
          </p:cNvSpPr>
          <p:nvPr>
            <p:ph sz="quarter" idx="13"/>
          </p:nvPr>
        </p:nvSpPr>
        <p:spPr>
          <a:xfrm>
            <a:off x="6172200" y="1444752"/>
            <a:ext cx="5184648" cy="54864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5"/>
          <p:cNvSpPr>
            <a:spLocks noGrp="1"/>
          </p:cNvSpPr>
          <p:nvPr>
            <p:ph sz="half" idx="2"/>
          </p:nvPr>
        </p:nvSpPr>
        <p:spPr>
          <a:xfrm>
            <a:off x="6172200" y="2133600"/>
            <a:ext cx="5181600" cy="366249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6"/>
          <p:cNvSpPr>
            <a:spLocks noGrp="1"/>
          </p:cNvSpPr>
          <p:nvPr>
            <p:ph type="body" sz="quarter" idx="14"/>
          </p:nvPr>
        </p:nvSpPr>
        <p:spPr>
          <a:xfrm>
            <a:off x="838200" y="6016752"/>
            <a:ext cx="9528048" cy="548640"/>
          </a:xfrm>
        </p:spPr>
        <p:txBody>
          <a:bodyPr>
            <a:normAutofit/>
          </a:bodyPr>
          <a:lstStyle>
            <a:lvl1pPr marL="0" indent="0">
              <a:spcBef>
                <a:spcPts val="0"/>
              </a:spcBef>
              <a:buNone/>
              <a:defRPr sz="1050"/>
            </a:lvl1pPr>
          </a:lstStyle>
          <a:p>
            <a:pPr lvl="0"/>
            <a:r>
              <a:rPr lang="en-US" smtClean="0"/>
              <a:t>Edit Master text styles</a:t>
            </a:r>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54162124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wo Titled Content Three Pictures">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smtClean="0"/>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726948" y="1252537"/>
            <a:ext cx="4572000" cy="457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a"/>
          <p:cNvSpPr>
            <a:spLocks noGrp="1"/>
          </p:cNvSpPr>
          <p:nvPr>
            <p:ph sz="quarter" idx="17"/>
          </p:nvPr>
        </p:nvSpPr>
        <p:spPr>
          <a:xfrm>
            <a:off x="841248" y="1895478"/>
            <a:ext cx="4343400" cy="43529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4"/>
          <p:cNvSpPr>
            <a:spLocks noGrp="1"/>
          </p:cNvSpPr>
          <p:nvPr>
            <p:ph sz="quarter" idx="13"/>
          </p:nvPr>
        </p:nvSpPr>
        <p:spPr>
          <a:xfrm>
            <a:off x="6705600" y="1262428"/>
            <a:ext cx="4572000" cy="457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4a"/>
          <p:cNvSpPr>
            <a:spLocks noGrp="1"/>
          </p:cNvSpPr>
          <p:nvPr>
            <p:ph sz="half" idx="2"/>
          </p:nvPr>
        </p:nvSpPr>
        <p:spPr>
          <a:xfrm>
            <a:off x="7616952" y="1895859"/>
            <a:ext cx="3660648" cy="39514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Picture Placeholder 4b.1" descr="&quot; &quot;"/>
          <p:cNvSpPr>
            <a:spLocks noGrp="1"/>
          </p:cNvSpPr>
          <p:nvPr>
            <p:ph type="pic" sz="quarter" idx="14"/>
          </p:nvPr>
        </p:nvSpPr>
        <p:spPr>
          <a:xfrm>
            <a:off x="6705600" y="2157984"/>
            <a:ext cx="685800" cy="685800"/>
          </a:xfrm>
        </p:spPr>
        <p:txBody>
          <a:bodyPr/>
          <a:lstStyle/>
          <a:p>
            <a:r>
              <a:rPr lang="en-US" smtClean="0"/>
              <a:t>Click icon to add picture</a:t>
            </a:r>
            <a:endParaRPr lang="en-US" dirty="0"/>
          </a:p>
        </p:txBody>
      </p:sp>
      <p:sp>
        <p:nvSpPr>
          <p:cNvPr id="11" name="Picture Placeholder 4b.2" descr="&quot; &quot;"/>
          <p:cNvSpPr>
            <a:spLocks noGrp="1"/>
          </p:cNvSpPr>
          <p:nvPr>
            <p:ph type="pic" sz="quarter" idx="15"/>
          </p:nvPr>
        </p:nvSpPr>
        <p:spPr>
          <a:xfrm>
            <a:off x="6705600" y="3364992"/>
            <a:ext cx="685800" cy="685800"/>
          </a:xfrm>
        </p:spPr>
        <p:txBody>
          <a:bodyPr/>
          <a:lstStyle/>
          <a:p>
            <a:r>
              <a:rPr lang="en-US" smtClean="0"/>
              <a:t>Click icon to add picture</a:t>
            </a:r>
            <a:endParaRPr lang="en-US" dirty="0"/>
          </a:p>
        </p:txBody>
      </p:sp>
      <p:sp>
        <p:nvSpPr>
          <p:cNvPr id="12" name="Picture Placeholder 4b.3" descr="&quot; &quot;"/>
          <p:cNvSpPr>
            <a:spLocks noGrp="1"/>
          </p:cNvSpPr>
          <p:nvPr>
            <p:ph type="pic" sz="quarter" idx="16"/>
          </p:nvPr>
        </p:nvSpPr>
        <p:spPr>
          <a:xfrm>
            <a:off x="6720255" y="4572000"/>
            <a:ext cx="685800" cy="685800"/>
          </a:xfrm>
        </p:spPr>
        <p:txBody>
          <a:bodyPr/>
          <a:lstStyle/>
          <a:p>
            <a:r>
              <a:rPr lang="en-US" smtClean="0"/>
              <a:t>Click icon to add picture</a:t>
            </a:r>
            <a:endParaRPr lang="en-US" dirty="0"/>
          </a:p>
        </p:txBody>
      </p:sp>
      <p:sp>
        <p:nvSpPr>
          <p:cNvPr id="7" name="Slide Number Placeholder 5"/>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125750677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smtClean="0"/>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27462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4"/>
          <p:cNvSpPr>
            <a:spLocks noGrp="1"/>
          </p:cNvSpPr>
          <p:nvPr>
            <p:ph sz="half" idx="2"/>
          </p:nvPr>
        </p:nvSpPr>
        <p:spPr>
          <a:xfrm>
            <a:off x="6172200" y="1444752"/>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13"/>
          </p:nvPr>
        </p:nvSpPr>
        <p:spPr>
          <a:xfrm>
            <a:off x="841248" y="4350748"/>
            <a:ext cx="5184648" cy="213969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1379842004"/>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hree Wid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smtClean="0"/>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179576"/>
            <a:ext cx="10515600" cy="1828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4"/>
          <p:cNvSpPr>
            <a:spLocks noGrp="1"/>
          </p:cNvSpPr>
          <p:nvPr>
            <p:ph sz="half" idx="2"/>
          </p:nvPr>
        </p:nvSpPr>
        <p:spPr>
          <a:xfrm>
            <a:off x="228600" y="3118109"/>
            <a:ext cx="11704320" cy="259689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13"/>
          </p:nvPr>
        </p:nvSpPr>
        <p:spPr>
          <a:xfrm>
            <a:off x="3959352" y="5212080"/>
            <a:ext cx="4645152" cy="10149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28670340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hree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smtClean="0"/>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432816" y="1444752"/>
            <a:ext cx="3529584" cy="4160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4"/>
          <p:cNvSpPr>
            <a:spLocks noGrp="1"/>
          </p:cNvSpPr>
          <p:nvPr>
            <p:ph sz="half" idx="2"/>
          </p:nvPr>
        </p:nvSpPr>
        <p:spPr>
          <a:xfrm>
            <a:off x="4331208" y="1444752"/>
            <a:ext cx="3529584" cy="4160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13"/>
          </p:nvPr>
        </p:nvSpPr>
        <p:spPr>
          <a:xfrm>
            <a:off x="8229600" y="1444752"/>
            <a:ext cx="3529584" cy="4160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6"/>
          <p:cNvSpPr>
            <a:spLocks noGrp="1"/>
          </p:cNvSpPr>
          <p:nvPr>
            <p:ph type="body" sz="quarter" idx="14"/>
          </p:nvPr>
        </p:nvSpPr>
        <p:spPr>
          <a:xfrm>
            <a:off x="838200" y="6016752"/>
            <a:ext cx="9528048" cy="548640"/>
          </a:xfrm>
        </p:spPr>
        <p:txBody>
          <a:bodyPr>
            <a:normAutofit/>
          </a:bodyPr>
          <a:lstStyle>
            <a:lvl1pPr marL="0" indent="0">
              <a:spcBef>
                <a:spcPts val="0"/>
              </a:spcBef>
              <a:buNone/>
              <a:defRPr sz="1050"/>
            </a:lvl1pPr>
          </a:lstStyle>
          <a:p>
            <a:pPr lvl="0"/>
            <a:r>
              <a:rPr lang="en-US" smtClean="0"/>
              <a:t>Edit Master text styles</a:t>
            </a:r>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54017613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a:xfrm>
            <a:off x="9347200" y="6553201"/>
            <a:ext cx="27432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27844101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ix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smtClean="0"/>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18288" y="1444752"/>
            <a:ext cx="1965960" cy="4160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4"/>
          <p:cNvSpPr>
            <a:spLocks noGrp="1"/>
          </p:cNvSpPr>
          <p:nvPr>
            <p:ph sz="half" idx="15"/>
          </p:nvPr>
        </p:nvSpPr>
        <p:spPr>
          <a:xfrm>
            <a:off x="2057400" y="1444752"/>
            <a:ext cx="1965960" cy="4160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5"/>
          <p:cNvSpPr>
            <a:spLocks noGrp="1"/>
          </p:cNvSpPr>
          <p:nvPr>
            <p:ph sz="half" idx="2"/>
          </p:nvPr>
        </p:nvSpPr>
        <p:spPr>
          <a:xfrm>
            <a:off x="4096512" y="1444752"/>
            <a:ext cx="1965960" cy="4160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6"/>
          <p:cNvSpPr>
            <a:spLocks noGrp="1"/>
          </p:cNvSpPr>
          <p:nvPr>
            <p:ph sz="half" idx="16"/>
          </p:nvPr>
        </p:nvSpPr>
        <p:spPr>
          <a:xfrm>
            <a:off x="6135624" y="1444752"/>
            <a:ext cx="1965960" cy="4160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7"/>
          <p:cNvSpPr>
            <a:spLocks noGrp="1"/>
          </p:cNvSpPr>
          <p:nvPr>
            <p:ph sz="quarter" idx="13"/>
          </p:nvPr>
        </p:nvSpPr>
        <p:spPr>
          <a:xfrm>
            <a:off x="8174736" y="1444752"/>
            <a:ext cx="1965960" cy="4160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8"/>
          <p:cNvSpPr>
            <a:spLocks noGrp="1"/>
          </p:cNvSpPr>
          <p:nvPr>
            <p:ph sz="quarter" idx="17"/>
          </p:nvPr>
        </p:nvSpPr>
        <p:spPr>
          <a:xfrm>
            <a:off x="10213848" y="1444752"/>
            <a:ext cx="1965960" cy="4160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9"/>
          <p:cNvSpPr>
            <a:spLocks noGrp="1"/>
          </p:cNvSpPr>
          <p:nvPr>
            <p:ph type="body" sz="quarter" idx="14"/>
          </p:nvPr>
        </p:nvSpPr>
        <p:spPr>
          <a:xfrm>
            <a:off x="838200" y="6016752"/>
            <a:ext cx="9528048" cy="548640"/>
          </a:xfrm>
        </p:spPr>
        <p:txBody>
          <a:bodyPr>
            <a:normAutofit/>
          </a:bodyPr>
          <a:lstStyle>
            <a:lvl1pPr marL="0" indent="0">
              <a:spcBef>
                <a:spcPts val="0"/>
              </a:spcBef>
              <a:buNone/>
              <a:defRPr sz="1050"/>
            </a:lvl1pPr>
          </a:lstStyle>
          <a:p>
            <a:pPr lvl="0"/>
            <a:r>
              <a:rPr lang="en-US" smtClean="0"/>
              <a:t>Edit Master text styles</a:t>
            </a:r>
          </a:p>
        </p:txBody>
      </p:sp>
      <p:sp>
        <p:nvSpPr>
          <p:cNvPr id="7" name="Slide Number Placeholder 10"/>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349359645"/>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agline Three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smtClean="0"/>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9" name="Content Placeholder 3"/>
          <p:cNvSpPr>
            <a:spLocks noGrp="1"/>
          </p:cNvSpPr>
          <p:nvPr>
            <p:ph sz="quarter" idx="15"/>
          </p:nvPr>
        </p:nvSpPr>
        <p:spPr>
          <a:xfrm>
            <a:off x="841248" y="1066800"/>
            <a:ext cx="10515600" cy="457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Content Placeholder 4"/>
          <p:cNvSpPr>
            <a:spLocks noGrp="1"/>
          </p:cNvSpPr>
          <p:nvPr>
            <p:ph sz="half" idx="1"/>
          </p:nvPr>
        </p:nvSpPr>
        <p:spPr>
          <a:xfrm>
            <a:off x="432816" y="1524000"/>
            <a:ext cx="3529584" cy="4160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5"/>
          <p:cNvSpPr>
            <a:spLocks noGrp="1"/>
          </p:cNvSpPr>
          <p:nvPr>
            <p:ph sz="half" idx="2"/>
          </p:nvPr>
        </p:nvSpPr>
        <p:spPr>
          <a:xfrm>
            <a:off x="4331208" y="1524000"/>
            <a:ext cx="3529584" cy="4160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6"/>
          <p:cNvSpPr>
            <a:spLocks noGrp="1"/>
          </p:cNvSpPr>
          <p:nvPr>
            <p:ph sz="quarter" idx="13"/>
          </p:nvPr>
        </p:nvSpPr>
        <p:spPr>
          <a:xfrm>
            <a:off x="8229600" y="1524000"/>
            <a:ext cx="3529584" cy="4160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7"/>
          <p:cNvSpPr>
            <a:spLocks noGrp="1"/>
          </p:cNvSpPr>
          <p:nvPr>
            <p:ph type="body" sz="quarter" idx="14"/>
          </p:nvPr>
        </p:nvSpPr>
        <p:spPr>
          <a:xfrm>
            <a:off x="838200" y="6016752"/>
            <a:ext cx="9528048" cy="548640"/>
          </a:xfrm>
        </p:spPr>
        <p:txBody>
          <a:bodyPr>
            <a:normAutofit/>
          </a:bodyPr>
          <a:lstStyle>
            <a:lvl1pPr marL="0" indent="0">
              <a:spcBef>
                <a:spcPts val="0"/>
              </a:spcBef>
              <a:buNone/>
              <a:defRPr sz="1050"/>
            </a:lvl1pPr>
          </a:lstStyle>
          <a:p>
            <a:pPr lvl="0"/>
            <a:r>
              <a:rPr lang="en-US" smtClean="0"/>
              <a:t>Edit Master text styles</a:t>
            </a:r>
          </a:p>
        </p:txBody>
      </p:sp>
      <p:sp>
        <p:nvSpPr>
          <p:cNvPr id="7" name="Slide Number Placeholder 8"/>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67733665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hart Blue Source 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smtClean="0"/>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41248" y="1371600"/>
            <a:ext cx="7607808" cy="44439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4"/>
          <p:cNvSpPr>
            <a:spLocks noGrp="1"/>
          </p:cNvSpPr>
          <p:nvPr>
            <p:ph sz="half" idx="2"/>
          </p:nvPr>
        </p:nvSpPr>
        <p:spPr>
          <a:xfrm>
            <a:off x="8796528" y="1371600"/>
            <a:ext cx="3026664" cy="4443984"/>
          </a:xfrm>
          <a:pattFill prst="pct25">
            <a:fgClr>
              <a:srgbClr val="CCDDF1"/>
            </a:fgClr>
            <a:bgClr>
              <a:schemeClr val="bg1"/>
            </a:bgClr>
          </a:patt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5"/>
          <p:cNvSpPr>
            <a:spLocks noGrp="1"/>
          </p:cNvSpPr>
          <p:nvPr>
            <p:ph type="body" sz="quarter" idx="13"/>
          </p:nvPr>
        </p:nvSpPr>
        <p:spPr>
          <a:xfrm>
            <a:off x="841248" y="6016752"/>
            <a:ext cx="9528048" cy="548640"/>
          </a:xfrm>
        </p:spPr>
        <p:txBody>
          <a:bodyPr>
            <a:noAutofit/>
          </a:bodyPr>
          <a:lstStyle>
            <a:lvl1pPr marL="0" indent="0">
              <a:spcBef>
                <a:spcPts val="0"/>
              </a:spcBef>
              <a:buNone/>
              <a:defRPr sz="1050"/>
            </a:lvl1pPr>
            <a:lvl2pPr marL="342892" indent="0">
              <a:buNone/>
              <a:defRPr sz="1050"/>
            </a:lvl2pPr>
            <a:lvl3pPr marL="685783" indent="0">
              <a:buNone/>
              <a:defRPr sz="1050"/>
            </a:lvl3pPr>
            <a:lvl4pPr marL="1028675" indent="0">
              <a:buNone/>
              <a:defRPr sz="1050"/>
            </a:lvl4pPr>
            <a:lvl5pPr marL="1371566" indent="0">
              <a:buNone/>
              <a:defRPr sz="1050"/>
            </a:lvl5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1272008570"/>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Picture Banner Blue 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smtClean="0"/>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11" name="Picture Placeholder 3"/>
          <p:cNvSpPr>
            <a:spLocks noGrp="1" noChangeAspect="1"/>
          </p:cNvSpPr>
          <p:nvPr>
            <p:ph type="pic" sz="quarter" idx="14"/>
          </p:nvPr>
        </p:nvSpPr>
        <p:spPr>
          <a:xfrm>
            <a:off x="838200" y="1133856"/>
            <a:ext cx="1033272" cy="1033272"/>
          </a:xfrm>
        </p:spPr>
        <p:txBody>
          <a:bodyPr/>
          <a:lstStyle/>
          <a:p>
            <a:r>
              <a:rPr lang="en-US" smtClean="0"/>
              <a:t>Click icon to add picture</a:t>
            </a:r>
            <a:endParaRPr lang="en-US"/>
          </a:p>
        </p:txBody>
      </p:sp>
      <p:sp>
        <p:nvSpPr>
          <p:cNvPr id="6" name="Content Placeholder 3"/>
          <p:cNvSpPr>
            <a:spLocks noGrp="1"/>
          </p:cNvSpPr>
          <p:nvPr>
            <p:ph sz="quarter" idx="13"/>
          </p:nvPr>
        </p:nvSpPr>
        <p:spPr>
          <a:xfrm>
            <a:off x="1981200" y="1115568"/>
            <a:ext cx="9375648" cy="10698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Content Placeholder 4"/>
          <p:cNvSpPr>
            <a:spLocks noGrp="1"/>
          </p:cNvSpPr>
          <p:nvPr>
            <p:ph sz="half" idx="1"/>
          </p:nvPr>
        </p:nvSpPr>
        <p:spPr>
          <a:xfrm>
            <a:off x="838200" y="2334768"/>
            <a:ext cx="4392168" cy="391363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5"/>
          <p:cNvSpPr>
            <a:spLocks noGrp="1"/>
          </p:cNvSpPr>
          <p:nvPr>
            <p:ph sz="half" idx="2"/>
          </p:nvPr>
        </p:nvSpPr>
        <p:spPr>
          <a:xfrm>
            <a:off x="5376672" y="2334769"/>
            <a:ext cx="6812280" cy="3037060"/>
          </a:xfrm>
          <a:pattFill prst="pct25">
            <a:fgClr>
              <a:srgbClr val="CCDDF1"/>
            </a:fgClr>
            <a:bgClr>
              <a:schemeClr val="bg1"/>
            </a:bgClr>
          </a:patt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6"/>
          <p:cNvSpPr>
            <a:spLocks noGrp="1"/>
          </p:cNvSpPr>
          <p:nvPr>
            <p:ph sz="quarter" idx="15"/>
          </p:nvPr>
        </p:nvSpPr>
        <p:spPr>
          <a:xfrm>
            <a:off x="5376868" y="5521182"/>
            <a:ext cx="4986337" cy="72721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137841772"/>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One Blue 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smtClean="0"/>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1652016" y="1307592"/>
            <a:ext cx="4901184" cy="31272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4"/>
          <p:cNvSpPr>
            <a:spLocks noGrp="1"/>
          </p:cNvSpPr>
          <p:nvPr>
            <p:ph sz="half" idx="2"/>
          </p:nvPr>
        </p:nvSpPr>
        <p:spPr>
          <a:xfrm>
            <a:off x="7434072" y="1344168"/>
            <a:ext cx="4343400" cy="4306824"/>
          </a:xfrm>
          <a:pattFill prst="pct25">
            <a:fgClr>
              <a:srgbClr val="CCDDF1"/>
            </a:fgClr>
            <a:bgClr>
              <a:schemeClr val="bg1"/>
            </a:bgClr>
          </a:patt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13"/>
          </p:nvPr>
        </p:nvSpPr>
        <p:spPr>
          <a:xfrm>
            <a:off x="841248" y="4486656"/>
            <a:ext cx="6501384" cy="92354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6"/>
          <p:cNvSpPr>
            <a:spLocks noGrp="1"/>
          </p:cNvSpPr>
          <p:nvPr>
            <p:ph sz="quarter" idx="15"/>
          </p:nvPr>
        </p:nvSpPr>
        <p:spPr>
          <a:xfrm>
            <a:off x="841248" y="5715000"/>
            <a:ext cx="9528048" cy="64008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297722313"/>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One Blue Three Caption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smtClean="0"/>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6" name="Content Placeholder 3"/>
          <p:cNvSpPr>
            <a:spLocks noGrp="1"/>
          </p:cNvSpPr>
          <p:nvPr>
            <p:ph sz="quarter" idx="13"/>
          </p:nvPr>
        </p:nvSpPr>
        <p:spPr>
          <a:xfrm>
            <a:off x="841248" y="1298448"/>
            <a:ext cx="5705856" cy="10698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Content Placeholder 4"/>
          <p:cNvSpPr>
            <a:spLocks noGrp="1"/>
          </p:cNvSpPr>
          <p:nvPr>
            <p:ph sz="half" idx="1"/>
          </p:nvPr>
        </p:nvSpPr>
        <p:spPr>
          <a:xfrm>
            <a:off x="841248" y="2438400"/>
            <a:ext cx="5705856" cy="2667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4"/>
          <p:cNvSpPr>
            <a:spLocks noGrp="1"/>
          </p:cNvSpPr>
          <p:nvPr>
            <p:ph type="body" sz="quarter" idx="16"/>
          </p:nvPr>
        </p:nvSpPr>
        <p:spPr>
          <a:xfrm>
            <a:off x="838201" y="5105406"/>
            <a:ext cx="5708651" cy="454025"/>
          </a:xfrm>
        </p:spPr>
        <p:txBody>
          <a:bodyPr>
            <a:noAutofit/>
          </a:bodyPr>
          <a:lstStyle>
            <a:lvl1pPr marL="0" indent="0">
              <a:spcBef>
                <a:spcPts val="0"/>
              </a:spcBef>
              <a:buNone/>
              <a:defRPr sz="1050"/>
            </a:lvl1pPr>
            <a:lvl2pPr marL="342892" indent="0">
              <a:buNone/>
              <a:defRPr sz="1050"/>
            </a:lvl2pPr>
            <a:lvl3pPr marL="685783" indent="0">
              <a:buNone/>
              <a:defRPr sz="1050"/>
            </a:lvl3pPr>
            <a:lvl4pPr marL="1028675" indent="0">
              <a:buNone/>
              <a:defRPr sz="1050"/>
            </a:lvl4pPr>
            <a:lvl5pPr marL="1371566" indent="0">
              <a:buNone/>
              <a:defRPr sz="1050"/>
            </a:lvl5pPr>
          </a:lstStyle>
          <a:p>
            <a:pPr lvl="0"/>
            <a:r>
              <a:rPr lang="en-US" smtClean="0"/>
              <a:t>Edit Master text styles</a:t>
            </a:r>
          </a:p>
        </p:txBody>
      </p:sp>
      <p:sp>
        <p:nvSpPr>
          <p:cNvPr id="4" name="Content Placeholder 5"/>
          <p:cNvSpPr>
            <a:spLocks noGrp="1"/>
          </p:cNvSpPr>
          <p:nvPr>
            <p:ph sz="half" idx="2"/>
          </p:nvPr>
        </p:nvSpPr>
        <p:spPr>
          <a:xfrm>
            <a:off x="6574536" y="1115568"/>
            <a:ext cx="5513832" cy="4464068"/>
          </a:xfrm>
          <a:pattFill prst="pct25">
            <a:fgClr>
              <a:srgbClr val="CCDDF1"/>
            </a:fgClr>
            <a:bgClr>
              <a:schemeClr val="bg1"/>
            </a:bgClr>
          </a:patt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6"/>
          <p:cNvSpPr>
            <a:spLocks noGrp="1"/>
          </p:cNvSpPr>
          <p:nvPr>
            <p:ph sz="quarter" idx="15"/>
          </p:nvPr>
        </p:nvSpPr>
        <p:spPr>
          <a:xfrm>
            <a:off x="841248" y="5715000"/>
            <a:ext cx="9528048" cy="64008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55223063"/>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Blue Banner Three Picture Six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4"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Picture Placeholder 3a.1" descr="&quot; &quot;"/>
          <p:cNvSpPr>
            <a:spLocks noGrp="1" noChangeAspect="1"/>
          </p:cNvSpPr>
          <p:nvPr>
            <p:ph type="pic" sz="quarter" idx="17"/>
          </p:nvPr>
        </p:nvSpPr>
        <p:spPr>
          <a:xfrm>
            <a:off x="609600" y="1133856"/>
            <a:ext cx="849965" cy="850392"/>
          </a:xfrm>
        </p:spPr>
        <p:txBody>
          <a:bodyPr/>
          <a:lstStyle>
            <a:lvl1pPr marL="0" indent="0">
              <a:buNone/>
              <a:defRPr/>
            </a:lvl1pPr>
          </a:lstStyle>
          <a:p>
            <a:r>
              <a:rPr lang="en-US" smtClean="0"/>
              <a:t>Click icon to add picture</a:t>
            </a:r>
            <a:endParaRPr lang="en-US" dirty="0"/>
          </a:p>
        </p:txBody>
      </p:sp>
      <p:sp>
        <p:nvSpPr>
          <p:cNvPr id="9" name="Text Placeholder 3a.2"/>
          <p:cNvSpPr>
            <a:spLocks noGrp="1"/>
          </p:cNvSpPr>
          <p:nvPr>
            <p:ph type="body" sz="quarter" idx="12"/>
          </p:nvPr>
        </p:nvSpPr>
        <p:spPr>
          <a:xfrm>
            <a:off x="1518136" y="1115568"/>
            <a:ext cx="2743200" cy="886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Picture Placeholder 3b.1" descr="&quot; &quot;"/>
          <p:cNvSpPr>
            <a:spLocks noGrp="1" noChangeAspect="1"/>
          </p:cNvSpPr>
          <p:nvPr>
            <p:ph type="pic" sz="quarter" idx="18"/>
          </p:nvPr>
        </p:nvSpPr>
        <p:spPr>
          <a:xfrm>
            <a:off x="4294165" y="1133856"/>
            <a:ext cx="849967" cy="850392"/>
          </a:xfrm>
        </p:spPr>
        <p:txBody>
          <a:bodyPr/>
          <a:lstStyle>
            <a:lvl1pPr marL="0" indent="0">
              <a:buNone/>
              <a:defRPr/>
            </a:lvl1pPr>
          </a:lstStyle>
          <a:p>
            <a:r>
              <a:rPr lang="en-US" smtClean="0"/>
              <a:t>Click icon to add picture</a:t>
            </a:r>
            <a:endParaRPr lang="en-US" dirty="0"/>
          </a:p>
        </p:txBody>
      </p:sp>
      <p:sp>
        <p:nvSpPr>
          <p:cNvPr id="11" name="Text Placeholder 3b.2"/>
          <p:cNvSpPr>
            <a:spLocks noGrp="1"/>
          </p:cNvSpPr>
          <p:nvPr>
            <p:ph type="body" sz="quarter" idx="13"/>
          </p:nvPr>
        </p:nvSpPr>
        <p:spPr>
          <a:xfrm>
            <a:off x="5210908" y="1114431"/>
            <a:ext cx="2743200" cy="8874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Picture Placeholder 3c.1" descr="&quot; &quot;"/>
          <p:cNvSpPr>
            <a:spLocks noGrp="1" noChangeAspect="1"/>
          </p:cNvSpPr>
          <p:nvPr>
            <p:ph type="pic" sz="quarter" idx="19"/>
          </p:nvPr>
        </p:nvSpPr>
        <p:spPr>
          <a:xfrm>
            <a:off x="7981543" y="1133856"/>
            <a:ext cx="849967" cy="850392"/>
          </a:xfrm>
        </p:spPr>
        <p:txBody>
          <a:bodyPr/>
          <a:lstStyle>
            <a:lvl1pPr marL="0" indent="0">
              <a:buNone/>
              <a:defRPr/>
            </a:lvl1pPr>
          </a:lstStyle>
          <a:p>
            <a:r>
              <a:rPr lang="en-US" smtClean="0"/>
              <a:t>Click icon to add picture</a:t>
            </a:r>
            <a:endParaRPr lang="en-US" dirty="0"/>
          </a:p>
        </p:txBody>
      </p:sp>
      <p:sp>
        <p:nvSpPr>
          <p:cNvPr id="13" name="Text Placeholder 3c.2"/>
          <p:cNvSpPr>
            <a:spLocks noGrp="1"/>
          </p:cNvSpPr>
          <p:nvPr>
            <p:ph type="body" sz="quarter" idx="14"/>
          </p:nvPr>
        </p:nvSpPr>
        <p:spPr>
          <a:xfrm>
            <a:off x="8891955" y="1114431"/>
            <a:ext cx="2743200" cy="8874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4"/>
          <p:cNvSpPr>
            <a:spLocks noGrp="1"/>
          </p:cNvSpPr>
          <p:nvPr>
            <p:ph sz="quarter" idx="15"/>
          </p:nvPr>
        </p:nvSpPr>
        <p:spPr>
          <a:xfrm>
            <a:off x="838200" y="2194560"/>
            <a:ext cx="5157216" cy="33375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5"/>
          <p:cNvSpPr>
            <a:spLocks noGrp="1"/>
          </p:cNvSpPr>
          <p:nvPr>
            <p:ph sz="quarter" idx="16"/>
          </p:nvPr>
        </p:nvSpPr>
        <p:spPr>
          <a:xfrm>
            <a:off x="6201508" y="2194560"/>
            <a:ext cx="5157216" cy="33375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6"/>
          <p:cNvSpPr>
            <a:spLocks noGrp="1"/>
          </p:cNvSpPr>
          <p:nvPr>
            <p:ph type="body" sz="quarter" idx="11"/>
          </p:nvPr>
        </p:nvSpPr>
        <p:spPr>
          <a:xfrm>
            <a:off x="841248" y="5562600"/>
            <a:ext cx="9528048" cy="914400"/>
          </a:xfrm>
        </p:spPr>
        <p:txBody>
          <a:bodyPr>
            <a:normAutofit/>
          </a:bodyPr>
          <a:lstStyle>
            <a:lvl1pPr marL="0" indent="0">
              <a:spcBef>
                <a:spcPts val="0"/>
              </a:spcBef>
              <a:buNone/>
              <a:defRPr sz="1050"/>
            </a:lvl1pPr>
          </a:lstStyle>
          <a:p>
            <a:pPr lvl="0"/>
            <a:r>
              <a:rPr lang="en-US" smtClean="0"/>
              <a:t>Edit Master text styles</a:t>
            </a:r>
          </a:p>
        </p:txBody>
      </p:sp>
      <p:sp>
        <p:nvSpPr>
          <p:cNvPr id="3" name="Slide Number Placeholder 7"/>
          <p:cNvSpPr>
            <a:spLocks noGrp="1"/>
          </p:cNvSpPr>
          <p:nvPr>
            <p:ph type="sldNum" sz="quarter" idx="10"/>
          </p:nvPr>
        </p:nvSpPr>
        <p:spPr/>
        <p:txBody>
          <a:bodyPr/>
          <a:lstStyle/>
          <a:p>
            <a:fld id="{AC38D48C-20BE-40D5-BBF2-392FF9026E6C}" type="slidenum">
              <a:rPr lang="en-US" smtClean="0"/>
              <a:pPr/>
              <a:t>‹#›</a:t>
            </a:fld>
            <a:endParaRPr lang="en-US" dirty="0"/>
          </a:p>
        </p:txBody>
      </p:sp>
    </p:spTree>
    <p:extLst>
      <p:ext uri="{BB962C8B-B14F-4D97-AF65-F5344CB8AC3E}">
        <p14:creationId xmlns:p14="http://schemas.microsoft.com/office/powerpoint/2010/main" val="229910012"/>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Blue Banner Two Picture 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4"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Picture Placeholder 3a.1" descr="&quot; &quot;"/>
          <p:cNvSpPr>
            <a:spLocks noGrp="1" noChangeAspect="1"/>
          </p:cNvSpPr>
          <p:nvPr>
            <p:ph type="pic" sz="quarter" idx="17"/>
          </p:nvPr>
        </p:nvSpPr>
        <p:spPr>
          <a:xfrm>
            <a:off x="1606064" y="1133856"/>
            <a:ext cx="849965" cy="850392"/>
          </a:xfrm>
        </p:spPr>
        <p:txBody>
          <a:bodyPr/>
          <a:lstStyle>
            <a:lvl1pPr marL="0" indent="0">
              <a:buNone/>
              <a:defRPr/>
            </a:lvl1pPr>
          </a:lstStyle>
          <a:p>
            <a:r>
              <a:rPr lang="en-US" smtClean="0"/>
              <a:t>Click icon to add picture</a:t>
            </a:r>
            <a:endParaRPr lang="en-US" dirty="0"/>
          </a:p>
        </p:txBody>
      </p:sp>
      <p:sp>
        <p:nvSpPr>
          <p:cNvPr id="9" name="Text Placeholder 3a.2"/>
          <p:cNvSpPr>
            <a:spLocks noGrp="1"/>
          </p:cNvSpPr>
          <p:nvPr>
            <p:ph type="body" sz="quarter" idx="12"/>
          </p:nvPr>
        </p:nvSpPr>
        <p:spPr>
          <a:xfrm>
            <a:off x="2514600" y="1115568"/>
            <a:ext cx="2743200" cy="886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Picture Placeholder 3b.1" descr="&quot; &quot;"/>
          <p:cNvSpPr>
            <a:spLocks noGrp="1" noChangeAspect="1"/>
          </p:cNvSpPr>
          <p:nvPr>
            <p:ph type="pic" sz="quarter" idx="18"/>
          </p:nvPr>
        </p:nvSpPr>
        <p:spPr>
          <a:xfrm>
            <a:off x="7008057" y="1133856"/>
            <a:ext cx="849967" cy="850392"/>
          </a:xfrm>
        </p:spPr>
        <p:txBody>
          <a:bodyPr/>
          <a:lstStyle>
            <a:lvl1pPr marL="0" indent="0">
              <a:buNone/>
              <a:defRPr/>
            </a:lvl1pPr>
          </a:lstStyle>
          <a:p>
            <a:r>
              <a:rPr lang="en-US" smtClean="0"/>
              <a:t>Click icon to add picture</a:t>
            </a:r>
            <a:endParaRPr lang="en-US" dirty="0"/>
          </a:p>
        </p:txBody>
      </p:sp>
      <p:sp>
        <p:nvSpPr>
          <p:cNvPr id="11" name="Text Placeholder 3b.2"/>
          <p:cNvSpPr>
            <a:spLocks noGrp="1"/>
          </p:cNvSpPr>
          <p:nvPr>
            <p:ph type="body" sz="quarter" idx="13"/>
          </p:nvPr>
        </p:nvSpPr>
        <p:spPr>
          <a:xfrm>
            <a:off x="7924800" y="1114431"/>
            <a:ext cx="2743200" cy="8874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4"/>
          <p:cNvSpPr>
            <a:spLocks noGrp="1"/>
          </p:cNvSpPr>
          <p:nvPr>
            <p:ph sz="quarter" idx="15"/>
          </p:nvPr>
        </p:nvSpPr>
        <p:spPr>
          <a:xfrm>
            <a:off x="838200" y="2194560"/>
            <a:ext cx="10515600" cy="2743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5"/>
          <p:cNvSpPr>
            <a:spLocks noGrp="1"/>
          </p:cNvSpPr>
          <p:nvPr>
            <p:ph sz="quarter" idx="16"/>
          </p:nvPr>
        </p:nvSpPr>
        <p:spPr>
          <a:xfrm>
            <a:off x="841248" y="5102352"/>
            <a:ext cx="9528048" cy="109728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Slide Number Placeholder 6"/>
          <p:cNvSpPr>
            <a:spLocks noGrp="1"/>
          </p:cNvSpPr>
          <p:nvPr>
            <p:ph type="sldNum" sz="quarter" idx="10"/>
          </p:nvPr>
        </p:nvSpPr>
        <p:spPr/>
        <p:txBody>
          <a:bodyPr/>
          <a:lstStyle/>
          <a:p>
            <a:fld id="{AC38D48C-20BE-40D5-BBF2-392FF9026E6C}" type="slidenum">
              <a:rPr lang="en-US" smtClean="0"/>
              <a:pPr/>
              <a:t>‹#›</a:t>
            </a:fld>
            <a:endParaRPr lang="en-US" dirty="0"/>
          </a:p>
        </p:txBody>
      </p:sp>
    </p:spTree>
    <p:extLst>
      <p:ext uri="{BB962C8B-B14F-4D97-AF65-F5344CB8AC3E}">
        <p14:creationId xmlns:p14="http://schemas.microsoft.com/office/powerpoint/2010/main" val="792721907"/>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Blue Banner Two Picture Six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4"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Picture Placeholder 3a.1" descr="&quot; &quot;"/>
          <p:cNvSpPr>
            <a:spLocks noGrp="1" noChangeAspect="1"/>
          </p:cNvSpPr>
          <p:nvPr>
            <p:ph type="pic" sz="quarter" idx="17"/>
          </p:nvPr>
        </p:nvSpPr>
        <p:spPr>
          <a:xfrm>
            <a:off x="609600" y="1133856"/>
            <a:ext cx="849965" cy="850392"/>
          </a:xfrm>
        </p:spPr>
        <p:txBody>
          <a:bodyPr/>
          <a:lstStyle>
            <a:lvl1pPr marL="0" indent="0">
              <a:buNone/>
              <a:defRPr/>
            </a:lvl1pPr>
          </a:lstStyle>
          <a:p>
            <a:r>
              <a:rPr lang="en-US" smtClean="0"/>
              <a:t>Click icon to add picture</a:t>
            </a:r>
            <a:endParaRPr lang="en-US" dirty="0"/>
          </a:p>
        </p:txBody>
      </p:sp>
      <p:sp>
        <p:nvSpPr>
          <p:cNvPr id="9" name="Text Placeholder 3a.2"/>
          <p:cNvSpPr>
            <a:spLocks noGrp="1"/>
          </p:cNvSpPr>
          <p:nvPr>
            <p:ph type="body" sz="quarter" idx="12"/>
          </p:nvPr>
        </p:nvSpPr>
        <p:spPr>
          <a:xfrm>
            <a:off x="1752600" y="1115568"/>
            <a:ext cx="2743200" cy="886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b.2"/>
          <p:cNvSpPr>
            <a:spLocks noGrp="1"/>
          </p:cNvSpPr>
          <p:nvPr>
            <p:ph type="body" sz="quarter" idx="13"/>
          </p:nvPr>
        </p:nvSpPr>
        <p:spPr>
          <a:xfrm>
            <a:off x="4753708" y="1114431"/>
            <a:ext cx="2743200" cy="8874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3c.2"/>
          <p:cNvSpPr>
            <a:spLocks noGrp="1"/>
          </p:cNvSpPr>
          <p:nvPr>
            <p:ph type="body" sz="quarter" idx="14"/>
          </p:nvPr>
        </p:nvSpPr>
        <p:spPr>
          <a:xfrm>
            <a:off x="7748955" y="1114431"/>
            <a:ext cx="2743200" cy="8874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Picture Placeholder 3c.1" descr="&quot; &quot;"/>
          <p:cNvSpPr>
            <a:spLocks noGrp="1" noChangeAspect="1"/>
          </p:cNvSpPr>
          <p:nvPr>
            <p:ph type="pic" sz="quarter" idx="19"/>
          </p:nvPr>
        </p:nvSpPr>
        <p:spPr>
          <a:xfrm>
            <a:off x="10744203" y="1133856"/>
            <a:ext cx="849967" cy="850392"/>
          </a:xfrm>
        </p:spPr>
        <p:txBody>
          <a:bodyPr/>
          <a:lstStyle>
            <a:lvl1pPr marL="0" indent="0">
              <a:buNone/>
              <a:defRPr/>
            </a:lvl1pPr>
          </a:lstStyle>
          <a:p>
            <a:r>
              <a:rPr lang="en-US" smtClean="0"/>
              <a:t>Click icon to add picture</a:t>
            </a:r>
            <a:endParaRPr lang="en-US" dirty="0"/>
          </a:p>
        </p:txBody>
      </p:sp>
      <p:sp>
        <p:nvSpPr>
          <p:cNvPr id="15" name="Content Placeholder 4"/>
          <p:cNvSpPr>
            <a:spLocks noGrp="1"/>
          </p:cNvSpPr>
          <p:nvPr>
            <p:ph sz="quarter" idx="15"/>
          </p:nvPr>
        </p:nvSpPr>
        <p:spPr>
          <a:xfrm>
            <a:off x="838200" y="2194560"/>
            <a:ext cx="5157216" cy="33375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5"/>
          <p:cNvSpPr>
            <a:spLocks noGrp="1"/>
          </p:cNvSpPr>
          <p:nvPr>
            <p:ph sz="quarter" idx="16"/>
          </p:nvPr>
        </p:nvSpPr>
        <p:spPr>
          <a:xfrm>
            <a:off x="6201508" y="2194560"/>
            <a:ext cx="5157216" cy="33375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6"/>
          <p:cNvSpPr>
            <a:spLocks noGrp="1"/>
          </p:cNvSpPr>
          <p:nvPr>
            <p:ph type="body" sz="quarter" idx="11"/>
          </p:nvPr>
        </p:nvSpPr>
        <p:spPr>
          <a:xfrm>
            <a:off x="841248" y="5562600"/>
            <a:ext cx="9528048" cy="914400"/>
          </a:xfrm>
        </p:spPr>
        <p:txBody>
          <a:bodyPr>
            <a:normAutofit/>
          </a:bodyPr>
          <a:lstStyle>
            <a:lvl1pPr marL="0" indent="0">
              <a:spcBef>
                <a:spcPts val="0"/>
              </a:spcBef>
              <a:buNone/>
              <a:defRPr sz="1050"/>
            </a:lvl1pPr>
          </a:lstStyle>
          <a:p>
            <a:pPr lvl="0"/>
            <a:r>
              <a:rPr lang="en-US" smtClean="0"/>
              <a:t>Edit Master text styles</a:t>
            </a:r>
          </a:p>
        </p:txBody>
      </p:sp>
      <p:sp>
        <p:nvSpPr>
          <p:cNvPr id="3" name="Slide Number Placeholder 7"/>
          <p:cNvSpPr>
            <a:spLocks noGrp="1"/>
          </p:cNvSpPr>
          <p:nvPr>
            <p:ph type="sldNum" sz="quarter" idx="10"/>
          </p:nvPr>
        </p:nvSpPr>
        <p:spPr/>
        <p:txBody>
          <a:bodyPr/>
          <a:lstStyle/>
          <a:p>
            <a:fld id="{AC38D48C-20BE-40D5-BBF2-392FF9026E6C}" type="slidenum">
              <a:rPr lang="en-US" smtClean="0"/>
              <a:pPr/>
              <a:t>‹#›</a:t>
            </a:fld>
            <a:endParaRPr lang="en-US" dirty="0"/>
          </a:p>
        </p:txBody>
      </p:sp>
    </p:spTree>
    <p:extLst>
      <p:ext uri="{BB962C8B-B14F-4D97-AF65-F5344CB8AC3E}">
        <p14:creationId xmlns:p14="http://schemas.microsoft.com/office/powerpoint/2010/main" val="1453795472"/>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lue Banner Two Picture Seve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4"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p:nvSpPr>
        <p:spPr>
          <a:xfrm>
            <a:off x="1" y="1114249"/>
            <a:ext cx="12192000" cy="1225296"/>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Picture Placeholder 3a.1" descr="&quot; &quot;"/>
          <p:cNvSpPr>
            <a:spLocks noGrp="1" noChangeAspect="1"/>
          </p:cNvSpPr>
          <p:nvPr>
            <p:ph type="pic" sz="quarter" idx="17"/>
          </p:nvPr>
        </p:nvSpPr>
        <p:spPr>
          <a:xfrm>
            <a:off x="381000" y="1133856"/>
            <a:ext cx="849965" cy="850392"/>
          </a:xfrm>
        </p:spPr>
        <p:txBody>
          <a:bodyPr/>
          <a:lstStyle>
            <a:lvl1pPr marL="0" indent="0">
              <a:buNone/>
              <a:defRPr/>
            </a:lvl1pPr>
          </a:lstStyle>
          <a:p>
            <a:r>
              <a:rPr lang="en-US" smtClean="0"/>
              <a:t>Click icon to add picture</a:t>
            </a:r>
            <a:endParaRPr lang="en-US" dirty="0"/>
          </a:p>
        </p:txBody>
      </p:sp>
      <p:sp>
        <p:nvSpPr>
          <p:cNvPr id="9" name="Text Placeholder 3a.2"/>
          <p:cNvSpPr>
            <a:spLocks noGrp="1"/>
          </p:cNvSpPr>
          <p:nvPr>
            <p:ph type="body" sz="quarter" idx="12"/>
          </p:nvPr>
        </p:nvSpPr>
        <p:spPr>
          <a:xfrm>
            <a:off x="1464905" y="1115568"/>
            <a:ext cx="2148840" cy="122529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b.2"/>
          <p:cNvSpPr>
            <a:spLocks noGrp="1"/>
          </p:cNvSpPr>
          <p:nvPr>
            <p:ph type="body" sz="quarter" idx="13"/>
          </p:nvPr>
        </p:nvSpPr>
        <p:spPr>
          <a:xfrm>
            <a:off x="3828661" y="1115568"/>
            <a:ext cx="2148840" cy="122529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3c.2"/>
          <p:cNvSpPr>
            <a:spLocks noGrp="1"/>
          </p:cNvSpPr>
          <p:nvPr>
            <p:ph type="body" sz="quarter" idx="14"/>
          </p:nvPr>
        </p:nvSpPr>
        <p:spPr>
          <a:xfrm>
            <a:off x="8519160" y="1114424"/>
            <a:ext cx="2148840" cy="122529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Picture Placeholder 3c.1" descr="&quot; &quot;"/>
          <p:cNvSpPr>
            <a:spLocks noGrp="1" noChangeAspect="1"/>
          </p:cNvSpPr>
          <p:nvPr>
            <p:ph type="pic" sz="quarter" idx="19"/>
          </p:nvPr>
        </p:nvSpPr>
        <p:spPr>
          <a:xfrm>
            <a:off x="10915265" y="1133856"/>
            <a:ext cx="849967" cy="850392"/>
          </a:xfrm>
        </p:spPr>
        <p:txBody>
          <a:bodyPr/>
          <a:lstStyle>
            <a:lvl1pPr marL="0" indent="0">
              <a:buNone/>
              <a:defRPr/>
            </a:lvl1pPr>
          </a:lstStyle>
          <a:p>
            <a:r>
              <a:rPr lang="en-US" smtClean="0"/>
              <a:t>Click icon to add picture</a:t>
            </a:r>
            <a:endParaRPr lang="en-US" dirty="0"/>
          </a:p>
        </p:txBody>
      </p:sp>
      <p:sp>
        <p:nvSpPr>
          <p:cNvPr id="15" name="Content Placeholder 4"/>
          <p:cNvSpPr>
            <a:spLocks noGrp="1"/>
          </p:cNvSpPr>
          <p:nvPr>
            <p:ph sz="quarter" idx="15"/>
          </p:nvPr>
        </p:nvSpPr>
        <p:spPr>
          <a:xfrm>
            <a:off x="838200" y="2194560"/>
            <a:ext cx="5157216" cy="33375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5"/>
          <p:cNvSpPr>
            <a:spLocks noGrp="1"/>
          </p:cNvSpPr>
          <p:nvPr>
            <p:ph sz="quarter" idx="16"/>
          </p:nvPr>
        </p:nvSpPr>
        <p:spPr>
          <a:xfrm>
            <a:off x="6201508" y="2194560"/>
            <a:ext cx="5157216" cy="33375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6"/>
          <p:cNvSpPr>
            <a:spLocks noGrp="1"/>
          </p:cNvSpPr>
          <p:nvPr>
            <p:ph type="body" sz="quarter" idx="11"/>
          </p:nvPr>
        </p:nvSpPr>
        <p:spPr>
          <a:xfrm>
            <a:off x="841248" y="5562600"/>
            <a:ext cx="9528048" cy="914400"/>
          </a:xfrm>
        </p:spPr>
        <p:txBody>
          <a:bodyPr>
            <a:normAutofit/>
          </a:bodyPr>
          <a:lstStyle>
            <a:lvl1pPr marL="0" indent="0">
              <a:spcBef>
                <a:spcPts val="0"/>
              </a:spcBef>
              <a:buNone/>
              <a:defRPr sz="1050"/>
            </a:lvl1pPr>
          </a:lstStyle>
          <a:p>
            <a:pPr lvl="0"/>
            <a:r>
              <a:rPr lang="en-US" smtClean="0"/>
              <a:t>Edit Master text styles</a:t>
            </a:r>
          </a:p>
        </p:txBody>
      </p:sp>
      <p:sp>
        <p:nvSpPr>
          <p:cNvPr id="3" name="Slide Number Placeholder 7"/>
          <p:cNvSpPr>
            <a:spLocks noGrp="1"/>
          </p:cNvSpPr>
          <p:nvPr>
            <p:ph type="sldNum" sz="quarter" idx="10"/>
          </p:nvPr>
        </p:nvSpPr>
        <p:spPr/>
        <p:txBody>
          <a:bodyPr/>
          <a:lstStyle/>
          <a:p>
            <a:fld id="{AC38D48C-20BE-40D5-BBF2-392FF9026E6C}" type="slidenum">
              <a:rPr lang="en-US" smtClean="0"/>
              <a:pPr/>
              <a:t>‹#›</a:t>
            </a:fld>
            <a:endParaRPr lang="en-US" dirty="0"/>
          </a:p>
        </p:txBody>
      </p:sp>
      <p:sp>
        <p:nvSpPr>
          <p:cNvPr id="8" name="Content Placeholder 7"/>
          <p:cNvSpPr>
            <a:spLocks noGrp="1"/>
          </p:cNvSpPr>
          <p:nvPr>
            <p:ph sz="quarter" idx="20"/>
          </p:nvPr>
        </p:nvSpPr>
        <p:spPr>
          <a:xfrm>
            <a:off x="6172200" y="1115568"/>
            <a:ext cx="2148840" cy="122529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0600474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a:xfrm>
            <a:off x="9347200" y="6569076"/>
            <a:ext cx="27432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10231795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lue Banner Six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4"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 Placeholder 3a"/>
          <p:cNvSpPr>
            <a:spLocks noGrp="1"/>
          </p:cNvSpPr>
          <p:nvPr>
            <p:ph type="body" sz="quarter" idx="12"/>
          </p:nvPr>
        </p:nvSpPr>
        <p:spPr>
          <a:xfrm>
            <a:off x="1084383" y="1115568"/>
            <a:ext cx="2743200" cy="886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b"/>
          <p:cNvSpPr>
            <a:spLocks noGrp="1"/>
          </p:cNvSpPr>
          <p:nvPr>
            <p:ph type="body" sz="quarter" idx="13"/>
          </p:nvPr>
        </p:nvSpPr>
        <p:spPr>
          <a:xfrm>
            <a:off x="4777155" y="1114431"/>
            <a:ext cx="2743200" cy="8874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3c"/>
          <p:cNvSpPr>
            <a:spLocks noGrp="1"/>
          </p:cNvSpPr>
          <p:nvPr>
            <p:ph type="body" sz="quarter" idx="14"/>
          </p:nvPr>
        </p:nvSpPr>
        <p:spPr>
          <a:xfrm>
            <a:off x="8458200" y="1114431"/>
            <a:ext cx="2743200" cy="8874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4"/>
          <p:cNvSpPr>
            <a:spLocks noGrp="1"/>
          </p:cNvSpPr>
          <p:nvPr>
            <p:ph sz="quarter" idx="15"/>
          </p:nvPr>
        </p:nvSpPr>
        <p:spPr>
          <a:xfrm>
            <a:off x="838200" y="2194560"/>
            <a:ext cx="5157216" cy="33375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5"/>
          <p:cNvSpPr>
            <a:spLocks noGrp="1"/>
          </p:cNvSpPr>
          <p:nvPr>
            <p:ph sz="quarter" idx="16"/>
          </p:nvPr>
        </p:nvSpPr>
        <p:spPr>
          <a:xfrm>
            <a:off x="6201508" y="2194560"/>
            <a:ext cx="5157216" cy="33375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6"/>
          <p:cNvSpPr>
            <a:spLocks noGrp="1"/>
          </p:cNvSpPr>
          <p:nvPr>
            <p:ph type="body" sz="quarter" idx="11"/>
          </p:nvPr>
        </p:nvSpPr>
        <p:spPr>
          <a:xfrm>
            <a:off x="841248" y="5562600"/>
            <a:ext cx="9528048" cy="914400"/>
          </a:xfrm>
        </p:spPr>
        <p:txBody>
          <a:bodyPr>
            <a:normAutofit/>
          </a:bodyPr>
          <a:lstStyle>
            <a:lvl1pPr marL="0" indent="0">
              <a:spcBef>
                <a:spcPts val="0"/>
              </a:spcBef>
              <a:buNone/>
              <a:defRPr sz="1050"/>
            </a:lvl1pPr>
          </a:lstStyle>
          <a:p>
            <a:pPr lvl="0"/>
            <a:r>
              <a:rPr lang="en-US" smtClean="0"/>
              <a:t>Edit Master text styles</a:t>
            </a:r>
          </a:p>
        </p:txBody>
      </p:sp>
      <p:sp>
        <p:nvSpPr>
          <p:cNvPr id="3" name="Slide Number Placeholder 7"/>
          <p:cNvSpPr>
            <a:spLocks noGrp="1"/>
          </p:cNvSpPr>
          <p:nvPr>
            <p:ph type="sldNum" sz="quarter" idx="10"/>
          </p:nvPr>
        </p:nvSpPr>
        <p:spPr/>
        <p:txBody>
          <a:bodyPr/>
          <a:lstStyle/>
          <a:p>
            <a:fld id="{AC38D48C-20BE-40D5-BBF2-392FF9026E6C}" type="slidenum">
              <a:rPr lang="en-US" smtClean="0"/>
              <a:pPr/>
              <a:t>‹#›</a:t>
            </a:fld>
            <a:endParaRPr lang="en-US" dirty="0"/>
          </a:p>
        </p:txBody>
      </p:sp>
    </p:spTree>
    <p:extLst>
      <p:ext uri="{BB962C8B-B14F-4D97-AF65-F5344CB8AC3E}">
        <p14:creationId xmlns:p14="http://schemas.microsoft.com/office/powerpoint/2010/main" val="987476216"/>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lue Banner Fiv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4"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 Placeholder 3a"/>
          <p:cNvSpPr>
            <a:spLocks noGrp="1"/>
          </p:cNvSpPr>
          <p:nvPr>
            <p:ph type="body" sz="quarter" idx="12"/>
          </p:nvPr>
        </p:nvSpPr>
        <p:spPr>
          <a:xfrm>
            <a:off x="1084383" y="1115568"/>
            <a:ext cx="2743200" cy="886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b"/>
          <p:cNvSpPr>
            <a:spLocks noGrp="1"/>
          </p:cNvSpPr>
          <p:nvPr>
            <p:ph type="body" sz="quarter" idx="13"/>
          </p:nvPr>
        </p:nvSpPr>
        <p:spPr>
          <a:xfrm>
            <a:off x="4777155" y="1114431"/>
            <a:ext cx="2743200" cy="8874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3c"/>
          <p:cNvSpPr>
            <a:spLocks noGrp="1"/>
          </p:cNvSpPr>
          <p:nvPr>
            <p:ph type="body" sz="quarter" idx="14"/>
          </p:nvPr>
        </p:nvSpPr>
        <p:spPr>
          <a:xfrm>
            <a:off x="8458200" y="1114431"/>
            <a:ext cx="2743200" cy="8874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4"/>
          <p:cNvSpPr>
            <a:spLocks noGrp="1"/>
          </p:cNvSpPr>
          <p:nvPr>
            <p:ph sz="quarter" idx="15"/>
          </p:nvPr>
        </p:nvSpPr>
        <p:spPr>
          <a:xfrm>
            <a:off x="838200" y="2194560"/>
            <a:ext cx="5157216" cy="42958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5"/>
          <p:cNvSpPr>
            <a:spLocks noGrp="1"/>
          </p:cNvSpPr>
          <p:nvPr>
            <p:ph sz="quarter" idx="16"/>
          </p:nvPr>
        </p:nvSpPr>
        <p:spPr>
          <a:xfrm>
            <a:off x="6201508" y="2194560"/>
            <a:ext cx="5157216" cy="36576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6"/>
          <p:cNvSpPr>
            <a:spLocks noGrp="1"/>
          </p:cNvSpPr>
          <p:nvPr>
            <p:ph type="sldNum" sz="quarter" idx="10"/>
          </p:nvPr>
        </p:nvSpPr>
        <p:spPr/>
        <p:txBody>
          <a:bodyPr/>
          <a:lstStyle/>
          <a:p>
            <a:fld id="{AC38D48C-20BE-40D5-BBF2-392FF9026E6C}" type="slidenum">
              <a:rPr lang="en-US" smtClean="0"/>
              <a:pPr/>
              <a:t>‹#›</a:t>
            </a:fld>
            <a:endParaRPr lang="en-US" dirty="0"/>
          </a:p>
        </p:txBody>
      </p:sp>
    </p:spTree>
    <p:extLst>
      <p:ext uri="{BB962C8B-B14F-4D97-AF65-F5344CB8AC3E}">
        <p14:creationId xmlns:p14="http://schemas.microsoft.com/office/powerpoint/2010/main" val="2705335269"/>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Banner Fiv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4"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9" name="Text Placeholder 3a"/>
          <p:cNvSpPr>
            <a:spLocks noGrp="1"/>
          </p:cNvSpPr>
          <p:nvPr>
            <p:ph type="body" sz="quarter" idx="12"/>
          </p:nvPr>
        </p:nvSpPr>
        <p:spPr>
          <a:xfrm>
            <a:off x="1084383" y="1115568"/>
            <a:ext cx="2743200" cy="886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b"/>
          <p:cNvSpPr>
            <a:spLocks noGrp="1"/>
          </p:cNvSpPr>
          <p:nvPr>
            <p:ph type="body" sz="quarter" idx="13"/>
          </p:nvPr>
        </p:nvSpPr>
        <p:spPr>
          <a:xfrm>
            <a:off x="4777155" y="1114431"/>
            <a:ext cx="2743200" cy="8874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3c"/>
          <p:cNvSpPr>
            <a:spLocks noGrp="1"/>
          </p:cNvSpPr>
          <p:nvPr>
            <p:ph type="body" sz="quarter" idx="14"/>
          </p:nvPr>
        </p:nvSpPr>
        <p:spPr>
          <a:xfrm>
            <a:off x="8458200" y="1114431"/>
            <a:ext cx="2743200" cy="8874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4"/>
          <p:cNvSpPr>
            <a:spLocks noGrp="1"/>
          </p:cNvSpPr>
          <p:nvPr>
            <p:ph sz="quarter" idx="15"/>
          </p:nvPr>
        </p:nvSpPr>
        <p:spPr>
          <a:xfrm>
            <a:off x="838200" y="2194560"/>
            <a:ext cx="5157216" cy="42958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5"/>
          <p:cNvSpPr>
            <a:spLocks noGrp="1"/>
          </p:cNvSpPr>
          <p:nvPr>
            <p:ph sz="quarter" idx="16"/>
          </p:nvPr>
        </p:nvSpPr>
        <p:spPr>
          <a:xfrm>
            <a:off x="6201508" y="2194560"/>
            <a:ext cx="5157216" cy="36576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6"/>
          <p:cNvSpPr>
            <a:spLocks noGrp="1"/>
          </p:cNvSpPr>
          <p:nvPr>
            <p:ph type="sldNum" sz="quarter" idx="10"/>
          </p:nvPr>
        </p:nvSpPr>
        <p:spPr/>
        <p:txBody>
          <a:bodyPr/>
          <a:lstStyle/>
          <a:p>
            <a:fld id="{AC38D48C-20BE-40D5-BBF2-392FF9026E6C}" type="slidenum">
              <a:rPr lang="en-US" smtClean="0"/>
              <a:pPr/>
              <a:t>‹#›</a:t>
            </a:fld>
            <a:endParaRPr lang="en-US" dirty="0"/>
          </a:p>
        </p:txBody>
      </p:sp>
    </p:spTree>
    <p:extLst>
      <p:ext uri="{BB962C8B-B14F-4D97-AF65-F5344CB8AC3E}">
        <p14:creationId xmlns:p14="http://schemas.microsoft.com/office/powerpoint/2010/main" val="3663556959"/>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
            <a:ext cx="10515600" cy="1066800"/>
          </a:xfrm>
        </p:spPr>
        <p:txBody>
          <a:bodyPr/>
          <a:lstStyle>
            <a:lvl1pPr>
              <a:lnSpc>
                <a:spcPct val="100000"/>
              </a:lnSpc>
              <a:defRPr/>
            </a:lvl1pPr>
          </a:lstStyle>
          <a:p>
            <a:r>
              <a:rPr lang="en-US" smtClean="0"/>
              <a:t>Click to edit Master title style</a:t>
            </a:r>
            <a:endParaRPr lang="en-US" dirty="0"/>
          </a:p>
        </p:txBody>
      </p:sp>
      <p:cxnSp>
        <p:nvCxnSpPr>
          <p:cNvPr id="10"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Text Placeholder 3"/>
          <p:cNvSpPr>
            <a:spLocks noGrp="1"/>
          </p:cNvSpPr>
          <p:nvPr>
            <p:ph type="body" idx="1"/>
          </p:nvPr>
        </p:nvSpPr>
        <p:spPr>
          <a:xfrm>
            <a:off x="839789" y="1371600"/>
            <a:ext cx="5157787" cy="823912"/>
          </a:xfrm>
        </p:spPr>
        <p:txBody>
          <a:bodyPr anchor="b">
            <a:normAutofit/>
          </a:bodyPr>
          <a:lstStyle>
            <a:lvl1pPr marL="0" indent="0">
              <a:spcBef>
                <a:spcPts val="0"/>
              </a:spcBef>
              <a:buNone/>
              <a:defRPr sz="1650" b="0"/>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Edit Master text styles</a:t>
            </a:r>
          </a:p>
        </p:txBody>
      </p:sp>
      <p:sp>
        <p:nvSpPr>
          <p:cNvPr id="4" name="Content Placeholder 3"/>
          <p:cNvSpPr>
            <a:spLocks noGrp="1"/>
          </p:cNvSpPr>
          <p:nvPr>
            <p:ph sz="half" idx="2"/>
          </p:nvPr>
        </p:nvSpPr>
        <p:spPr>
          <a:xfrm>
            <a:off x="839789" y="2195512"/>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3" y="1371600"/>
            <a:ext cx="5183188" cy="823912"/>
          </a:xfrm>
        </p:spPr>
        <p:txBody>
          <a:bodyPr anchor="b">
            <a:normAutofit/>
          </a:bodyPr>
          <a:lstStyle>
            <a:lvl1pPr marL="0" indent="0">
              <a:spcBef>
                <a:spcPts val="0"/>
              </a:spcBef>
              <a:buNone/>
              <a:defRPr sz="1650" b="0"/>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Edit Master text styles</a:t>
            </a:r>
          </a:p>
        </p:txBody>
      </p:sp>
      <p:sp>
        <p:nvSpPr>
          <p:cNvPr id="6" name="Content Placeholder 4"/>
          <p:cNvSpPr>
            <a:spLocks noGrp="1"/>
          </p:cNvSpPr>
          <p:nvPr>
            <p:ph sz="quarter" idx="4"/>
          </p:nvPr>
        </p:nvSpPr>
        <p:spPr>
          <a:xfrm>
            <a:off x="6172203" y="2195512"/>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5"/>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224363203"/>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069848"/>
          </a:xfrm>
        </p:spPr>
        <p:txBody>
          <a:bodyPr/>
          <a:lstStyle>
            <a:lvl1pPr>
              <a:lnSpc>
                <a:spcPct val="100000"/>
              </a:lnSpc>
              <a:defRPr/>
            </a:lvl1pPr>
          </a:lstStyle>
          <a:p>
            <a:r>
              <a:rPr lang="en-US" smtClean="0"/>
              <a:t>Click to edit Master title style</a:t>
            </a:r>
            <a:endParaRPr lang="en-US" dirty="0"/>
          </a:p>
        </p:txBody>
      </p:sp>
      <p:sp>
        <p:nvSpPr>
          <p:cNvPr id="5" name="Slide Number Placeholder 2"/>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61205014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1"/>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097171672"/>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lnSpc>
                <a:spcPct val="100000"/>
              </a:lnSpc>
              <a:defRPr sz="3000"/>
            </a:lvl1pPr>
          </a:lstStyle>
          <a:p>
            <a:r>
              <a:rPr lang="en-US" smtClean="0"/>
              <a:t>Click to edit Master title style</a:t>
            </a:r>
            <a:endParaRPr lang="en-US" dirty="0"/>
          </a:p>
        </p:txBody>
      </p:sp>
      <p:sp>
        <p:nvSpPr>
          <p:cNvPr id="4" name="Text Placeholder 2"/>
          <p:cNvSpPr>
            <a:spLocks noGrp="1"/>
          </p:cNvSpPr>
          <p:nvPr>
            <p:ph type="body" sz="half" idx="2"/>
          </p:nvPr>
        </p:nvSpPr>
        <p:spPr>
          <a:xfrm>
            <a:off x="839788" y="2057400"/>
            <a:ext cx="3932237" cy="3811588"/>
          </a:xfrm>
        </p:spPr>
        <p:txBody>
          <a:bodyPr>
            <a:normAutofit/>
          </a:bodyPr>
          <a:lstStyle>
            <a:lvl1pPr marL="0" indent="0">
              <a:spcBef>
                <a:spcPts val="0"/>
              </a:spcBef>
              <a:buNone/>
              <a:defRPr sz="1650">
                <a:solidFill>
                  <a:srgbClr val="0F4D7B"/>
                </a:solidFill>
              </a:defRPr>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smtClean="0"/>
              <a:t>Edit Master text styles</a:t>
            </a:r>
          </a:p>
        </p:txBody>
      </p:sp>
      <p:sp>
        <p:nvSpPr>
          <p:cNvPr id="3" name="Content Placeholder 3"/>
          <p:cNvSpPr>
            <a:spLocks noGrp="1"/>
          </p:cNvSpPr>
          <p:nvPr>
            <p:ph idx="1"/>
          </p:nvPr>
        </p:nvSpPr>
        <p:spPr>
          <a:xfrm>
            <a:off x="5183188" y="987431"/>
            <a:ext cx="6172200" cy="4873625"/>
          </a:xfrm>
        </p:spPr>
        <p:txBody>
          <a:bodyPr/>
          <a:lstStyle>
            <a:lvl1pPr>
              <a:defRPr sz="1650"/>
            </a:lvl1pPr>
            <a:lvl2pPr>
              <a:defRPr sz="1500"/>
            </a:lvl2pPr>
            <a:lvl3pPr>
              <a:defRPr sz="1350"/>
            </a:lvl3pPr>
            <a:lvl4pPr>
              <a:defRPr sz="1200"/>
            </a:lvl4pPr>
            <a:lvl5pPr>
              <a:lnSpc>
                <a:spcPct val="100000"/>
              </a:lnSpc>
              <a:spcBef>
                <a:spcPts val="285"/>
              </a:spcBef>
              <a:defRPr sz="105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4"/>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672808472"/>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lnSpc>
                <a:spcPct val="100000"/>
              </a:lnSpc>
              <a:defRPr sz="3000"/>
            </a:lvl1pPr>
          </a:lstStyle>
          <a:p>
            <a:r>
              <a:rPr lang="en-US" smtClean="0"/>
              <a:t>Click to edit Master title style</a:t>
            </a:r>
            <a:endParaRPr lang="en-US" dirty="0"/>
          </a:p>
        </p:txBody>
      </p:sp>
      <p:sp>
        <p:nvSpPr>
          <p:cNvPr id="4" name="Text Placeholder 2"/>
          <p:cNvSpPr>
            <a:spLocks noGrp="1"/>
          </p:cNvSpPr>
          <p:nvPr>
            <p:ph type="body" sz="half" idx="2"/>
          </p:nvPr>
        </p:nvSpPr>
        <p:spPr>
          <a:xfrm>
            <a:off x="839788" y="2057400"/>
            <a:ext cx="3932237" cy="3811588"/>
          </a:xfrm>
        </p:spPr>
        <p:txBody>
          <a:bodyPr>
            <a:normAutofit/>
          </a:bodyPr>
          <a:lstStyle>
            <a:lvl1pPr marL="0" indent="0">
              <a:spcBef>
                <a:spcPts val="0"/>
              </a:spcBef>
              <a:buNone/>
              <a:defRPr sz="165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smtClean="0"/>
              <a:t>Edit Master text styles</a:t>
            </a:r>
          </a:p>
        </p:txBody>
      </p:sp>
      <p:sp>
        <p:nvSpPr>
          <p:cNvPr id="3" name="Picture Placeholder 3"/>
          <p:cNvSpPr>
            <a:spLocks noGrp="1" noChangeAspect="1"/>
          </p:cNvSpPr>
          <p:nvPr>
            <p:ph type="pic" idx="1"/>
          </p:nvPr>
        </p:nvSpPr>
        <p:spPr>
          <a:xfrm>
            <a:off x="5183188" y="987431"/>
            <a:ext cx="6172200" cy="4873625"/>
          </a:xfrm>
        </p:spPr>
        <p:txBody>
          <a:bodyPr anchor="t"/>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smtClean="0"/>
              <a:t>Click icon to add picture</a:t>
            </a:r>
            <a:endParaRPr lang="en-US" dirty="0"/>
          </a:p>
        </p:txBody>
      </p:sp>
      <p:sp>
        <p:nvSpPr>
          <p:cNvPr id="7" name="Slide Number Placeholder 4"/>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502008706"/>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069848"/>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1444752"/>
            <a:ext cx="10515600" cy="43513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3"/>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369928976"/>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3"/>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410528286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a:xfrm>
            <a:off x="9347200" y="6553201"/>
            <a:ext cx="2743200" cy="365125"/>
          </a:xfrm>
          <a:prstGeom prst="rect">
            <a:avLst/>
          </a:prstGeom>
        </p:spPr>
        <p:txBody>
          <a:bodyPr/>
          <a:lstStyle/>
          <a:p>
            <a:fld id="{F9ECA865-404D-4A57-9AC1-FD3038CC100D}" type="slidenum">
              <a:rPr lang="en-US" smtClean="0"/>
              <a:pPr/>
              <a:t>‹#›</a:t>
            </a:fld>
            <a:endParaRPr lang="en-US"/>
          </a:p>
        </p:txBody>
      </p:sp>
      <p:sp>
        <p:nvSpPr>
          <p:cNvPr id="4" name="Rectangle 3"/>
          <p:cNvSpPr/>
          <p:nvPr userDrawn="1"/>
        </p:nvSpPr>
        <p:spPr>
          <a:xfrm>
            <a:off x="21017" y="6606913"/>
            <a:ext cx="8765628" cy="230832"/>
          </a:xfrm>
          <a:prstGeom prst="rect">
            <a:avLst/>
          </a:prstGeom>
        </p:spPr>
        <p:txBody>
          <a:bodyPr wrap="square">
            <a:spAutoFit/>
          </a:bodyPr>
          <a:lstStyle/>
          <a:p>
            <a:pPr eaLnBrk="1" hangingPunct="1">
              <a:spcBef>
                <a:spcPct val="0"/>
              </a:spcBef>
              <a:buNone/>
            </a:pPr>
            <a:r>
              <a:rPr lang="en-US" sz="900" i="1" dirty="0" smtClean="0">
                <a:solidFill>
                  <a:prstClr val="white"/>
                </a:solidFill>
                <a:latin typeface="+mn-lt"/>
              </a:rPr>
              <a:t>Source: </a:t>
            </a:r>
            <a:r>
              <a:rPr lang="en-US" sz="900" dirty="0" smtClean="0">
                <a:solidFill>
                  <a:prstClr val="white"/>
                </a:solidFill>
                <a:latin typeface="+mn-lt"/>
              </a:rPr>
              <a:t>HRSA. Ryan White HIV/AIDS Program Services Report (RSR) 2018. Does not include AIDS Drug Assistance Program data.</a:t>
            </a:r>
            <a:endParaRPr lang="en-US" sz="900" dirty="0">
              <a:solidFill>
                <a:prstClr val="white"/>
              </a:solidFill>
              <a:latin typeface="+mn-lt"/>
            </a:endParaRPr>
          </a:p>
        </p:txBody>
      </p:sp>
    </p:spTree>
    <p:extLst>
      <p:ext uri="{BB962C8B-B14F-4D97-AF65-F5344CB8AC3E}">
        <p14:creationId xmlns:p14="http://schemas.microsoft.com/office/powerpoint/2010/main" val="18851370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2"/>
          <p:cNvSpPr>
            <a:spLocks noGrp="1"/>
          </p:cNvSpPr>
          <p:nvPr>
            <p:ph type="ctrTitle"/>
          </p:nvPr>
        </p:nvSpPr>
        <p:spPr>
          <a:xfrm>
            <a:off x="841248" y="1600200"/>
            <a:ext cx="10515600" cy="2706624"/>
          </a:xfrm>
        </p:spPr>
        <p:txBody>
          <a:bodyPr anchor="b">
            <a:normAutofit/>
          </a:bodyPr>
          <a:lstStyle>
            <a:lvl1pPr algn="ctr">
              <a:lnSpc>
                <a:spcPct val="100000"/>
              </a:lnSpc>
              <a:defRPr sz="4000"/>
            </a:lvl1pPr>
          </a:lstStyle>
          <a:p>
            <a:r>
              <a:rPr lang="en-US" smtClean="0"/>
              <a:t>Click to edit Master title style</a:t>
            </a:r>
            <a:endParaRPr lang="en-US" dirty="0"/>
          </a:p>
        </p:txBody>
      </p:sp>
      <p:sp>
        <p:nvSpPr>
          <p:cNvPr id="3" name="Subtitle 3"/>
          <p:cNvSpPr>
            <a:spLocks noGrp="1"/>
          </p:cNvSpPr>
          <p:nvPr>
            <p:ph type="subTitle" idx="1"/>
          </p:nvPr>
        </p:nvSpPr>
        <p:spPr>
          <a:xfrm>
            <a:off x="841248" y="4544568"/>
            <a:ext cx="10515600" cy="1399032"/>
          </a:xfrm>
        </p:spPr>
        <p:txBody>
          <a:bodyPr>
            <a:normAutofit/>
          </a:bodyPr>
          <a:lstStyle>
            <a:lvl1pPr marL="0" indent="0" algn="ctr">
              <a:buNone/>
              <a:defRPr sz="2800" b="1">
                <a:solidFill>
                  <a:srgbClr val="8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1698506038"/>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wo Banner Title">
    <p:spTree>
      <p:nvGrpSpPr>
        <p:cNvPr id="1" name=""/>
        <p:cNvGrpSpPr/>
        <p:nvPr/>
      </p:nvGrpSpPr>
      <p:grpSpPr>
        <a:xfrm>
          <a:off x="0" y="0"/>
          <a:ext cx="0" cy="0"/>
          <a:chOff x="0" y="0"/>
          <a:chExt cx="0" cy="0"/>
        </a:xfrm>
      </p:grpSpPr>
      <p:pic>
        <p:nvPicPr>
          <p:cNvPr id="20" name="Picture 1" descr="Logo: HRSA. Health Resources &amp; Services Administration.&#10;&#10;Vision: Healthy Communities, Healthy People">
            <a:extLst>
              <a:ext uri="{FF2B5EF4-FFF2-40B4-BE49-F238E27FC236}">
                <a16:creationId xmlns:a16="http://schemas.microsoft.com/office/drawing/2014/main" id="{59B87ACB-63D1-7145-B55B-0A5815BD19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2"/>
          <p:cNvSpPr>
            <a:spLocks noGrp="1"/>
          </p:cNvSpPr>
          <p:nvPr>
            <p:ph type="ctrTitle"/>
          </p:nvPr>
        </p:nvSpPr>
        <p:spPr>
          <a:xfrm>
            <a:off x="841248" y="1899138"/>
            <a:ext cx="10515600" cy="2560320"/>
          </a:xfrm>
        </p:spPr>
        <p:txBody>
          <a:bodyPr anchor="b">
            <a:normAutofit/>
          </a:bodyPr>
          <a:lstStyle>
            <a:lvl1pPr algn="ctr">
              <a:lnSpc>
                <a:spcPct val="100000"/>
              </a:lnSpc>
              <a:defRPr sz="4000"/>
            </a:lvl1pPr>
          </a:lstStyle>
          <a:p>
            <a:r>
              <a:rPr lang="en-US" smtClean="0"/>
              <a:t>Click to edit Master title style</a:t>
            </a:r>
            <a:endParaRPr lang="en-US" dirty="0"/>
          </a:p>
        </p:txBody>
      </p:sp>
      <p:sp>
        <p:nvSpPr>
          <p:cNvPr id="3" name="Subtitle 3"/>
          <p:cNvSpPr>
            <a:spLocks noGrp="1"/>
          </p:cNvSpPr>
          <p:nvPr>
            <p:ph type="subTitle" idx="1"/>
          </p:nvPr>
        </p:nvSpPr>
        <p:spPr>
          <a:xfrm>
            <a:off x="914400" y="4498848"/>
            <a:ext cx="10515600" cy="914400"/>
          </a:xfrm>
        </p:spPr>
        <p:txBody>
          <a:bodyPr>
            <a:normAutofit/>
          </a:bodyPr>
          <a:lstStyle>
            <a:lvl1pPr marL="0" indent="0" algn="ctr">
              <a:buNone/>
              <a:defRPr sz="2800" b="1">
                <a:solidFill>
                  <a:srgbClr val="8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1622542333"/>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1248" y="1124712"/>
            <a:ext cx="10515600" cy="2386584"/>
          </a:xfrm>
        </p:spPr>
        <p:txBody>
          <a:bodyPr anchor="b">
            <a:normAutofit/>
          </a:bodyPr>
          <a:lstStyle>
            <a:lvl1pPr>
              <a:lnSpc>
                <a:spcPct val="100000"/>
              </a:lnSpc>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841248" y="3602736"/>
            <a:ext cx="10515600" cy="1655064"/>
          </a:xfrm>
        </p:spPr>
        <p:txBody>
          <a:bodyPr>
            <a:normAutofit/>
          </a:bodyPr>
          <a:lstStyle>
            <a:lvl1pPr marL="0" indent="0">
              <a:buNone/>
              <a:defRPr sz="2200">
                <a:solidFill>
                  <a:srgbClr val="0F4D7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2610187426"/>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smtClean="0"/>
              <a:t>Click to edit Master title style</a:t>
            </a:r>
            <a:endParaRPr lang="en-US" dirty="0"/>
          </a:p>
        </p:txBody>
      </p:sp>
      <p:cxnSp>
        <p:nvCxnSpPr>
          <p:cNvPr id="7"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Text Placeholder 3"/>
          <p:cNvSpPr>
            <a:spLocks noGrp="1"/>
          </p:cNvSpPr>
          <p:nvPr>
            <p:ph type="body" sz="quarter" idx="13" hasCustomPrompt="1"/>
          </p:nvPr>
        </p:nvSpPr>
        <p:spPr>
          <a:xfrm rot="-5400000">
            <a:off x="-579120" y="2819399"/>
            <a:ext cx="4206240" cy="1828800"/>
          </a:xfrm>
        </p:spPr>
        <p:txBody>
          <a:bodyPr>
            <a:normAutofit/>
          </a:bodyPr>
          <a:lstStyle>
            <a:lvl1pPr marL="0" indent="0">
              <a:buNone/>
              <a:defRPr sz="8800" b="1">
                <a:solidFill>
                  <a:srgbClr val="800000"/>
                </a:solidFill>
              </a:defRPr>
            </a:lvl1pPr>
          </a:lstStyle>
          <a:p>
            <a:pPr lvl="0"/>
            <a:r>
              <a:rPr lang="en-US" sz="8800" b="1" dirty="0" smtClean="0"/>
              <a:t>AGENDA</a:t>
            </a:r>
            <a:endParaRPr lang="en-US" dirty="0"/>
          </a:p>
        </p:txBody>
      </p:sp>
      <p:cxnSp>
        <p:nvCxnSpPr>
          <p:cNvPr id="9" name="Straight Connector 3" descr="&quot; &quot;">
            <a:extLst>
              <a:ext uri="{C183D7F6-B498-43B3-948B-1728B52AA6E4}">
                <adec:decorative xmlns:adec="http://schemas.microsoft.com/office/drawing/2017/decorative" xmlns="" val="1"/>
              </a:ext>
            </a:extLst>
          </p:cNvPr>
          <p:cNvCxnSpPr/>
          <p:nvPr/>
        </p:nvCxnSpPr>
        <p:spPr>
          <a:xfrm>
            <a:off x="2080846" y="1409699"/>
            <a:ext cx="0" cy="46482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4"/>
          <p:cNvSpPr>
            <a:spLocks noGrp="1"/>
          </p:cNvSpPr>
          <p:nvPr>
            <p:ph idx="1"/>
          </p:nvPr>
        </p:nvSpPr>
        <p:spPr>
          <a:xfrm>
            <a:off x="2502408" y="1447800"/>
            <a:ext cx="8686800" cy="5029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9272016" y="6492240"/>
            <a:ext cx="2743200" cy="381000"/>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45984071"/>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smtClean="0"/>
              <a:t>Click to edit Master title style</a:t>
            </a:r>
            <a:endParaRPr lang="en-US" dirty="0"/>
          </a:p>
        </p:txBody>
      </p:sp>
      <p:cxnSp>
        <p:nvCxnSpPr>
          <p:cNvPr id="7"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idx="1"/>
          </p:nvPr>
        </p:nvSpPr>
        <p:spPr>
          <a:xfrm>
            <a:off x="838200" y="1447800"/>
            <a:ext cx="10515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4"/>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dirty="0"/>
          </a:p>
        </p:txBody>
      </p:sp>
      <p:sp>
        <p:nvSpPr>
          <p:cNvPr id="8" name="Rectangle 7"/>
          <p:cNvSpPr/>
          <p:nvPr userDrawn="1"/>
        </p:nvSpPr>
        <p:spPr>
          <a:xfrm>
            <a:off x="76200" y="6567324"/>
            <a:ext cx="8601075" cy="230832"/>
          </a:xfrm>
          <a:prstGeom prst="rect">
            <a:avLst/>
          </a:prstGeom>
        </p:spPr>
        <p:txBody>
          <a:bodyPr wrap="square">
            <a:spAutoFit/>
          </a:bodyPr>
          <a:lstStyle/>
          <a:p>
            <a:r>
              <a:rPr lang="en-US" sz="90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Source: </a:t>
            </a:r>
            <a:r>
              <a:rPr lang="en-US" sz="9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HRSA</a:t>
            </a:r>
            <a:r>
              <a:rPr lang="en-US" sz="900" dirty="0">
                <a:solidFill>
                  <a:schemeClr val="bg1"/>
                </a:solidFill>
                <a:latin typeface="Calibri" panose="020F0502020204030204" pitchFamily="34" charset="0"/>
                <a:ea typeface="Calibri" panose="020F0502020204030204" pitchFamily="34" charset="0"/>
                <a:cs typeface="Times New Roman" panose="02020603050405020304" pitchFamily="18" charset="0"/>
              </a:rPr>
              <a:t>. Ryan White HIV/AIDS Program Data Report (RSR) </a:t>
            </a:r>
            <a:r>
              <a:rPr lang="en-US" sz="9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2020. </a:t>
            </a:r>
            <a:r>
              <a:rPr lang="en-US" sz="900" dirty="0">
                <a:solidFill>
                  <a:schemeClr val="bg1"/>
                </a:solidFill>
                <a:latin typeface="Calibri" panose="020F0502020204030204" pitchFamily="34" charset="0"/>
                <a:ea typeface="Calibri" panose="020F0502020204030204" pitchFamily="34" charset="0"/>
                <a:cs typeface="Times New Roman" panose="02020603050405020304" pitchFamily="18" charset="0"/>
              </a:rPr>
              <a:t>Does not include AIDS Drug Assistance Program data.</a:t>
            </a:r>
          </a:p>
        </p:txBody>
      </p:sp>
    </p:spTree>
    <p:extLst>
      <p:ext uri="{BB962C8B-B14F-4D97-AF65-F5344CB8AC3E}">
        <p14:creationId xmlns:p14="http://schemas.microsoft.com/office/powerpoint/2010/main" val="3475220270"/>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HRSA Goals">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smtClean="0"/>
              <a:t>Click to edit Master title style</a:t>
            </a:r>
            <a:endParaRPr lang="en-US" dirty="0"/>
          </a:p>
        </p:txBody>
      </p:sp>
      <p:cxnSp>
        <p:nvCxnSpPr>
          <p:cNvPr id="7"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8" name="TextBox 1" descr="&quot; &quot;">
            <a:extLst>
              <a:ext uri="{FF2B5EF4-FFF2-40B4-BE49-F238E27FC236}">
                <a16:creationId xmlns:a16="http://schemas.microsoft.com/office/drawing/2014/main" id="{C6402E67-A38A-48B6-9551-9DFB20412E28}"/>
              </a:ext>
              <a:ext uri="{C183D7F6-B498-43B3-948B-1728B52AA6E4}">
                <adec:decorative xmlns="" xmlns:adec="http://schemas.microsoft.com/office/drawing/2017/decorative" val="1"/>
              </a:ext>
            </a:extLst>
          </p:cNvPr>
          <p:cNvSpPr txBox="1"/>
          <p:nvPr/>
        </p:nvSpPr>
        <p:spPr>
          <a:xfrm>
            <a:off x="1358449" y="1470674"/>
            <a:ext cx="9454896" cy="685800"/>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43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1" descr="&quot; &quot;">
            <a:extLst>
              <a:ext uri="{FF2B5EF4-FFF2-40B4-BE49-F238E27FC236}">
                <a16:creationId xmlns:a16="http://schemas.microsoft.com/office/drawing/2014/main" id="{D867B8F6-DAA1-714D-9DDF-440B2E7C4985}"/>
              </a:ext>
            </a:extLst>
          </p:cNvPr>
          <p:cNvPicPr>
            <a:picLocks noChangeAspect="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l="4957" b="14540"/>
          <a:stretch/>
        </p:blipFill>
        <p:spPr>
          <a:xfrm>
            <a:off x="1504437" y="1535598"/>
            <a:ext cx="665743" cy="598621"/>
          </a:xfrm>
          <a:prstGeom prst="rect">
            <a:avLst/>
          </a:prstGeom>
        </p:spPr>
      </p:pic>
      <p:sp>
        <p:nvSpPr>
          <p:cNvPr id="10" name="Content Placeholder 1"/>
          <p:cNvSpPr>
            <a:spLocks noGrp="1"/>
          </p:cNvSpPr>
          <p:nvPr>
            <p:ph sz="quarter" idx="13"/>
          </p:nvPr>
        </p:nvSpPr>
        <p:spPr>
          <a:xfrm>
            <a:off x="2281218" y="1600200"/>
            <a:ext cx="1292225" cy="685800"/>
          </a:xfrm>
        </p:spPr>
        <p:txBody>
          <a:bodyPr>
            <a:noAutofit/>
          </a:bodyPr>
          <a:lstStyle>
            <a:lvl1pPr marL="0" indent="0">
              <a:buNone/>
              <a:defRPr sz="2400" b="1"/>
            </a:lvl1pPr>
          </a:lstStyle>
          <a:p>
            <a:pPr lvl="0"/>
            <a:r>
              <a:rPr lang="en-US" smtClean="0"/>
              <a:t>Edit Master text styles</a:t>
            </a:r>
          </a:p>
        </p:txBody>
      </p:sp>
      <p:grpSp>
        <p:nvGrpSpPr>
          <p:cNvPr id="4" name="Group 1" descr="&quot; &quot;"/>
          <p:cNvGrpSpPr/>
          <p:nvPr/>
        </p:nvGrpSpPr>
        <p:grpSpPr>
          <a:xfrm>
            <a:off x="3782988" y="1672425"/>
            <a:ext cx="672206" cy="309317"/>
            <a:chOff x="3782988" y="1672425"/>
            <a:chExt cx="672206" cy="309317"/>
          </a:xfrm>
        </p:grpSpPr>
        <p:sp>
          <p:nvSpPr>
            <p:cNvPr id="12" name="Right Arrow 1" descr="&quot; &quot;">
              <a:extLst>
                <a:ext uri="{FF2B5EF4-FFF2-40B4-BE49-F238E27FC236}">
                  <a16:creationId xmlns:a16="http://schemas.microsoft.com/office/drawing/2014/main" id="{78375FE7-DB1C-E944-85D7-C0D27FB65F51}"/>
                </a:ext>
              </a:extLst>
            </p:cNvPr>
            <p:cNvSpPr/>
            <p:nvPr/>
          </p:nvSpPr>
          <p:spPr>
            <a:xfrm>
              <a:off x="3782988" y="1672425"/>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 descr="&quot; &quot;">
              <a:extLst>
                <a:ext uri="{FF2B5EF4-FFF2-40B4-BE49-F238E27FC236}">
                  <a16:creationId xmlns:a16="http://schemas.microsoft.com/office/drawing/2014/main" id="{E374D2A4-8AF2-4EF3-9230-FEA6CAF5C5AE}"/>
                </a:ext>
                <a:ext uri="{C183D7F6-B498-43B3-948B-1728B52AA6E4}">
                  <adec:decorative xmlns="" xmlns:adec="http://schemas.microsoft.com/office/drawing/2017/decorative" val="1"/>
                </a:ext>
              </a:extLst>
            </p:cNvPr>
            <p:cNvCxnSpPr/>
            <p:nvPr/>
          </p:nvCxnSpPr>
          <p:spPr>
            <a:xfrm>
              <a:off x="3796826" y="1801632"/>
              <a:ext cx="6583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3" name="Text Placeholder 1"/>
          <p:cNvSpPr>
            <a:spLocks noGrp="1"/>
          </p:cNvSpPr>
          <p:nvPr>
            <p:ph type="body" sz="quarter" idx="18"/>
          </p:nvPr>
        </p:nvSpPr>
        <p:spPr>
          <a:xfrm>
            <a:off x="4574301" y="1472184"/>
            <a:ext cx="5943600" cy="685800"/>
          </a:xfrm>
        </p:spPr>
        <p:txBody>
          <a:bodyPr anchor="ctr">
            <a:normAutofit/>
          </a:bodyPr>
          <a:lstStyle>
            <a:lvl1pPr marL="0" indent="0">
              <a:buNone/>
              <a:defRPr sz="1800" b="1">
                <a:solidFill>
                  <a:srgbClr val="0F4D7B"/>
                </a:solidFill>
              </a:defRPr>
            </a:lvl1pPr>
          </a:lstStyle>
          <a:p>
            <a:pPr lvl="0"/>
            <a:r>
              <a:rPr lang="en-US" smtClean="0"/>
              <a:t>Edit Master text styles</a:t>
            </a:r>
          </a:p>
        </p:txBody>
      </p:sp>
      <p:sp>
        <p:nvSpPr>
          <p:cNvPr id="14" name="TextBox 2" descr="&quot; &quot;">
            <a:extLst>
              <a:ext uri="{FF2B5EF4-FFF2-40B4-BE49-F238E27FC236}">
                <a16:creationId xmlns:a16="http://schemas.microsoft.com/office/drawing/2014/main" id="{4B4CD2B3-0C35-4CA5-9C22-D20E1D1848AF}"/>
              </a:ext>
              <a:ext uri="{C183D7F6-B498-43B3-948B-1728B52AA6E4}">
                <adec:decorative xmlns="" xmlns:adec="http://schemas.microsoft.com/office/drawing/2017/decorative" val="1"/>
              </a:ext>
            </a:extLst>
          </p:cNvPr>
          <p:cNvSpPr txBox="1"/>
          <p:nvPr/>
        </p:nvSpPr>
        <p:spPr>
          <a:xfrm>
            <a:off x="1358447" y="2386584"/>
            <a:ext cx="9454896" cy="685800"/>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43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5" name="Picture 2" descr="&quot; &quot;">
            <a:extLst>
              <a:ext uri="{FF2B5EF4-FFF2-40B4-BE49-F238E27FC236}">
                <a16:creationId xmlns:a16="http://schemas.microsoft.com/office/drawing/2014/main" id="{251983AE-FDD8-D54B-895D-78E3810E9A3A}"/>
              </a:ext>
            </a:extLst>
          </p:cNvPr>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t="5027" b="16215"/>
          <a:stretch/>
        </p:blipFill>
        <p:spPr>
          <a:xfrm>
            <a:off x="1410302" y="2421393"/>
            <a:ext cx="848701" cy="668420"/>
          </a:xfrm>
          <a:prstGeom prst="rect">
            <a:avLst/>
          </a:prstGeom>
        </p:spPr>
      </p:pic>
      <p:sp>
        <p:nvSpPr>
          <p:cNvPr id="16" name="Content Placeholder 2"/>
          <p:cNvSpPr>
            <a:spLocks noGrp="1"/>
          </p:cNvSpPr>
          <p:nvPr>
            <p:ph sz="quarter" idx="14"/>
          </p:nvPr>
        </p:nvSpPr>
        <p:spPr>
          <a:xfrm>
            <a:off x="2286000" y="2514600"/>
            <a:ext cx="1292225" cy="685800"/>
          </a:xfrm>
        </p:spPr>
        <p:txBody>
          <a:bodyPr>
            <a:noAutofit/>
          </a:bodyPr>
          <a:lstStyle>
            <a:lvl1pPr marL="0" indent="0">
              <a:buNone/>
              <a:defRPr sz="2400" b="1"/>
            </a:lvl1pPr>
          </a:lstStyle>
          <a:p>
            <a:pPr lvl="0"/>
            <a:r>
              <a:rPr lang="en-US" smtClean="0"/>
              <a:t>Edit Master text styles</a:t>
            </a:r>
          </a:p>
        </p:txBody>
      </p:sp>
      <p:grpSp>
        <p:nvGrpSpPr>
          <p:cNvPr id="5" name="Group 2" descr="&quot; &quot;"/>
          <p:cNvGrpSpPr/>
          <p:nvPr/>
        </p:nvGrpSpPr>
        <p:grpSpPr>
          <a:xfrm>
            <a:off x="3781816" y="2580898"/>
            <a:ext cx="668737" cy="309317"/>
            <a:chOff x="3781816" y="2580898"/>
            <a:chExt cx="668737" cy="309317"/>
          </a:xfrm>
        </p:grpSpPr>
        <p:sp>
          <p:nvSpPr>
            <p:cNvPr id="18" name="Right Arrow 2" descr="&quot; &quot;">
              <a:extLst>
                <a:ext uri="{FF2B5EF4-FFF2-40B4-BE49-F238E27FC236}">
                  <a16:creationId xmlns:a16="http://schemas.microsoft.com/office/drawing/2014/main" id="{FB22A8FF-B6D6-EF48-957E-1C6C265C0E6A}"/>
                </a:ext>
              </a:extLst>
            </p:cNvPr>
            <p:cNvSpPr/>
            <p:nvPr/>
          </p:nvSpPr>
          <p:spPr>
            <a:xfrm>
              <a:off x="3781816" y="2580898"/>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2" descr="&quot; &quot;">
              <a:extLst>
                <a:ext uri="{FF2B5EF4-FFF2-40B4-BE49-F238E27FC236}">
                  <a16:creationId xmlns:a16="http://schemas.microsoft.com/office/drawing/2014/main" id="{06DDA596-35B1-4B19-8917-80773EB6EF20}"/>
                </a:ext>
                <a:ext uri="{C183D7F6-B498-43B3-948B-1728B52AA6E4}">
                  <adec:decorative xmlns="" xmlns:adec="http://schemas.microsoft.com/office/drawing/2017/decorative" val="1"/>
                </a:ext>
              </a:extLst>
            </p:cNvPr>
            <p:cNvCxnSpPr/>
            <p:nvPr/>
          </p:nvCxnSpPr>
          <p:spPr>
            <a:xfrm>
              <a:off x="3794760" y="2730619"/>
              <a:ext cx="65579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9" name="Text Placeholder 2"/>
          <p:cNvSpPr>
            <a:spLocks noGrp="1"/>
          </p:cNvSpPr>
          <p:nvPr>
            <p:ph type="body" sz="quarter" idx="19"/>
          </p:nvPr>
        </p:nvSpPr>
        <p:spPr>
          <a:xfrm>
            <a:off x="4574301" y="2386584"/>
            <a:ext cx="5943600" cy="685800"/>
          </a:xfrm>
        </p:spPr>
        <p:txBody>
          <a:bodyPr anchor="ctr">
            <a:normAutofit/>
          </a:bodyPr>
          <a:lstStyle>
            <a:lvl1pPr marL="0" indent="0">
              <a:buNone/>
              <a:defRPr sz="1800" b="1">
                <a:solidFill>
                  <a:srgbClr val="0F4D7B"/>
                </a:solidFill>
              </a:defRPr>
            </a:lvl1pPr>
          </a:lstStyle>
          <a:p>
            <a:pPr lvl="0"/>
            <a:r>
              <a:rPr lang="en-US" smtClean="0"/>
              <a:t>Edit Master text styles</a:t>
            </a:r>
          </a:p>
        </p:txBody>
      </p:sp>
      <p:sp>
        <p:nvSpPr>
          <p:cNvPr id="20" name="TextBox 3" descr="&quot; &quot;">
            <a:extLst>
              <a:ext uri="{FF2B5EF4-FFF2-40B4-BE49-F238E27FC236}">
                <a16:creationId xmlns:a16="http://schemas.microsoft.com/office/drawing/2014/main" id="{60B3EAF8-E8EC-4858-8A8B-E56502F72082}"/>
              </a:ext>
              <a:ext uri="{C183D7F6-B498-43B3-948B-1728B52AA6E4}">
                <adec:decorative xmlns="" xmlns:adec="http://schemas.microsoft.com/office/drawing/2017/decorative" val="1"/>
              </a:ext>
            </a:extLst>
          </p:cNvPr>
          <p:cNvSpPr txBox="1"/>
          <p:nvPr/>
        </p:nvSpPr>
        <p:spPr>
          <a:xfrm>
            <a:off x="1358449" y="3300984"/>
            <a:ext cx="9451426" cy="685800"/>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43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1" name="Picture 3" descr="&quot; &quot;">
            <a:extLst>
              <a:ext uri="{FF2B5EF4-FFF2-40B4-BE49-F238E27FC236}">
                <a16:creationId xmlns:a16="http://schemas.microsoft.com/office/drawing/2014/main" id="{0C1C26A6-6D39-AA4C-91F2-A6B15313B4DF}"/>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b="24347"/>
          <a:stretch/>
        </p:blipFill>
        <p:spPr>
          <a:xfrm>
            <a:off x="1373852" y="3224268"/>
            <a:ext cx="948727" cy="717739"/>
          </a:xfrm>
          <a:prstGeom prst="rect">
            <a:avLst/>
          </a:prstGeom>
        </p:spPr>
      </p:pic>
      <p:sp>
        <p:nvSpPr>
          <p:cNvPr id="22" name="Content Placeholder 3"/>
          <p:cNvSpPr>
            <a:spLocks noGrp="1"/>
          </p:cNvSpPr>
          <p:nvPr>
            <p:ph sz="quarter" idx="15"/>
          </p:nvPr>
        </p:nvSpPr>
        <p:spPr>
          <a:xfrm>
            <a:off x="2286000" y="3429000"/>
            <a:ext cx="1292225" cy="685800"/>
          </a:xfrm>
        </p:spPr>
        <p:txBody>
          <a:bodyPr>
            <a:noAutofit/>
          </a:bodyPr>
          <a:lstStyle>
            <a:lvl1pPr marL="0" indent="0">
              <a:buNone/>
              <a:defRPr sz="2400" b="1"/>
            </a:lvl1pPr>
          </a:lstStyle>
          <a:p>
            <a:pPr lvl="0"/>
            <a:r>
              <a:rPr lang="en-US" smtClean="0"/>
              <a:t>Edit Master text styles</a:t>
            </a:r>
          </a:p>
        </p:txBody>
      </p:sp>
      <p:grpSp>
        <p:nvGrpSpPr>
          <p:cNvPr id="40" name="Group 3" descr="&quot; &quot;"/>
          <p:cNvGrpSpPr/>
          <p:nvPr/>
        </p:nvGrpSpPr>
        <p:grpSpPr>
          <a:xfrm>
            <a:off x="3782988" y="3481001"/>
            <a:ext cx="672206" cy="309317"/>
            <a:chOff x="3782988" y="3481001"/>
            <a:chExt cx="672206" cy="309317"/>
          </a:xfrm>
        </p:grpSpPr>
        <p:sp>
          <p:nvSpPr>
            <p:cNvPr id="24" name="Right Arrow 3" descr="&quot; &quot;">
              <a:extLst>
                <a:ext uri="{FF2B5EF4-FFF2-40B4-BE49-F238E27FC236}">
                  <a16:creationId xmlns:a16="http://schemas.microsoft.com/office/drawing/2014/main" id="{1913B0D4-773F-E345-9779-302C302A9DB4}"/>
                </a:ext>
              </a:extLst>
            </p:cNvPr>
            <p:cNvSpPr/>
            <p:nvPr/>
          </p:nvSpPr>
          <p:spPr>
            <a:xfrm>
              <a:off x="3782988" y="3481001"/>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3" descr="&quot; &quot;">
              <a:extLst>
                <a:ext uri="{FF2B5EF4-FFF2-40B4-BE49-F238E27FC236}">
                  <a16:creationId xmlns:a16="http://schemas.microsoft.com/office/drawing/2014/main" id="{E0C063F0-B581-43F0-B7A2-53C3ECA9772F}"/>
                </a:ext>
                <a:ext uri="{C183D7F6-B498-43B3-948B-1728B52AA6E4}">
                  <adec:decorative xmlns="" xmlns:adec="http://schemas.microsoft.com/office/drawing/2017/decorative" val="1"/>
                </a:ext>
              </a:extLst>
            </p:cNvPr>
            <p:cNvCxnSpPr/>
            <p:nvPr/>
          </p:nvCxnSpPr>
          <p:spPr>
            <a:xfrm>
              <a:off x="3796826" y="3619035"/>
              <a:ext cx="6583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25" name="Text Placeholder 3"/>
          <p:cNvSpPr>
            <a:spLocks noGrp="1"/>
          </p:cNvSpPr>
          <p:nvPr>
            <p:ph type="body" sz="quarter" idx="20"/>
          </p:nvPr>
        </p:nvSpPr>
        <p:spPr>
          <a:xfrm>
            <a:off x="4574301" y="3298824"/>
            <a:ext cx="5943600" cy="685800"/>
          </a:xfrm>
        </p:spPr>
        <p:txBody>
          <a:bodyPr anchor="ctr">
            <a:normAutofit/>
          </a:bodyPr>
          <a:lstStyle>
            <a:lvl1pPr marL="0" indent="0">
              <a:buNone/>
              <a:defRPr sz="1800" b="1">
                <a:solidFill>
                  <a:srgbClr val="0F4D7B"/>
                </a:solidFill>
              </a:defRPr>
            </a:lvl1pPr>
          </a:lstStyle>
          <a:p>
            <a:pPr lvl="0"/>
            <a:r>
              <a:rPr lang="en-US" smtClean="0"/>
              <a:t>Edit Master text styles</a:t>
            </a:r>
          </a:p>
        </p:txBody>
      </p:sp>
      <p:sp>
        <p:nvSpPr>
          <p:cNvPr id="26" name="TextBox 4" descr="&quot; &quot;">
            <a:extLst>
              <a:ext uri="{FF2B5EF4-FFF2-40B4-BE49-F238E27FC236}">
                <a16:creationId xmlns:a16="http://schemas.microsoft.com/office/drawing/2014/main" id="{85EF0527-BE10-49F7-A277-F3642E27FCAF}"/>
              </a:ext>
              <a:ext uri="{C183D7F6-B498-43B3-948B-1728B52AA6E4}">
                <adec:decorative xmlns="" xmlns:adec="http://schemas.microsoft.com/office/drawing/2017/decorative" val="1"/>
              </a:ext>
            </a:extLst>
          </p:cNvPr>
          <p:cNvSpPr txBox="1"/>
          <p:nvPr/>
        </p:nvSpPr>
        <p:spPr>
          <a:xfrm>
            <a:off x="1358447" y="4215384"/>
            <a:ext cx="9454896" cy="685800"/>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43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7" name="Picture 4" descr="&quot; &quot;">
            <a:extLst>
              <a:ext uri="{FF2B5EF4-FFF2-40B4-BE49-F238E27FC236}">
                <a16:creationId xmlns:a16="http://schemas.microsoft.com/office/drawing/2014/main" id="{C09885F3-74CC-4C4E-9968-3750ABA8418C}"/>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b="15556"/>
          <a:stretch/>
        </p:blipFill>
        <p:spPr>
          <a:xfrm>
            <a:off x="1459821" y="4218554"/>
            <a:ext cx="779503" cy="658246"/>
          </a:xfrm>
          <a:prstGeom prst="rect">
            <a:avLst/>
          </a:prstGeom>
        </p:spPr>
      </p:pic>
      <p:sp>
        <p:nvSpPr>
          <p:cNvPr id="28" name="Content Placeholder 4"/>
          <p:cNvSpPr>
            <a:spLocks noGrp="1"/>
          </p:cNvSpPr>
          <p:nvPr>
            <p:ph sz="quarter" idx="16"/>
          </p:nvPr>
        </p:nvSpPr>
        <p:spPr>
          <a:xfrm>
            <a:off x="2286000" y="4343400"/>
            <a:ext cx="1292225" cy="685800"/>
          </a:xfrm>
        </p:spPr>
        <p:txBody>
          <a:bodyPr>
            <a:noAutofit/>
          </a:bodyPr>
          <a:lstStyle>
            <a:lvl1pPr marL="0" indent="0">
              <a:buNone/>
              <a:defRPr sz="2400" b="1"/>
            </a:lvl1pPr>
          </a:lstStyle>
          <a:p>
            <a:pPr lvl="0"/>
            <a:r>
              <a:rPr lang="en-US" smtClean="0"/>
              <a:t>Edit Master text styles</a:t>
            </a:r>
          </a:p>
        </p:txBody>
      </p:sp>
      <p:grpSp>
        <p:nvGrpSpPr>
          <p:cNvPr id="41" name="Group 4" descr="&quot; &quot;"/>
          <p:cNvGrpSpPr/>
          <p:nvPr/>
        </p:nvGrpSpPr>
        <p:grpSpPr>
          <a:xfrm>
            <a:off x="3780692" y="4398460"/>
            <a:ext cx="674502" cy="309317"/>
            <a:chOff x="3780692" y="4398460"/>
            <a:chExt cx="674502" cy="309317"/>
          </a:xfrm>
        </p:grpSpPr>
        <p:sp>
          <p:nvSpPr>
            <p:cNvPr id="30" name="Right Arrow 4" descr="&quot; &quot;">
              <a:extLst>
                <a:ext uri="{FF2B5EF4-FFF2-40B4-BE49-F238E27FC236}">
                  <a16:creationId xmlns:a16="http://schemas.microsoft.com/office/drawing/2014/main" id="{CB4042CC-3526-E345-A0B0-EC60879BC64D}"/>
                </a:ext>
              </a:extLst>
            </p:cNvPr>
            <p:cNvSpPr/>
            <p:nvPr/>
          </p:nvSpPr>
          <p:spPr>
            <a:xfrm>
              <a:off x="3780692" y="4398460"/>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4" descr="&quot; &quot;">
              <a:extLst>
                <a:ext uri="{FF2B5EF4-FFF2-40B4-BE49-F238E27FC236}">
                  <a16:creationId xmlns:a16="http://schemas.microsoft.com/office/drawing/2014/main" id="{8CF7B626-BFAE-4657-80B6-D8FBC78B5CEC}"/>
                </a:ext>
                <a:ext uri="{C183D7F6-B498-43B3-948B-1728B52AA6E4}">
                  <adec:decorative xmlns="" xmlns:adec="http://schemas.microsoft.com/office/drawing/2017/decorative" val="1"/>
                </a:ext>
              </a:extLst>
            </p:cNvPr>
            <p:cNvCxnSpPr/>
            <p:nvPr/>
          </p:nvCxnSpPr>
          <p:spPr>
            <a:xfrm>
              <a:off x="3796826" y="4541806"/>
              <a:ext cx="6583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31" name="Text Placeholder 4"/>
          <p:cNvSpPr>
            <a:spLocks noGrp="1"/>
          </p:cNvSpPr>
          <p:nvPr>
            <p:ph type="body" sz="quarter" idx="21"/>
          </p:nvPr>
        </p:nvSpPr>
        <p:spPr>
          <a:xfrm>
            <a:off x="4574301" y="4215384"/>
            <a:ext cx="5943600" cy="685800"/>
          </a:xfrm>
        </p:spPr>
        <p:txBody>
          <a:bodyPr anchor="ctr">
            <a:normAutofit/>
          </a:bodyPr>
          <a:lstStyle>
            <a:lvl1pPr marL="0" indent="0">
              <a:buNone/>
              <a:defRPr sz="1800" b="1">
                <a:solidFill>
                  <a:srgbClr val="0F4D7B"/>
                </a:solidFill>
              </a:defRPr>
            </a:lvl1pPr>
          </a:lstStyle>
          <a:p>
            <a:pPr lvl="0"/>
            <a:r>
              <a:rPr lang="en-US" smtClean="0"/>
              <a:t>Edit Master text styles</a:t>
            </a:r>
          </a:p>
        </p:txBody>
      </p:sp>
      <p:sp>
        <p:nvSpPr>
          <p:cNvPr id="32" name="TextBox 5" descr="&quot; &quot;">
            <a:extLst>
              <a:ext uri="{FF2B5EF4-FFF2-40B4-BE49-F238E27FC236}">
                <a16:creationId xmlns:a16="http://schemas.microsoft.com/office/drawing/2014/main" id="{43532CC2-D793-46EC-B5F4-56F124E6A3EC}"/>
              </a:ext>
              <a:ext uri="{C183D7F6-B498-43B3-948B-1728B52AA6E4}">
                <adec:decorative xmlns="" xmlns:adec="http://schemas.microsoft.com/office/drawing/2017/decorative" val="1"/>
              </a:ext>
            </a:extLst>
          </p:cNvPr>
          <p:cNvSpPr txBox="1"/>
          <p:nvPr/>
        </p:nvSpPr>
        <p:spPr>
          <a:xfrm>
            <a:off x="1358450" y="5129784"/>
            <a:ext cx="9451425" cy="687111"/>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43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3" name="Picture 5" descr="&quot; &quot;">
            <a:extLst>
              <a:ext uri="{FF2B5EF4-FFF2-40B4-BE49-F238E27FC236}">
                <a16:creationId xmlns:a16="http://schemas.microsoft.com/office/drawing/2014/main" id="{42EEB4FA-EC18-374F-8CE6-BB5F8A87DB85}"/>
              </a:ext>
            </a:extLst>
          </p:cNvPr>
          <p:cNvPicPr>
            <a:picLocks noChangeAspect="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b="15035"/>
          <a:stretch/>
        </p:blipFill>
        <p:spPr>
          <a:xfrm>
            <a:off x="1469629" y="5149334"/>
            <a:ext cx="727859" cy="618420"/>
          </a:xfrm>
          <a:prstGeom prst="rect">
            <a:avLst/>
          </a:prstGeom>
        </p:spPr>
      </p:pic>
      <p:sp>
        <p:nvSpPr>
          <p:cNvPr id="34" name="Content Placeholder 5"/>
          <p:cNvSpPr>
            <a:spLocks noGrp="1"/>
          </p:cNvSpPr>
          <p:nvPr>
            <p:ph sz="quarter" idx="17"/>
          </p:nvPr>
        </p:nvSpPr>
        <p:spPr>
          <a:xfrm>
            <a:off x="2286000" y="5257800"/>
            <a:ext cx="1292225" cy="685800"/>
          </a:xfrm>
        </p:spPr>
        <p:txBody>
          <a:bodyPr>
            <a:noAutofit/>
          </a:bodyPr>
          <a:lstStyle>
            <a:lvl1pPr marL="0" indent="0">
              <a:buNone/>
              <a:defRPr sz="2400" b="1"/>
            </a:lvl1pPr>
          </a:lstStyle>
          <a:p>
            <a:pPr lvl="0"/>
            <a:r>
              <a:rPr lang="en-US" smtClean="0"/>
              <a:t>Edit Master text styles</a:t>
            </a:r>
          </a:p>
        </p:txBody>
      </p:sp>
      <p:grpSp>
        <p:nvGrpSpPr>
          <p:cNvPr id="42" name="Group 5"/>
          <p:cNvGrpSpPr/>
          <p:nvPr/>
        </p:nvGrpSpPr>
        <p:grpSpPr>
          <a:xfrm>
            <a:off x="3781860" y="5329483"/>
            <a:ext cx="674502" cy="309317"/>
            <a:chOff x="3781860" y="5329483"/>
            <a:chExt cx="674502" cy="309317"/>
          </a:xfrm>
        </p:grpSpPr>
        <p:sp>
          <p:nvSpPr>
            <p:cNvPr id="36" name="Right Arrow 5" descr="&quot; &quot;">
              <a:extLst>
                <a:ext uri="{FF2B5EF4-FFF2-40B4-BE49-F238E27FC236}">
                  <a16:creationId xmlns:a16="http://schemas.microsoft.com/office/drawing/2014/main" id="{8345FEEA-C542-9B4E-AEF3-3D5CEF9197FC}"/>
                </a:ext>
              </a:extLst>
            </p:cNvPr>
            <p:cNvSpPr/>
            <p:nvPr/>
          </p:nvSpPr>
          <p:spPr>
            <a:xfrm>
              <a:off x="3781860" y="5329483"/>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Arrow Connector 5" descr="&quot; &quot;">
              <a:extLst>
                <a:ext uri="{FF2B5EF4-FFF2-40B4-BE49-F238E27FC236}">
                  <a16:creationId xmlns:a16="http://schemas.microsoft.com/office/drawing/2014/main" id="{F06050F9-7E34-4E90-85F1-ADA3F727F5BF}"/>
                </a:ext>
                <a:ext uri="{C183D7F6-B498-43B3-948B-1728B52AA6E4}">
                  <adec:decorative xmlns="" xmlns:adec="http://schemas.microsoft.com/office/drawing/2017/decorative" val="1"/>
                </a:ext>
              </a:extLst>
            </p:cNvPr>
            <p:cNvCxnSpPr/>
            <p:nvPr/>
          </p:nvCxnSpPr>
          <p:spPr>
            <a:xfrm>
              <a:off x="3797994" y="5463258"/>
              <a:ext cx="6583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37" name="Text Placeholder 5"/>
          <p:cNvSpPr>
            <a:spLocks noGrp="1"/>
          </p:cNvSpPr>
          <p:nvPr>
            <p:ph type="body" sz="quarter" idx="22"/>
          </p:nvPr>
        </p:nvSpPr>
        <p:spPr>
          <a:xfrm>
            <a:off x="4574301" y="5129784"/>
            <a:ext cx="5943600" cy="685800"/>
          </a:xfrm>
        </p:spPr>
        <p:txBody>
          <a:bodyPr anchor="ctr">
            <a:normAutofit/>
          </a:bodyPr>
          <a:lstStyle>
            <a:lvl1pPr marL="0" indent="0">
              <a:buNone/>
              <a:defRPr sz="1800" b="1">
                <a:solidFill>
                  <a:srgbClr val="0F4D7B"/>
                </a:solidFill>
              </a:defRPr>
            </a:lvl1pPr>
          </a:lstStyle>
          <a:p>
            <a:pPr lvl="0"/>
            <a:r>
              <a:rPr lang="en-US" smtClean="0"/>
              <a:t>Edit Master text styles</a:t>
            </a:r>
          </a:p>
        </p:txBody>
      </p:sp>
      <p:sp>
        <p:nvSpPr>
          <p:cNvPr id="6" name="Slide Number Placeholder 4"/>
          <p:cNvSpPr>
            <a:spLocks noGrp="1"/>
          </p:cNvSpPr>
          <p:nvPr>
            <p:ph type="sldNum" sz="quarter" idx="12"/>
          </p:nvPr>
        </p:nvSpPr>
        <p:spPr>
          <a:xfrm>
            <a:off x="9272016" y="6492240"/>
            <a:ext cx="2743200" cy="381000"/>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25080932"/>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One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smtClean="0"/>
              <a:t>Click to edit Master title style</a:t>
            </a:r>
            <a:endParaRPr lang="en-US" dirty="0"/>
          </a:p>
        </p:txBody>
      </p:sp>
      <p:cxnSp>
        <p:nvCxnSpPr>
          <p:cNvPr id="7"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idx="1"/>
          </p:nvPr>
        </p:nvSpPr>
        <p:spPr>
          <a:xfrm>
            <a:off x="838200" y="1447800"/>
            <a:ext cx="10515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13"/>
          </p:nvPr>
        </p:nvSpPr>
        <p:spPr>
          <a:xfrm>
            <a:off x="841248" y="6016752"/>
            <a:ext cx="9528048" cy="548640"/>
          </a:xfrm>
        </p:spPr>
        <p:txBody>
          <a:bodyPr>
            <a:normAutofit/>
          </a:bodyPr>
          <a:lstStyle>
            <a:lvl1pPr marL="0" indent="0">
              <a:spcBef>
                <a:spcPts val="0"/>
              </a:spcBef>
              <a:buNone/>
              <a:defRPr sz="1400"/>
            </a:lvl1pPr>
          </a:lstStyle>
          <a:p>
            <a:pPr lvl="0"/>
            <a:r>
              <a:rPr lang="en-US" smtClean="0"/>
              <a:t>Edit Master text styles</a:t>
            </a:r>
          </a:p>
        </p:txBody>
      </p:sp>
      <p:sp>
        <p:nvSpPr>
          <p:cNvPr id="6" name="Slide Number Placeholder 5"/>
          <p:cNvSpPr>
            <a:spLocks noGrp="1"/>
          </p:cNvSpPr>
          <p:nvPr>
            <p:ph type="sldNum" sz="quarter" idx="12"/>
          </p:nvPr>
        </p:nvSpPr>
        <p:spPr>
          <a:xfrm>
            <a:off x="9272016" y="6492240"/>
            <a:ext cx="2743200" cy="381000"/>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489702421"/>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wo Wide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smtClean="0"/>
              <a:t>Click to edit Master title style</a:t>
            </a:r>
            <a:endParaRPr lang="en-US" dirty="0"/>
          </a:p>
        </p:txBody>
      </p:sp>
      <p:cxnSp>
        <p:nvCxnSpPr>
          <p:cNvPr id="7"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8" name="Content Placeholder 3"/>
          <p:cNvSpPr>
            <a:spLocks noGrp="1"/>
          </p:cNvSpPr>
          <p:nvPr>
            <p:ph sz="quarter" idx="14"/>
          </p:nvPr>
        </p:nvSpPr>
        <p:spPr>
          <a:xfrm>
            <a:off x="838200" y="1115568"/>
            <a:ext cx="10515600" cy="685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Content Placeholder 4"/>
          <p:cNvSpPr>
            <a:spLocks noGrp="1"/>
          </p:cNvSpPr>
          <p:nvPr>
            <p:ph idx="1"/>
          </p:nvPr>
        </p:nvSpPr>
        <p:spPr>
          <a:xfrm>
            <a:off x="838200" y="1828800"/>
            <a:ext cx="10515600" cy="3970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5"/>
          <p:cNvSpPr>
            <a:spLocks noGrp="1"/>
          </p:cNvSpPr>
          <p:nvPr>
            <p:ph type="body" sz="quarter" idx="13"/>
          </p:nvPr>
        </p:nvSpPr>
        <p:spPr>
          <a:xfrm>
            <a:off x="841248" y="6016752"/>
            <a:ext cx="9528048" cy="548640"/>
          </a:xfrm>
        </p:spPr>
        <p:txBody>
          <a:bodyPr>
            <a:normAutofit/>
          </a:bodyPr>
          <a:lstStyle>
            <a:lvl1pPr marL="0" indent="0">
              <a:spcBef>
                <a:spcPts val="0"/>
              </a:spcBef>
              <a:buNone/>
              <a:defRPr sz="1400"/>
            </a:lvl1pPr>
          </a:lstStyle>
          <a:p>
            <a:pPr lvl="0"/>
            <a:r>
              <a:rPr lang="en-US" smtClean="0"/>
              <a:t>Edit Master text styles</a:t>
            </a:r>
          </a:p>
        </p:txBody>
      </p:sp>
      <p:sp>
        <p:nvSpPr>
          <p:cNvPr id="6" name="Slide Number Placeholder 6"/>
          <p:cNvSpPr>
            <a:spLocks noGrp="1"/>
          </p:cNvSpPr>
          <p:nvPr>
            <p:ph type="sldNum" sz="quarter" idx="12"/>
          </p:nvPr>
        </p:nvSpPr>
        <p:spPr>
          <a:xfrm>
            <a:off x="9272016" y="6492240"/>
            <a:ext cx="2743200" cy="381000"/>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8976465"/>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smtClean="0"/>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4"/>
          <p:cNvSpPr>
            <a:spLocks noGrp="1"/>
          </p:cNvSpPr>
          <p:nvPr>
            <p:ph sz="half" idx="2"/>
          </p:nvPr>
        </p:nvSpPr>
        <p:spPr>
          <a:xfrm>
            <a:off x="6172200" y="1444752"/>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90848853"/>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wo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smtClean="0"/>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4"/>
          <p:cNvSpPr>
            <a:spLocks noGrp="1"/>
          </p:cNvSpPr>
          <p:nvPr>
            <p:ph sz="half" idx="2"/>
          </p:nvPr>
        </p:nvSpPr>
        <p:spPr>
          <a:xfrm>
            <a:off x="6172200" y="1444752"/>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5"/>
          <p:cNvSpPr>
            <a:spLocks noGrp="1"/>
          </p:cNvSpPr>
          <p:nvPr>
            <p:ph type="body" sz="quarter" idx="13"/>
          </p:nvPr>
        </p:nvSpPr>
        <p:spPr>
          <a:xfrm>
            <a:off x="841248" y="6016752"/>
            <a:ext cx="9528048" cy="548640"/>
          </a:xfrm>
        </p:spPr>
        <p:txBody>
          <a:bodyPr>
            <a:noAutofit/>
          </a:bodyPr>
          <a:lstStyle>
            <a:lvl1pPr marL="0" indent="0">
              <a:spcBef>
                <a:spcPts val="0"/>
              </a:spcBef>
              <a:buNone/>
              <a:defRPr sz="1400"/>
            </a:lvl1pPr>
            <a:lvl2pPr marL="457200" indent="0">
              <a:spcBef>
                <a:spcPts val="0"/>
              </a:spcBef>
              <a:buNone/>
              <a:defRPr sz="1400"/>
            </a:lvl2pPr>
            <a:lvl3pPr marL="914400" indent="0">
              <a:spcBef>
                <a:spcPts val="0"/>
              </a:spcBef>
              <a:buNone/>
              <a:defRPr sz="1400"/>
            </a:lvl3pPr>
            <a:lvl4pPr marL="1371600" indent="0">
              <a:spcBef>
                <a:spcPts val="0"/>
              </a:spcBef>
              <a:buNone/>
              <a:defRPr sz="1400"/>
            </a:lvl4pPr>
            <a:lvl5pPr marL="1828800" indent="0">
              <a:spcBef>
                <a:spcPts val="0"/>
              </a:spcBef>
              <a:buNone/>
              <a:defRPr sz="1400"/>
            </a:lvl5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9884508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347200" y="6553201"/>
            <a:ext cx="27432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37771777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Wid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smtClean="0"/>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10515600" cy="325526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4"/>
          <p:cNvSpPr>
            <a:spLocks noGrp="1"/>
          </p:cNvSpPr>
          <p:nvPr>
            <p:ph sz="half" idx="2"/>
          </p:nvPr>
        </p:nvSpPr>
        <p:spPr>
          <a:xfrm>
            <a:off x="838200" y="4700016"/>
            <a:ext cx="10515600" cy="122529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630777716"/>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wo Content and One Content 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smtClean="0"/>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435254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4"/>
          <p:cNvSpPr>
            <a:spLocks noGrp="1"/>
          </p:cNvSpPr>
          <p:nvPr>
            <p:ph sz="quarter" idx="13"/>
          </p:nvPr>
        </p:nvSpPr>
        <p:spPr>
          <a:xfrm>
            <a:off x="6172200" y="1444752"/>
            <a:ext cx="5184648" cy="54864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5"/>
          <p:cNvSpPr>
            <a:spLocks noGrp="1"/>
          </p:cNvSpPr>
          <p:nvPr>
            <p:ph sz="half" idx="2"/>
          </p:nvPr>
        </p:nvSpPr>
        <p:spPr>
          <a:xfrm>
            <a:off x="6172200" y="2133600"/>
            <a:ext cx="5181600" cy="366249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716049844"/>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1_Two Content One Content 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smtClean="0"/>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435254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4"/>
          <p:cNvSpPr>
            <a:spLocks noGrp="1"/>
          </p:cNvSpPr>
          <p:nvPr>
            <p:ph sz="quarter" idx="13"/>
          </p:nvPr>
        </p:nvSpPr>
        <p:spPr>
          <a:xfrm>
            <a:off x="6172200" y="1444752"/>
            <a:ext cx="5184648" cy="54864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5"/>
          <p:cNvSpPr>
            <a:spLocks noGrp="1"/>
          </p:cNvSpPr>
          <p:nvPr>
            <p:ph sz="half" idx="2"/>
          </p:nvPr>
        </p:nvSpPr>
        <p:spPr>
          <a:xfrm>
            <a:off x="6172200" y="2133600"/>
            <a:ext cx="5181600" cy="366249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6"/>
          <p:cNvSpPr>
            <a:spLocks noGrp="1"/>
          </p:cNvSpPr>
          <p:nvPr>
            <p:ph type="body" sz="quarter" idx="14"/>
          </p:nvPr>
        </p:nvSpPr>
        <p:spPr>
          <a:xfrm>
            <a:off x="838200" y="6016752"/>
            <a:ext cx="9528048" cy="548640"/>
          </a:xfrm>
        </p:spPr>
        <p:txBody>
          <a:bodyPr>
            <a:normAutofit/>
          </a:bodyPr>
          <a:lstStyle>
            <a:lvl1pPr marL="0" indent="0">
              <a:spcBef>
                <a:spcPts val="0"/>
              </a:spcBef>
              <a:buNone/>
              <a:defRPr sz="1400"/>
            </a:lvl1pPr>
          </a:lstStyle>
          <a:p>
            <a:pPr lvl="0"/>
            <a:r>
              <a:rPr lang="en-US" smtClean="0"/>
              <a:t>Edit Master text styles</a:t>
            </a:r>
          </a:p>
        </p:txBody>
      </p:sp>
      <p:sp>
        <p:nvSpPr>
          <p:cNvPr id="7" name="Slide Number Placeholder 7"/>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622826818"/>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wo Titled Content Three Pictures">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smtClean="0"/>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726948" y="1252537"/>
            <a:ext cx="4572000" cy="457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a"/>
          <p:cNvSpPr>
            <a:spLocks noGrp="1"/>
          </p:cNvSpPr>
          <p:nvPr>
            <p:ph sz="quarter" idx="17"/>
          </p:nvPr>
        </p:nvSpPr>
        <p:spPr>
          <a:xfrm>
            <a:off x="841248" y="1895474"/>
            <a:ext cx="4343400" cy="43529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4"/>
          <p:cNvSpPr>
            <a:spLocks noGrp="1"/>
          </p:cNvSpPr>
          <p:nvPr>
            <p:ph sz="quarter" idx="13"/>
          </p:nvPr>
        </p:nvSpPr>
        <p:spPr>
          <a:xfrm>
            <a:off x="6705600" y="1262428"/>
            <a:ext cx="4572000" cy="457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4a"/>
          <p:cNvSpPr>
            <a:spLocks noGrp="1"/>
          </p:cNvSpPr>
          <p:nvPr>
            <p:ph sz="half" idx="2"/>
          </p:nvPr>
        </p:nvSpPr>
        <p:spPr>
          <a:xfrm>
            <a:off x="7616952" y="1895854"/>
            <a:ext cx="3660648" cy="39514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Picture Placeholder 4b.1" descr="&quot; &quot;"/>
          <p:cNvSpPr>
            <a:spLocks noGrp="1"/>
          </p:cNvSpPr>
          <p:nvPr>
            <p:ph type="pic" sz="quarter" idx="14"/>
          </p:nvPr>
        </p:nvSpPr>
        <p:spPr>
          <a:xfrm>
            <a:off x="6705600" y="2157984"/>
            <a:ext cx="685800" cy="685800"/>
          </a:xfrm>
        </p:spPr>
        <p:txBody>
          <a:bodyPr/>
          <a:lstStyle/>
          <a:p>
            <a:r>
              <a:rPr lang="en-US" smtClean="0"/>
              <a:t>Click icon to add picture</a:t>
            </a:r>
            <a:endParaRPr lang="en-US" dirty="0"/>
          </a:p>
        </p:txBody>
      </p:sp>
      <p:sp>
        <p:nvSpPr>
          <p:cNvPr id="11" name="Picture Placeholder 4b.2" descr="&quot; &quot;"/>
          <p:cNvSpPr>
            <a:spLocks noGrp="1"/>
          </p:cNvSpPr>
          <p:nvPr>
            <p:ph type="pic" sz="quarter" idx="15"/>
          </p:nvPr>
        </p:nvSpPr>
        <p:spPr>
          <a:xfrm>
            <a:off x="6705600" y="3364992"/>
            <a:ext cx="685800" cy="685800"/>
          </a:xfrm>
        </p:spPr>
        <p:txBody>
          <a:bodyPr/>
          <a:lstStyle/>
          <a:p>
            <a:r>
              <a:rPr lang="en-US" smtClean="0"/>
              <a:t>Click icon to add picture</a:t>
            </a:r>
            <a:endParaRPr lang="en-US" dirty="0"/>
          </a:p>
        </p:txBody>
      </p:sp>
      <p:sp>
        <p:nvSpPr>
          <p:cNvPr id="12" name="Picture Placeholder 4b.3" descr="&quot; &quot;"/>
          <p:cNvSpPr>
            <a:spLocks noGrp="1"/>
          </p:cNvSpPr>
          <p:nvPr>
            <p:ph type="pic" sz="quarter" idx="16"/>
          </p:nvPr>
        </p:nvSpPr>
        <p:spPr>
          <a:xfrm>
            <a:off x="6720254" y="4572000"/>
            <a:ext cx="685800" cy="685800"/>
          </a:xfrm>
        </p:spPr>
        <p:txBody>
          <a:bodyPr/>
          <a:lstStyle/>
          <a:p>
            <a:r>
              <a:rPr lang="en-US" smtClean="0"/>
              <a:t>Click icon to add picture</a:t>
            </a:r>
            <a:endParaRPr lang="en-US" dirty="0"/>
          </a:p>
        </p:txBody>
      </p:sp>
      <p:sp>
        <p:nvSpPr>
          <p:cNvPr id="7"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52087212"/>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smtClean="0"/>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27462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4"/>
          <p:cNvSpPr>
            <a:spLocks noGrp="1"/>
          </p:cNvSpPr>
          <p:nvPr>
            <p:ph sz="half" idx="2"/>
          </p:nvPr>
        </p:nvSpPr>
        <p:spPr>
          <a:xfrm>
            <a:off x="6172200" y="1444752"/>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13"/>
          </p:nvPr>
        </p:nvSpPr>
        <p:spPr>
          <a:xfrm>
            <a:off x="841248" y="4350748"/>
            <a:ext cx="5184648" cy="213969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025987828"/>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hree Wid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smtClean="0"/>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179576"/>
            <a:ext cx="10515600" cy="1828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4"/>
          <p:cNvSpPr>
            <a:spLocks noGrp="1"/>
          </p:cNvSpPr>
          <p:nvPr>
            <p:ph sz="half" idx="2"/>
          </p:nvPr>
        </p:nvSpPr>
        <p:spPr>
          <a:xfrm>
            <a:off x="228600" y="3118103"/>
            <a:ext cx="11704320" cy="259689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13"/>
          </p:nvPr>
        </p:nvSpPr>
        <p:spPr>
          <a:xfrm>
            <a:off x="3959352" y="5212080"/>
            <a:ext cx="4645152" cy="10149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14059595"/>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hree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smtClean="0"/>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432816" y="1444752"/>
            <a:ext cx="3529584" cy="4160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4"/>
          <p:cNvSpPr>
            <a:spLocks noGrp="1"/>
          </p:cNvSpPr>
          <p:nvPr>
            <p:ph sz="half" idx="2"/>
          </p:nvPr>
        </p:nvSpPr>
        <p:spPr>
          <a:xfrm>
            <a:off x="4331208" y="1444752"/>
            <a:ext cx="3529584" cy="4160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13"/>
          </p:nvPr>
        </p:nvSpPr>
        <p:spPr>
          <a:xfrm>
            <a:off x="8229600" y="1444752"/>
            <a:ext cx="3529584" cy="4160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6"/>
          <p:cNvSpPr>
            <a:spLocks noGrp="1"/>
          </p:cNvSpPr>
          <p:nvPr>
            <p:ph type="body" sz="quarter" idx="14"/>
          </p:nvPr>
        </p:nvSpPr>
        <p:spPr>
          <a:xfrm>
            <a:off x="838200" y="6016752"/>
            <a:ext cx="9528048" cy="548640"/>
          </a:xfrm>
        </p:spPr>
        <p:txBody>
          <a:bodyPr>
            <a:normAutofit/>
          </a:bodyPr>
          <a:lstStyle>
            <a:lvl1pPr marL="0" indent="0">
              <a:spcBef>
                <a:spcPts val="0"/>
              </a:spcBef>
              <a:buNone/>
              <a:defRPr sz="1400"/>
            </a:lvl1pPr>
          </a:lstStyle>
          <a:p>
            <a:pPr lvl="0"/>
            <a:r>
              <a:rPr lang="en-US" smtClean="0"/>
              <a:t>Edit Master text styles</a:t>
            </a:r>
          </a:p>
        </p:txBody>
      </p:sp>
      <p:sp>
        <p:nvSpPr>
          <p:cNvPr id="7" name="Slide Number Placeholder 7"/>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49941146"/>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Six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smtClean="0"/>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18288" y="1444752"/>
            <a:ext cx="1965960" cy="4160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4"/>
          <p:cNvSpPr>
            <a:spLocks noGrp="1"/>
          </p:cNvSpPr>
          <p:nvPr>
            <p:ph sz="half" idx="15"/>
          </p:nvPr>
        </p:nvSpPr>
        <p:spPr>
          <a:xfrm>
            <a:off x="2057400" y="1444752"/>
            <a:ext cx="1965960" cy="4160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5"/>
          <p:cNvSpPr>
            <a:spLocks noGrp="1"/>
          </p:cNvSpPr>
          <p:nvPr>
            <p:ph sz="half" idx="2"/>
          </p:nvPr>
        </p:nvSpPr>
        <p:spPr>
          <a:xfrm>
            <a:off x="4096512" y="1444752"/>
            <a:ext cx="1965960" cy="4160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6"/>
          <p:cNvSpPr>
            <a:spLocks noGrp="1"/>
          </p:cNvSpPr>
          <p:nvPr>
            <p:ph sz="half" idx="16"/>
          </p:nvPr>
        </p:nvSpPr>
        <p:spPr>
          <a:xfrm>
            <a:off x="6135624" y="1444752"/>
            <a:ext cx="1965960" cy="4160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7"/>
          <p:cNvSpPr>
            <a:spLocks noGrp="1"/>
          </p:cNvSpPr>
          <p:nvPr>
            <p:ph sz="quarter" idx="13"/>
          </p:nvPr>
        </p:nvSpPr>
        <p:spPr>
          <a:xfrm>
            <a:off x="8174736" y="1444752"/>
            <a:ext cx="1965960" cy="4160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8"/>
          <p:cNvSpPr>
            <a:spLocks noGrp="1"/>
          </p:cNvSpPr>
          <p:nvPr>
            <p:ph sz="quarter" idx="17"/>
          </p:nvPr>
        </p:nvSpPr>
        <p:spPr>
          <a:xfrm>
            <a:off x="10213848" y="1444752"/>
            <a:ext cx="1965960" cy="4160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9"/>
          <p:cNvSpPr>
            <a:spLocks noGrp="1"/>
          </p:cNvSpPr>
          <p:nvPr>
            <p:ph type="body" sz="quarter" idx="14"/>
          </p:nvPr>
        </p:nvSpPr>
        <p:spPr>
          <a:xfrm>
            <a:off x="838200" y="6016752"/>
            <a:ext cx="9528048" cy="548640"/>
          </a:xfrm>
        </p:spPr>
        <p:txBody>
          <a:bodyPr>
            <a:normAutofit/>
          </a:bodyPr>
          <a:lstStyle>
            <a:lvl1pPr marL="0" indent="0">
              <a:spcBef>
                <a:spcPts val="0"/>
              </a:spcBef>
              <a:buNone/>
              <a:defRPr sz="1400"/>
            </a:lvl1pPr>
          </a:lstStyle>
          <a:p>
            <a:pPr lvl="0"/>
            <a:r>
              <a:rPr lang="en-US" smtClean="0"/>
              <a:t>Edit Master text styles</a:t>
            </a:r>
          </a:p>
        </p:txBody>
      </p:sp>
      <p:sp>
        <p:nvSpPr>
          <p:cNvPr id="7" name="Slide Number Placeholder 10"/>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61729983"/>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agline Three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smtClean="0"/>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9" name="Content Placeholder 3"/>
          <p:cNvSpPr>
            <a:spLocks noGrp="1"/>
          </p:cNvSpPr>
          <p:nvPr>
            <p:ph sz="quarter" idx="15"/>
          </p:nvPr>
        </p:nvSpPr>
        <p:spPr>
          <a:xfrm>
            <a:off x="841248" y="1066800"/>
            <a:ext cx="10515600" cy="457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Content Placeholder 4"/>
          <p:cNvSpPr>
            <a:spLocks noGrp="1"/>
          </p:cNvSpPr>
          <p:nvPr>
            <p:ph sz="half" idx="1"/>
          </p:nvPr>
        </p:nvSpPr>
        <p:spPr>
          <a:xfrm>
            <a:off x="432816" y="1524000"/>
            <a:ext cx="3529584" cy="4160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5"/>
          <p:cNvSpPr>
            <a:spLocks noGrp="1"/>
          </p:cNvSpPr>
          <p:nvPr>
            <p:ph sz="half" idx="2"/>
          </p:nvPr>
        </p:nvSpPr>
        <p:spPr>
          <a:xfrm>
            <a:off x="4331208" y="1524000"/>
            <a:ext cx="3529584" cy="4160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6"/>
          <p:cNvSpPr>
            <a:spLocks noGrp="1"/>
          </p:cNvSpPr>
          <p:nvPr>
            <p:ph sz="quarter" idx="13"/>
          </p:nvPr>
        </p:nvSpPr>
        <p:spPr>
          <a:xfrm>
            <a:off x="8229600" y="1524000"/>
            <a:ext cx="3529584" cy="4160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7"/>
          <p:cNvSpPr>
            <a:spLocks noGrp="1"/>
          </p:cNvSpPr>
          <p:nvPr>
            <p:ph type="body" sz="quarter" idx="14"/>
          </p:nvPr>
        </p:nvSpPr>
        <p:spPr>
          <a:xfrm>
            <a:off x="838200" y="6016752"/>
            <a:ext cx="9528048" cy="548640"/>
          </a:xfrm>
        </p:spPr>
        <p:txBody>
          <a:bodyPr>
            <a:normAutofit/>
          </a:bodyPr>
          <a:lstStyle>
            <a:lvl1pPr marL="0" indent="0">
              <a:spcBef>
                <a:spcPts val="0"/>
              </a:spcBef>
              <a:buNone/>
              <a:defRPr sz="1400"/>
            </a:lvl1pPr>
          </a:lstStyle>
          <a:p>
            <a:pPr lvl="0"/>
            <a:r>
              <a:rPr lang="en-US" smtClean="0"/>
              <a:t>Edit Master text styles</a:t>
            </a:r>
          </a:p>
        </p:txBody>
      </p:sp>
      <p:sp>
        <p:nvSpPr>
          <p:cNvPr id="7"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461924769"/>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Chart Blue Source 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smtClean="0"/>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41248" y="1371600"/>
            <a:ext cx="7607808" cy="44439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4"/>
          <p:cNvSpPr>
            <a:spLocks noGrp="1"/>
          </p:cNvSpPr>
          <p:nvPr>
            <p:ph sz="half" idx="2"/>
          </p:nvPr>
        </p:nvSpPr>
        <p:spPr>
          <a:xfrm>
            <a:off x="8796528" y="1371600"/>
            <a:ext cx="3026664" cy="4443984"/>
          </a:xfrm>
          <a:pattFill prst="pct25">
            <a:fgClr>
              <a:srgbClr val="CCDDF1"/>
            </a:fgClr>
            <a:bgClr>
              <a:schemeClr val="bg1"/>
            </a:bgClr>
          </a:patt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5"/>
          <p:cNvSpPr>
            <a:spLocks noGrp="1"/>
          </p:cNvSpPr>
          <p:nvPr>
            <p:ph type="body" sz="quarter" idx="13"/>
          </p:nvPr>
        </p:nvSpPr>
        <p:spPr>
          <a:xfrm>
            <a:off x="841248" y="6016752"/>
            <a:ext cx="9528048" cy="548640"/>
          </a:xfrm>
        </p:spPr>
        <p:txBody>
          <a:bodyPr>
            <a:noAutofit/>
          </a:bodyPr>
          <a:lstStyle>
            <a:lvl1pPr marL="0" indent="0">
              <a:spcBef>
                <a:spcPts val="0"/>
              </a:spcBef>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80482772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7" name="Slide Number Placeholder 6"/>
          <p:cNvSpPr>
            <a:spLocks noGrp="1"/>
          </p:cNvSpPr>
          <p:nvPr>
            <p:ph type="sldNum" sz="quarter" idx="12"/>
          </p:nvPr>
        </p:nvSpPr>
        <p:spPr>
          <a:xfrm>
            <a:off x="9347200" y="6553201"/>
            <a:ext cx="27432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315150798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Picture Banner Blue 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smtClean="0"/>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11" name="Picture Placeholder 3"/>
          <p:cNvSpPr>
            <a:spLocks noGrp="1" noChangeAspect="1"/>
          </p:cNvSpPr>
          <p:nvPr>
            <p:ph type="pic" sz="quarter" idx="14"/>
          </p:nvPr>
        </p:nvSpPr>
        <p:spPr>
          <a:xfrm>
            <a:off x="838200" y="1133856"/>
            <a:ext cx="1033272" cy="1033272"/>
          </a:xfrm>
        </p:spPr>
        <p:txBody>
          <a:bodyPr/>
          <a:lstStyle/>
          <a:p>
            <a:r>
              <a:rPr lang="en-US" smtClean="0"/>
              <a:t>Click icon to add picture</a:t>
            </a:r>
            <a:endParaRPr lang="en-US"/>
          </a:p>
        </p:txBody>
      </p:sp>
      <p:sp>
        <p:nvSpPr>
          <p:cNvPr id="6" name="Content Placeholder 3"/>
          <p:cNvSpPr>
            <a:spLocks noGrp="1"/>
          </p:cNvSpPr>
          <p:nvPr>
            <p:ph sz="quarter" idx="13"/>
          </p:nvPr>
        </p:nvSpPr>
        <p:spPr>
          <a:xfrm>
            <a:off x="1981200" y="1115568"/>
            <a:ext cx="9375648" cy="10698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Content Placeholder 4"/>
          <p:cNvSpPr>
            <a:spLocks noGrp="1"/>
          </p:cNvSpPr>
          <p:nvPr>
            <p:ph sz="half" idx="1"/>
          </p:nvPr>
        </p:nvSpPr>
        <p:spPr>
          <a:xfrm>
            <a:off x="838200" y="2334768"/>
            <a:ext cx="4392168" cy="391363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5"/>
          <p:cNvSpPr>
            <a:spLocks noGrp="1"/>
          </p:cNvSpPr>
          <p:nvPr>
            <p:ph sz="half" idx="2"/>
          </p:nvPr>
        </p:nvSpPr>
        <p:spPr>
          <a:xfrm>
            <a:off x="5376672" y="2334769"/>
            <a:ext cx="6812280" cy="3037060"/>
          </a:xfrm>
          <a:pattFill prst="pct25">
            <a:fgClr>
              <a:srgbClr val="CCDDF1"/>
            </a:fgClr>
            <a:bgClr>
              <a:schemeClr val="bg1"/>
            </a:bgClr>
          </a:patt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6"/>
          <p:cNvSpPr>
            <a:spLocks noGrp="1"/>
          </p:cNvSpPr>
          <p:nvPr>
            <p:ph sz="quarter" idx="15"/>
          </p:nvPr>
        </p:nvSpPr>
        <p:spPr>
          <a:xfrm>
            <a:off x="5376863" y="5521182"/>
            <a:ext cx="4986337" cy="72721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7"/>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4876149"/>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One Blue 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smtClean="0"/>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1652016" y="1307592"/>
            <a:ext cx="4901184" cy="31272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4"/>
          <p:cNvSpPr>
            <a:spLocks noGrp="1"/>
          </p:cNvSpPr>
          <p:nvPr>
            <p:ph sz="half" idx="2"/>
          </p:nvPr>
        </p:nvSpPr>
        <p:spPr>
          <a:xfrm>
            <a:off x="7434072" y="1344168"/>
            <a:ext cx="4343400" cy="4306824"/>
          </a:xfrm>
          <a:pattFill prst="pct25">
            <a:fgClr>
              <a:srgbClr val="CCDDF1"/>
            </a:fgClr>
            <a:bgClr>
              <a:schemeClr val="bg1"/>
            </a:bgClr>
          </a:patt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13"/>
          </p:nvPr>
        </p:nvSpPr>
        <p:spPr>
          <a:xfrm>
            <a:off x="841248" y="4486656"/>
            <a:ext cx="6501384" cy="92354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6"/>
          <p:cNvSpPr>
            <a:spLocks noGrp="1"/>
          </p:cNvSpPr>
          <p:nvPr>
            <p:ph sz="quarter" idx="15"/>
          </p:nvPr>
        </p:nvSpPr>
        <p:spPr>
          <a:xfrm>
            <a:off x="841248" y="5715000"/>
            <a:ext cx="9528048" cy="64008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7"/>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47549226"/>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One Blue Three Caption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smtClean="0"/>
              <a:t>Click to edit Master title style</a:t>
            </a:r>
            <a:endParaRPr lang="en-US" dirty="0"/>
          </a:p>
        </p:txBody>
      </p:sp>
      <p:cxnSp>
        <p:nvCxnSpPr>
          <p:cNvPr id="8"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6" name="Content Placeholder 3"/>
          <p:cNvSpPr>
            <a:spLocks noGrp="1"/>
          </p:cNvSpPr>
          <p:nvPr>
            <p:ph sz="quarter" idx="13"/>
          </p:nvPr>
        </p:nvSpPr>
        <p:spPr>
          <a:xfrm>
            <a:off x="841248" y="1298448"/>
            <a:ext cx="5705856" cy="10698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Content Placeholder 4"/>
          <p:cNvSpPr>
            <a:spLocks noGrp="1"/>
          </p:cNvSpPr>
          <p:nvPr>
            <p:ph sz="half" idx="1"/>
          </p:nvPr>
        </p:nvSpPr>
        <p:spPr>
          <a:xfrm>
            <a:off x="841248" y="2438400"/>
            <a:ext cx="5705856" cy="2667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4"/>
          <p:cNvSpPr>
            <a:spLocks noGrp="1"/>
          </p:cNvSpPr>
          <p:nvPr>
            <p:ph type="body" sz="quarter" idx="16"/>
          </p:nvPr>
        </p:nvSpPr>
        <p:spPr>
          <a:xfrm>
            <a:off x="838200" y="5105400"/>
            <a:ext cx="5708650" cy="454025"/>
          </a:xfrm>
        </p:spPr>
        <p:txBody>
          <a:bodyPr>
            <a:noAutofit/>
          </a:bodyPr>
          <a:lstStyle>
            <a:lvl1pPr marL="0" indent="0">
              <a:spcBef>
                <a:spcPts val="0"/>
              </a:spcBef>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smtClean="0"/>
              <a:t>Edit Master text styles</a:t>
            </a:r>
          </a:p>
        </p:txBody>
      </p:sp>
      <p:sp>
        <p:nvSpPr>
          <p:cNvPr id="4" name="Content Placeholder 5"/>
          <p:cNvSpPr>
            <a:spLocks noGrp="1"/>
          </p:cNvSpPr>
          <p:nvPr>
            <p:ph sz="half" idx="2"/>
          </p:nvPr>
        </p:nvSpPr>
        <p:spPr>
          <a:xfrm>
            <a:off x="6574536" y="1115568"/>
            <a:ext cx="5513832" cy="4464068"/>
          </a:xfrm>
          <a:pattFill prst="pct25">
            <a:fgClr>
              <a:srgbClr val="CCDDF1"/>
            </a:fgClr>
            <a:bgClr>
              <a:schemeClr val="bg1"/>
            </a:bgClr>
          </a:patt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6"/>
          <p:cNvSpPr>
            <a:spLocks noGrp="1"/>
          </p:cNvSpPr>
          <p:nvPr>
            <p:ph sz="quarter" idx="15"/>
          </p:nvPr>
        </p:nvSpPr>
        <p:spPr>
          <a:xfrm>
            <a:off x="841248" y="5715000"/>
            <a:ext cx="9528048" cy="64008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7"/>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72883387"/>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Blue Banner Three Picture Six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4"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Picture Placeholder 3a.1" descr="&quot; &quot;"/>
          <p:cNvSpPr>
            <a:spLocks noGrp="1" noChangeAspect="1"/>
          </p:cNvSpPr>
          <p:nvPr>
            <p:ph type="pic" sz="quarter" idx="17"/>
          </p:nvPr>
        </p:nvSpPr>
        <p:spPr>
          <a:xfrm>
            <a:off x="609599" y="1133856"/>
            <a:ext cx="849965" cy="850392"/>
          </a:xfrm>
        </p:spPr>
        <p:txBody>
          <a:bodyPr/>
          <a:lstStyle>
            <a:lvl1pPr marL="0" indent="0">
              <a:buNone/>
              <a:defRPr/>
            </a:lvl1pPr>
          </a:lstStyle>
          <a:p>
            <a:r>
              <a:rPr lang="en-US" smtClean="0"/>
              <a:t>Click icon to add picture</a:t>
            </a:r>
            <a:endParaRPr lang="en-US" dirty="0"/>
          </a:p>
        </p:txBody>
      </p:sp>
      <p:sp>
        <p:nvSpPr>
          <p:cNvPr id="9" name="Text Placeholder 3a.2"/>
          <p:cNvSpPr>
            <a:spLocks noGrp="1"/>
          </p:cNvSpPr>
          <p:nvPr>
            <p:ph type="body" sz="quarter" idx="12"/>
          </p:nvPr>
        </p:nvSpPr>
        <p:spPr>
          <a:xfrm>
            <a:off x="1518136" y="1115568"/>
            <a:ext cx="2743200" cy="886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Picture Placeholder 3b.1" descr="&quot; &quot;"/>
          <p:cNvSpPr>
            <a:spLocks noGrp="1" noChangeAspect="1"/>
          </p:cNvSpPr>
          <p:nvPr>
            <p:ph type="pic" sz="quarter" idx="18"/>
          </p:nvPr>
        </p:nvSpPr>
        <p:spPr>
          <a:xfrm>
            <a:off x="4294162" y="1133856"/>
            <a:ext cx="849966" cy="850392"/>
          </a:xfrm>
        </p:spPr>
        <p:txBody>
          <a:bodyPr/>
          <a:lstStyle>
            <a:lvl1pPr marL="0" indent="0">
              <a:buNone/>
              <a:defRPr/>
            </a:lvl1pPr>
          </a:lstStyle>
          <a:p>
            <a:r>
              <a:rPr lang="en-US" smtClean="0"/>
              <a:t>Click icon to add picture</a:t>
            </a:r>
            <a:endParaRPr lang="en-US" dirty="0"/>
          </a:p>
        </p:txBody>
      </p:sp>
      <p:sp>
        <p:nvSpPr>
          <p:cNvPr id="11" name="Text Placeholder 3b.2"/>
          <p:cNvSpPr>
            <a:spLocks noGrp="1"/>
          </p:cNvSpPr>
          <p:nvPr>
            <p:ph type="body" sz="quarter" idx="13"/>
          </p:nvPr>
        </p:nvSpPr>
        <p:spPr>
          <a:xfrm>
            <a:off x="5210908" y="1114425"/>
            <a:ext cx="2743200" cy="8874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Picture Placeholder 3c.1" descr="&quot; &quot;"/>
          <p:cNvSpPr>
            <a:spLocks noGrp="1" noChangeAspect="1"/>
          </p:cNvSpPr>
          <p:nvPr>
            <p:ph type="pic" sz="quarter" idx="19"/>
          </p:nvPr>
        </p:nvSpPr>
        <p:spPr>
          <a:xfrm>
            <a:off x="7981540" y="1133856"/>
            <a:ext cx="849966" cy="850392"/>
          </a:xfrm>
        </p:spPr>
        <p:txBody>
          <a:bodyPr/>
          <a:lstStyle>
            <a:lvl1pPr marL="0" indent="0">
              <a:buNone/>
              <a:defRPr/>
            </a:lvl1pPr>
          </a:lstStyle>
          <a:p>
            <a:r>
              <a:rPr lang="en-US" smtClean="0"/>
              <a:t>Click icon to add picture</a:t>
            </a:r>
            <a:endParaRPr lang="en-US" dirty="0"/>
          </a:p>
        </p:txBody>
      </p:sp>
      <p:sp>
        <p:nvSpPr>
          <p:cNvPr id="13" name="Text Placeholder 3c.2"/>
          <p:cNvSpPr>
            <a:spLocks noGrp="1"/>
          </p:cNvSpPr>
          <p:nvPr>
            <p:ph type="body" sz="quarter" idx="14"/>
          </p:nvPr>
        </p:nvSpPr>
        <p:spPr>
          <a:xfrm>
            <a:off x="8891954" y="1114425"/>
            <a:ext cx="2743200" cy="8874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4"/>
          <p:cNvSpPr>
            <a:spLocks noGrp="1"/>
          </p:cNvSpPr>
          <p:nvPr>
            <p:ph sz="quarter" idx="15"/>
          </p:nvPr>
        </p:nvSpPr>
        <p:spPr>
          <a:xfrm>
            <a:off x="838200" y="2194560"/>
            <a:ext cx="5157216" cy="33375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5"/>
          <p:cNvSpPr>
            <a:spLocks noGrp="1"/>
          </p:cNvSpPr>
          <p:nvPr>
            <p:ph sz="quarter" idx="16"/>
          </p:nvPr>
        </p:nvSpPr>
        <p:spPr>
          <a:xfrm>
            <a:off x="6201508" y="2194560"/>
            <a:ext cx="5157216" cy="33375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6"/>
          <p:cNvSpPr>
            <a:spLocks noGrp="1"/>
          </p:cNvSpPr>
          <p:nvPr>
            <p:ph type="body" sz="quarter" idx="11"/>
          </p:nvPr>
        </p:nvSpPr>
        <p:spPr>
          <a:xfrm>
            <a:off x="841248" y="5562600"/>
            <a:ext cx="9528048" cy="914400"/>
          </a:xfrm>
        </p:spPr>
        <p:txBody>
          <a:bodyPr>
            <a:normAutofit/>
          </a:bodyPr>
          <a:lstStyle>
            <a:lvl1pPr marL="0" indent="0">
              <a:spcBef>
                <a:spcPts val="0"/>
              </a:spcBef>
              <a:buNone/>
              <a:defRPr sz="1400"/>
            </a:lvl1pPr>
          </a:lstStyle>
          <a:p>
            <a:pPr lvl="0"/>
            <a:r>
              <a:rPr lang="en-US" smtClean="0"/>
              <a:t>Edit Master text styles</a:t>
            </a:r>
          </a:p>
        </p:txBody>
      </p:sp>
      <p:sp>
        <p:nvSpPr>
          <p:cNvPr id="3" name="Slide Number Placeholder 7"/>
          <p:cNvSpPr>
            <a:spLocks noGrp="1"/>
          </p:cNvSpPr>
          <p:nvPr>
            <p:ph type="sldNum" sz="quarter" idx="10"/>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25427123"/>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Blue Banner Two Picture 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4"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Picture Placeholder 3a.1" descr="&quot; &quot;"/>
          <p:cNvSpPr>
            <a:spLocks noGrp="1" noChangeAspect="1"/>
          </p:cNvSpPr>
          <p:nvPr>
            <p:ph type="pic" sz="quarter" idx="17"/>
          </p:nvPr>
        </p:nvSpPr>
        <p:spPr>
          <a:xfrm>
            <a:off x="1606063" y="1133856"/>
            <a:ext cx="849965" cy="850392"/>
          </a:xfrm>
        </p:spPr>
        <p:txBody>
          <a:bodyPr/>
          <a:lstStyle>
            <a:lvl1pPr marL="0" indent="0">
              <a:buNone/>
              <a:defRPr/>
            </a:lvl1pPr>
          </a:lstStyle>
          <a:p>
            <a:r>
              <a:rPr lang="en-US" smtClean="0"/>
              <a:t>Click icon to add picture</a:t>
            </a:r>
            <a:endParaRPr lang="en-US" dirty="0"/>
          </a:p>
        </p:txBody>
      </p:sp>
      <p:sp>
        <p:nvSpPr>
          <p:cNvPr id="9" name="Text Placeholder 3a.2"/>
          <p:cNvSpPr>
            <a:spLocks noGrp="1"/>
          </p:cNvSpPr>
          <p:nvPr>
            <p:ph type="body" sz="quarter" idx="12"/>
          </p:nvPr>
        </p:nvSpPr>
        <p:spPr>
          <a:xfrm>
            <a:off x="2514600" y="1115568"/>
            <a:ext cx="2743200" cy="886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Picture Placeholder 3b.1" descr="&quot; &quot;"/>
          <p:cNvSpPr>
            <a:spLocks noGrp="1" noChangeAspect="1"/>
          </p:cNvSpPr>
          <p:nvPr>
            <p:ph type="pic" sz="quarter" idx="18"/>
          </p:nvPr>
        </p:nvSpPr>
        <p:spPr>
          <a:xfrm>
            <a:off x="7008054" y="1133856"/>
            <a:ext cx="849966" cy="850392"/>
          </a:xfrm>
        </p:spPr>
        <p:txBody>
          <a:bodyPr/>
          <a:lstStyle>
            <a:lvl1pPr marL="0" indent="0">
              <a:buNone/>
              <a:defRPr/>
            </a:lvl1pPr>
          </a:lstStyle>
          <a:p>
            <a:r>
              <a:rPr lang="en-US" smtClean="0"/>
              <a:t>Click icon to add picture</a:t>
            </a:r>
            <a:endParaRPr lang="en-US" dirty="0"/>
          </a:p>
        </p:txBody>
      </p:sp>
      <p:sp>
        <p:nvSpPr>
          <p:cNvPr id="11" name="Text Placeholder 3b.2"/>
          <p:cNvSpPr>
            <a:spLocks noGrp="1"/>
          </p:cNvSpPr>
          <p:nvPr>
            <p:ph type="body" sz="quarter" idx="13"/>
          </p:nvPr>
        </p:nvSpPr>
        <p:spPr>
          <a:xfrm>
            <a:off x="7924800" y="1114425"/>
            <a:ext cx="2743200" cy="8874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4"/>
          <p:cNvSpPr>
            <a:spLocks noGrp="1"/>
          </p:cNvSpPr>
          <p:nvPr>
            <p:ph sz="quarter" idx="15"/>
          </p:nvPr>
        </p:nvSpPr>
        <p:spPr>
          <a:xfrm>
            <a:off x="838200" y="2194560"/>
            <a:ext cx="10515600" cy="2743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5"/>
          <p:cNvSpPr>
            <a:spLocks noGrp="1"/>
          </p:cNvSpPr>
          <p:nvPr>
            <p:ph sz="quarter" idx="16"/>
          </p:nvPr>
        </p:nvSpPr>
        <p:spPr>
          <a:xfrm>
            <a:off x="841248" y="5102352"/>
            <a:ext cx="9528048" cy="109728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Slide Number Placeholder 6"/>
          <p:cNvSpPr>
            <a:spLocks noGrp="1"/>
          </p:cNvSpPr>
          <p:nvPr>
            <p:ph type="sldNum" sz="quarter" idx="10"/>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86506682"/>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Blue Banner Two Picture Six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4"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Picture Placeholder 3a.1" descr="&quot; &quot;"/>
          <p:cNvSpPr>
            <a:spLocks noGrp="1" noChangeAspect="1"/>
          </p:cNvSpPr>
          <p:nvPr>
            <p:ph type="pic" sz="quarter" idx="17"/>
          </p:nvPr>
        </p:nvSpPr>
        <p:spPr>
          <a:xfrm>
            <a:off x="609599" y="1133856"/>
            <a:ext cx="849965" cy="850392"/>
          </a:xfrm>
        </p:spPr>
        <p:txBody>
          <a:bodyPr/>
          <a:lstStyle>
            <a:lvl1pPr marL="0" indent="0">
              <a:buNone/>
              <a:defRPr/>
            </a:lvl1pPr>
          </a:lstStyle>
          <a:p>
            <a:r>
              <a:rPr lang="en-US" smtClean="0"/>
              <a:t>Click icon to add picture</a:t>
            </a:r>
            <a:endParaRPr lang="en-US" dirty="0"/>
          </a:p>
        </p:txBody>
      </p:sp>
      <p:sp>
        <p:nvSpPr>
          <p:cNvPr id="9" name="Text Placeholder 3a.2"/>
          <p:cNvSpPr>
            <a:spLocks noGrp="1"/>
          </p:cNvSpPr>
          <p:nvPr>
            <p:ph type="body" sz="quarter" idx="12"/>
          </p:nvPr>
        </p:nvSpPr>
        <p:spPr>
          <a:xfrm>
            <a:off x="1752600" y="1115568"/>
            <a:ext cx="2743200" cy="886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b.2"/>
          <p:cNvSpPr>
            <a:spLocks noGrp="1"/>
          </p:cNvSpPr>
          <p:nvPr>
            <p:ph type="body" sz="quarter" idx="13"/>
          </p:nvPr>
        </p:nvSpPr>
        <p:spPr>
          <a:xfrm>
            <a:off x="4753708" y="1114425"/>
            <a:ext cx="2743200" cy="8874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3c.2"/>
          <p:cNvSpPr>
            <a:spLocks noGrp="1"/>
          </p:cNvSpPr>
          <p:nvPr>
            <p:ph type="body" sz="quarter" idx="14"/>
          </p:nvPr>
        </p:nvSpPr>
        <p:spPr>
          <a:xfrm>
            <a:off x="7748954" y="1114425"/>
            <a:ext cx="2743200" cy="8874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Picture Placeholder 3c.1" descr="&quot; &quot;"/>
          <p:cNvSpPr>
            <a:spLocks noGrp="1" noChangeAspect="1"/>
          </p:cNvSpPr>
          <p:nvPr>
            <p:ph type="pic" sz="quarter" idx="19"/>
          </p:nvPr>
        </p:nvSpPr>
        <p:spPr>
          <a:xfrm>
            <a:off x="10744200" y="1133856"/>
            <a:ext cx="849966" cy="850392"/>
          </a:xfrm>
        </p:spPr>
        <p:txBody>
          <a:bodyPr/>
          <a:lstStyle>
            <a:lvl1pPr marL="0" indent="0">
              <a:buNone/>
              <a:defRPr/>
            </a:lvl1pPr>
          </a:lstStyle>
          <a:p>
            <a:r>
              <a:rPr lang="en-US" smtClean="0"/>
              <a:t>Click icon to add picture</a:t>
            </a:r>
            <a:endParaRPr lang="en-US" dirty="0"/>
          </a:p>
        </p:txBody>
      </p:sp>
      <p:sp>
        <p:nvSpPr>
          <p:cNvPr id="15" name="Content Placeholder 4"/>
          <p:cNvSpPr>
            <a:spLocks noGrp="1"/>
          </p:cNvSpPr>
          <p:nvPr>
            <p:ph sz="quarter" idx="15"/>
          </p:nvPr>
        </p:nvSpPr>
        <p:spPr>
          <a:xfrm>
            <a:off x="838200" y="2194560"/>
            <a:ext cx="5157216" cy="33375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5"/>
          <p:cNvSpPr>
            <a:spLocks noGrp="1"/>
          </p:cNvSpPr>
          <p:nvPr>
            <p:ph sz="quarter" idx="16"/>
          </p:nvPr>
        </p:nvSpPr>
        <p:spPr>
          <a:xfrm>
            <a:off x="6201508" y="2194560"/>
            <a:ext cx="5157216" cy="33375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6"/>
          <p:cNvSpPr>
            <a:spLocks noGrp="1"/>
          </p:cNvSpPr>
          <p:nvPr>
            <p:ph type="body" sz="quarter" idx="11"/>
          </p:nvPr>
        </p:nvSpPr>
        <p:spPr>
          <a:xfrm>
            <a:off x="841248" y="5562600"/>
            <a:ext cx="9528048" cy="914400"/>
          </a:xfrm>
        </p:spPr>
        <p:txBody>
          <a:bodyPr>
            <a:normAutofit/>
          </a:bodyPr>
          <a:lstStyle>
            <a:lvl1pPr marL="0" indent="0">
              <a:spcBef>
                <a:spcPts val="0"/>
              </a:spcBef>
              <a:buNone/>
              <a:defRPr sz="1400"/>
            </a:lvl1pPr>
          </a:lstStyle>
          <a:p>
            <a:pPr lvl="0"/>
            <a:r>
              <a:rPr lang="en-US" smtClean="0"/>
              <a:t>Edit Master text styles</a:t>
            </a:r>
          </a:p>
        </p:txBody>
      </p:sp>
      <p:sp>
        <p:nvSpPr>
          <p:cNvPr id="3" name="Slide Number Placeholder 7"/>
          <p:cNvSpPr>
            <a:spLocks noGrp="1"/>
          </p:cNvSpPr>
          <p:nvPr>
            <p:ph type="sldNum" sz="quarter" idx="10"/>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54785352"/>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Blue Banner Two Picture Seve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4"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p:nvSpPr>
        <p:spPr>
          <a:xfrm>
            <a:off x="1" y="1114249"/>
            <a:ext cx="12192000" cy="1225296"/>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Picture Placeholder 3a.1" descr="&quot; &quot;"/>
          <p:cNvSpPr>
            <a:spLocks noGrp="1" noChangeAspect="1"/>
          </p:cNvSpPr>
          <p:nvPr>
            <p:ph type="pic" sz="quarter" idx="17"/>
          </p:nvPr>
        </p:nvSpPr>
        <p:spPr>
          <a:xfrm>
            <a:off x="381000" y="1133856"/>
            <a:ext cx="849965" cy="850392"/>
          </a:xfrm>
        </p:spPr>
        <p:txBody>
          <a:bodyPr/>
          <a:lstStyle>
            <a:lvl1pPr marL="0" indent="0">
              <a:buNone/>
              <a:defRPr/>
            </a:lvl1pPr>
          </a:lstStyle>
          <a:p>
            <a:r>
              <a:rPr lang="en-US" smtClean="0"/>
              <a:t>Click icon to add picture</a:t>
            </a:r>
            <a:endParaRPr lang="en-US" dirty="0"/>
          </a:p>
        </p:txBody>
      </p:sp>
      <p:sp>
        <p:nvSpPr>
          <p:cNvPr id="9" name="Text Placeholder 3a.2"/>
          <p:cNvSpPr>
            <a:spLocks noGrp="1"/>
          </p:cNvSpPr>
          <p:nvPr>
            <p:ph type="body" sz="quarter" idx="12"/>
          </p:nvPr>
        </p:nvSpPr>
        <p:spPr>
          <a:xfrm>
            <a:off x="1464905" y="1115568"/>
            <a:ext cx="2148840" cy="122529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b.2"/>
          <p:cNvSpPr>
            <a:spLocks noGrp="1"/>
          </p:cNvSpPr>
          <p:nvPr>
            <p:ph type="body" sz="quarter" idx="13"/>
          </p:nvPr>
        </p:nvSpPr>
        <p:spPr>
          <a:xfrm>
            <a:off x="3828661" y="1115568"/>
            <a:ext cx="2148840" cy="122529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3c.2"/>
          <p:cNvSpPr>
            <a:spLocks noGrp="1"/>
          </p:cNvSpPr>
          <p:nvPr>
            <p:ph type="body" sz="quarter" idx="14"/>
          </p:nvPr>
        </p:nvSpPr>
        <p:spPr>
          <a:xfrm>
            <a:off x="8519160" y="1114424"/>
            <a:ext cx="2148840" cy="122529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Picture Placeholder 3c.1" descr="&quot; &quot;"/>
          <p:cNvSpPr>
            <a:spLocks noGrp="1" noChangeAspect="1"/>
          </p:cNvSpPr>
          <p:nvPr>
            <p:ph type="pic" sz="quarter" idx="19"/>
          </p:nvPr>
        </p:nvSpPr>
        <p:spPr>
          <a:xfrm>
            <a:off x="10915261" y="1133856"/>
            <a:ext cx="849966" cy="850392"/>
          </a:xfrm>
        </p:spPr>
        <p:txBody>
          <a:bodyPr/>
          <a:lstStyle>
            <a:lvl1pPr marL="0" indent="0">
              <a:buNone/>
              <a:defRPr/>
            </a:lvl1pPr>
          </a:lstStyle>
          <a:p>
            <a:r>
              <a:rPr lang="en-US" smtClean="0"/>
              <a:t>Click icon to add picture</a:t>
            </a:r>
            <a:endParaRPr lang="en-US" dirty="0"/>
          </a:p>
        </p:txBody>
      </p:sp>
      <p:sp>
        <p:nvSpPr>
          <p:cNvPr id="15" name="Content Placeholder 4"/>
          <p:cNvSpPr>
            <a:spLocks noGrp="1"/>
          </p:cNvSpPr>
          <p:nvPr>
            <p:ph sz="quarter" idx="15"/>
          </p:nvPr>
        </p:nvSpPr>
        <p:spPr>
          <a:xfrm>
            <a:off x="838200" y="2194560"/>
            <a:ext cx="5157216" cy="33375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5"/>
          <p:cNvSpPr>
            <a:spLocks noGrp="1"/>
          </p:cNvSpPr>
          <p:nvPr>
            <p:ph sz="quarter" idx="16"/>
          </p:nvPr>
        </p:nvSpPr>
        <p:spPr>
          <a:xfrm>
            <a:off x="6201508" y="2194560"/>
            <a:ext cx="5157216" cy="33375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6"/>
          <p:cNvSpPr>
            <a:spLocks noGrp="1"/>
          </p:cNvSpPr>
          <p:nvPr>
            <p:ph type="body" sz="quarter" idx="11"/>
          </p:nvPr>
        </p:nvSpPr>
        <p:spPr>
          <a:xfrm>
            <a:off x="841248" y="5562600"/>
            <a:ext cx="9528048" cy="914400"/>
          </a:xfrm>
        </p:spPr>
        <p:txBody>
          <a:bodyPr>
            <a:normAutofit/>
          </a:bodyPr>
          <a:lstStyle>
            <a:lvl1pPr marL="0" indent="0">
              <a:spcBef>
                <a:spcPts val="0"/>
              </a:spcBef>
              <a:buNone/>
              <a:defRPr sz="1400"/>
            </a:lvl1pPr>
          </a:lstStyle>
          <a:p>
            <a:pPr lvl="0"/>
            <a:r>
              <a:rPr lang="en-US" smtClean="0"/>
              <a:t>Edit Master text styles</a:t>
            </a:r>
          </a:p>
        </p:txBody>
      </p:sp>
      <p:sp>
        <p:nvSpPr>
          <p:cNvPr id="3" name="Slide Number Placeholder 7"/>
          <p:cNvSpPr>
            <a:spLocks noGrp="1"/>
          </p:cNvSpPr>
          <p:nvPr>
            <p:ph type="sldNum" sz="quarter" idx="10"/>
          </p:nvPr>
        </p:nvSpPr>
        <p:spPr/>
        <p:txBody>
          <a:bodyPr/>
          <a:lstStyle/>
          <a:p>
            <a:fld id="{48F63A3B-78C7-47BE-AE5E-E10140E04643}" type="slidenum">
              <a:rPr lang="en-US" smtClean="0"/>
              <a:t>‹#›</a:t>
            </a:fld>
            <a:endParaRPr lang="en-US" dirty="0"/>
          </a:p>
        </p:txBody>
      </p:sp>
      <p:sp>
        <p:nvSpPr>
          <p:cNvPr id="8" name="Content Placeholder 7"/>
          <p:cNvSpPr>
            <a:spLocks noGrp="1"/>
          </p:cNvSpPr>
          <p:nvPr>
            <p:ph sz="quarter" idx="20"/>
          </p:nvPr>
        </p:nvSpPr>
        <p:spPr>
          <a:xfrm>
            <a:off x="6172200" y="1115568"/>
            <a:ext cx="2148840" cy="122529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58609746"/>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Blue Banner Six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4"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 Placeholder 3a"/>
          <p:cNvSpPr>
            <a:spLocks noGrp="1"/>
          </p:cNvSpPr>
          <p:nvPr>
            <p:ph type="body" sz="quarter" idx="12"/>
          </p:nvPr>
        </p:nvSpPr>
        <p:spPr>
          <a:xfrm>
            <a:off x="1084382" y="1115568"/>
            <a:ext cx="2743200" cy="886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b"/>
          <p:cNvSpPr>
            <a:spLocks noGrp="1"/>
          </p:cNvSpPr>
          <p:nvPr>
            <p:ph type="body" sz="quarter" idx="13"/>
          </p:nvPr>
        </p:nvSpPr>
        <p:spPr>
          <a:xfrm>
            <a:off x="4777154" y="1114425"/>
            <a:ext cx="2743200" cy="8874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3c"/>
          <p:cNvSpPr>
            <a:spLocks noGrp="1"/>
          </p:cNvSpPr>
          <p:nvPr>
            <p:ph type="body" sz="quarter" idx="14"/>
          </p:nvPr>
        </p:nvSpPr>
        <p:spPr>
          <a:xfrm>
            <a:off x="8458200" y="1114425"/>
            <a:ext cx="2743200" cy="8874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4"/>
          <p:cNvSpPr>
            <a:spLocks noGrp="1"/>
          </p:cNvSpPr>
          <p:nvPr>
            <p:ph sz="quarter" idx="15"/>
          </p:nvPr>
        </p:nvSpPr>
        <p:spPr>
          <a:xfrm>
            <a:off x="838200" y="2194560"/>
            <a:ext cx="5157216" cy="33375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5"/>
          <p:cNvSpPr>
            <a:spLocks noGrp="1"/>
          </p:cNvSpPr>
          <p:nvPr>
            <p:ph sz="quarter" idx="16"/>
          </p:nvPr>
        </p:nvSpPr>
        <p:spPr>
          <a:xfrm>
            <a:off x="6201508" y="2194560"/>
            <a:ext cx="5157216" cy="33375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6"/>
          <p:cNvSpPr>
            <a:spLocks noGrp="1"/>
          </p:cNvSpPr>
          <p:nvPr>
            <p:ph type="body" sz="quarter" idx="11"/>
          </p:nvPr>
        </p:nvSpPr>
        <p:spPr>
          <a:xfrm>
            <a:off x="841248" y="5562600"/>
            <a:ext cx="9528048" cy="914400"/>
          </a:xfrm>
        </p:spPr>
        <p:txBody>
          <a:bodyPr>
            <a:normAutofit/>
          </a:bodyPr>
          <a:lstStyle>
            <a:lvl1pPr marL="0" indent="0">
              <a:spcBef>
                <a:spcPts val="0"/>
              </a:spcBef>
              <a:buNone/>
              <a:defRPr sz="1400"/>
            </a:lvl1pPr>
          </a:lstStyle>
          <a:p>
            <a:pPr lvl="0"/>
            <a:r>
              <a:rPr lang="en-US" smtClean="0"/>
              <a:t>Edit Master text styles</a:t>
            </a:r>
          </a:p>
        </p:txBody>
      </p:sp>
      <p:sp>
        <p:nvSpPr>
          <p:cNvPr id="3" name="Slide Number Placeholder 7"/>
          <p:cNvSpPr>
            <a:spLocks noGrp="1"/>
          </p:cNvSpPr>
          <p:nvPr>
            <p:ph type="sldNum" sz="quarter" idx="10"/>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76934149"/>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Blue Banner Fiv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4"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 Placeholder 3a"/>
          <p:cNvSpPr>
            <a:spLocks noGrp="1"/>
          </p:cNvSpPr>
          <p:nvPr>
            <p:ph type="body" sz="quarter" idx="12"/>
          </p:nvPr>
        </p:nvSpPr>
        <p:spPr>
          <a:xfrm>
            <a:off x="1084382" y="1115568"/>
            <a:ext cx="2743200" cy="886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b"/>
          <p:cNvSpPr>
            <a:spLocks noGrp="1"/>
          </p:cNvSpPr>
          <p:nvPr>
            <p:ph type="body" sz="quarter" idx="13"/>
          </p:nvPr>
        </p:nvSpPr>
        <p:spPr>
          <a:xfrm>
            <a:off x="4777154" y="1114425"/>
            <a:ext cx="2743200" cy="8874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3c"/>
          <p:cNvSpPr>
            <a:spLocks noGrp="1"/>
          </p:cNvSpPr>
          <p:nvPr>
            <p:ph type="body" sz="quarter" idx="14"/>
          </p:nvPr>
        </p:nvSpPr>
        <p:spPr>
          <a:xfrm>
            <a:off x="8458200" y="1114425"/>
            <a:ext cx="2743200" cy="8874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4"/>
          <p:cNvSpPr>
            <a:spLocks noGrp="1"/>
          </p:cNvSpPr>
          <p:nvPr>
            <p:ph sz="quarter" idx="15"/>
          </p:nvPr>
        </p:nvSpPr>
        <p:spPr>
          <a:xfrm>
            <a:off x="838200" y="2194560"/>
            <a:ext cx="5157216" cy="42958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5"/>
          <p:cNvSpPr>
            <a:spLocks noGrp="1"/>
          </p:cNvSpPr>
          <p:nvPr>
            <p:ph sz="quarter" idx="16"/>
          </p:nvPr>
        </p:nvSpPr>
        <p:spPr>
          <a:xfrm>
            <a:off x="6201508" y="2194560"/>
            <a:ext cx="5157216" cy="36576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6"/>
          <p:cNvSpPr>
            <a:spLocks noGrp="1"/>
          </p:cNvSpPr>
          <p:nvPr>
            <p:ph type="sldNum" sz="quarter" idx="10"/>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690392279"/>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Banner Fiv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4"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9" name="Text Placeholder 3a"/>
          <p:cNvSpPr>
            <a:spLocks noGrp="1"/>
          </p:cNvSpPr>
          <p:nvPr>
            <p:ph type="body" sz="quarter" idx="12"/>
          </p:nvPr>
        </p:nvSpPr>
        <p:spPr>
          <a:xfrm>
            <a:off x="1084382" y="1115568"/>
            <a:ext cx="2743200" cy="886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b"/>
          <p:cNvSpPr>
            <a:spLocks noGrp="1"/>
          </p:cNvSpPr>
          <p:nvPr>
            <p:ph type="body" sz="quarter" idx="13"/>
          </p:nvPr>
        </p:nvSpPr>
        <p:spPr>
          <a:xfrm>
            <a:off x="4777154" y="1114425"/>
            <a:ext cx="2743200" cy="8874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3c"/>
          <p:cNvSpPr>
            <a:spLocks noGrp="1"/>
          </p:cNvSpPr>
          <p:nvPr>
            <p:ph type="body" sz="quarter" idx="14"/>
          </p:nvPr>
        </p:nvSpPr>
        <p:spPr>
          <a:xfrm>
            <a:off x="8458200" y="1114425"/>
            <a:ext cx="2743200" cy="8874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4"/>
          <p:cNvSpPr>
            <a:spLocks noGrp="1"/>
          </p:cNvSpPr>
          <p:nvPr>
            <p:ph sz="quarter" idx="15"/>
          </p:nvPr>
        </p:nvSpPr>
        <p:spPr>
          <a:xfrm>
            <a:off x="838200" y="2194560"/>
            <a:ext cx="5157216" cy="42958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5"/>
          <p:cNvSpPr>
            <a:spLocks noGrp="1"/>
          </p:cNvSpPr>
          <p:nvPr>
            <p:ph sz="quarter" idx="16"/>
          </p:nvPr>
        </p:nvSpPr>
        <p:spPr>
          <a:xfrm>
            <a:off x="6201508" y="2194560"/>
            <a:ext cx="5157216" cy="36576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6"/>
          <p:cNvSpPr>
            <a:spLocks noGrp="1"/>
          </p:cNvSpPr>
          <p:nvPr>
            <p:ph type="sldNum" sz="quarter" idx="10"/>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9228570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7" name="Slide Number Placeholder 6"/>
          <p:cNvSpPr>
            <a:spLocks noGrp="1"/>
          </p:cNvSpPr>
          <p:nvPr>
            <p:ph type="sldNum" sz="quarter" idx="12"/>
          </p:nvPr>
        </p:nvSpPr>
        <p:spPr>
          <a:xfrm>
            <a:off x="9347200" y="6553201"/>
            <a:ext cx="27432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217671231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
            <a:ext cx="10515600" cy="1066800"/>
          </a:xfrm>
        </p:spPr>
        <p:txBody>
          <a:bodyPr/>
          <a:lstStyle>
            <a:lvl1pPr>
              <a:lnSpc>
                <a:spcPct val="100000"/>
              </a:lnSpc>
              <a:defRPr/>
            </a:lvl1pPr>
          </a:lstStyle>
          <a:p>
            <a:r>
              <a:rPr lang="en-US" smtClean="0"/>
              <a:t>Click to edit Master title style</a:t>
            </a:r>
            <a:endParaRPr lang="en-US" dirty="0"/>
          </a:p>
        </p:txBody>
      </p:sp>
      <p:cxnSp>
        <p:nvCxnSpPr>
          <p:cNvPr id="10"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Text Placeholder 3"/>
          <p:cNvSpPr>
            <a:spLocks noGrp="1"/>
          </p:cNvSpPr>
          <p:nvPr>
            <p:ph type="body" idx="1"/>
          </p:nvPr>
        </p:nvSpPr>
        <p:spPr>
          <a:xfrm>
            <a:off x="839788" y="1371600"/>
            <a:ext cx="5157787" cy="823912"/>
          </a:xfrm>
        </p:spPr>
        <p:txBody>
          <a:bodyPr anchor="b">
            <a:normAutofit/>
          </a:bodyPr>
          <a:lstStyle>
            <a:lvl1pPr marL="0" indent="0">
              <a:spcBef>
                <a:spcPts val="0"/>
              </a:spcBef>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195512"/>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371600"/>
            <a:ext cx="5183188" cy="823912"/>
          </a:xfrm>
        </p:spPr>
        <p:txBody>
          <a:bodyPr anchor="b">
            <a:normAutofit/>
          </a:bodyPr>
          <a:lstStyle>
            <a:lvl1pPr marL="0" indent="0">
              <a:spcBef>
                <a:spcPts val="0"/>
              </a:spcBef>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4"/>
          <p:cNvSpPr>
            <a:spLocks noGrp="1"/>
          </p:cNvSpPr>
          <p:nvPr>
            <p:ph sz="quarter" idx="4"/>
          </p:nvPr>
        </p:nvSpPr>
        <p:spPr>
          <a:xfrm>
            <a:off x="6172200" y="2195512"/>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5"/>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158138086"/>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069848"/>
          </a:xfrm>
        </p:spPr>
        <p:txBody>
          <a:bodyPr/>
          <a:lstStyle>
            <a:lvl1pPr>
              <a:lnSpc>
                <a:spcPct val="100000"/>
              </a:lnSpc>
              <a:defRPr/>
            </a:lvl1pPr>
          </a:lstStyle>
          <a:p>
            <a:r>
              <a:rPr lang="en-US" smtClean="0"/>
              <a:t>Click to edit Master title style</a:t>
            </a:r>
            <a:endParaRPr lang="en-US" dirty="0"/>
          </a:p>
        </p:txBody>
      </p:sp>
      <p:sp>
        <p:nvSpPr>
          <p:cNvPr id="5" name="Slide Number Placeholder 2"/>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973163357"/>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1"/>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035577044"/>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lnSpc>
                <a:spcPct val="100000"/>
              </a:lnSpc>
              <a:defRPr sz="4000"/>
            </a:lvl1pPr>
          </a:lstStyle>
          <a:p>
            <a:r>
              <a:rPr lang="en-US" smtClean="0"/>
              <a:t>Click to edit Master title style</a:t>
            </a:r>
            <a:endParaRPr lang="en-US" dirty="0"/>
          </a:p>
        </p:txBody>
      </p:sp>
      <p:sp>
        <p:nvSpPr>
          <p:cNvPr id="4" name="Text Placeholder 2"/>
          <p:cNvSpPr>
            <a:spLocks noGrp="1"/>
          </p:cNvSpPr>
          <p:nvPr>
            <p:ph type="body" sz="half" idx="2"/>
          </p:nvPr>
        </p:nvSpPr>
        <p:spPr>
          <a:xfrm>
            <a:off x="839788" y="2057400"/>
            <a:ext cx="3932237" cy="3811588"/>
          </a:xfrm>
        </p:spPr>
        <p:txBody>
          <a:bodyPr>
            <a:normAutofit/>
          </a:bodyPr>
          <a:lstStyle>
            <a:lvl1pPr marL="0" indent="0">
              <a:spcBef>
                <a:spcPts val="0"/>
              </a:spcBef>
              <a:buNone/>
              <a:defRPr sz="2200">
                <a:solidFill>
                  <a:srgbClr val="0F4D7B"/>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3" name="Content Placeholder 3"/>
          <p:cNvSpPr>
            <a:spLocks noGrp="1"/>
          </p:cNvSpPr>
          <p:nvPr>
            <p:ph idx="1"/>
          </p:nvPr>
        </p:nvSpPr>
        <p:spPr>
          <a:xfrm>
            <a:off x="5183188" y="987425"/>
            <a:ext cx="6172200" cy="4873625"/>
          </a:xfrm>
        </p:spPr>
        <p:txBody>
          <a:bodyPr/>
          <a:lstStyle>
            <a:lvl1pPr>
              <a:defRPr sz="2200"/>
            </a:lvl1pPr>
            <a:lvl2pPr>
              <a:defRPr sz="2000"/>
            </a:lvl2pPr>
            <a:lvl3pPr>
              <a:defRPr sz="1800"/>
            </a:lvl3pPr>
            <a:lvl4pPr>
              <a:defRPr sz="1600"/>
            </a:lvl4pPr>
            <a:lvl5pPr>
              <a:lnSpc>
                <a:spcPct val="100000"/>
              </a:lnSpc>
              <a:spcBef>
                <a:spcPts val="380"/>
              </a:spcBef>
              <a:defRPr sz="1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4"/>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579528285"/>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lnSpc>
                <a:spcPct val="100000"/>
              </a:lnSpc>
              <a:defRPr sz="4000"/>
            </a:lvl1pPr>
          </a:lstStyle>
          <a:p>
            <a:r>
              <a:rPr lang="en-US" smtClean="0"/>
              <a:t>Click to edit Master title style</a:t>
            </a:r>
            <a:endParaRPr lang="en-US" dirty="0"/>
          </a:p>
        </p:txBody>
      </p:sp>
      <p:sp>
        <p:nvSpPr>
          <p:cNvPr id="4" name="Text Placeholder 2"/>
          <p:cNvSpPr>
            <a:spLocks noGrp="1"/>
          </p:cNvSpPr>
          <p:nvPr>
            <p:ph type="body" sz="half" idx="2"/>
          </p:nvPr>
        </p:nvSpPr>
        <p:spPr>
          <a:xfrm>
            <a:off x="839788" y="2057400"/>
            <a:ext cx="3932237" cy="3811588"/>
          </a:xfrm>
        </p:spPr>
        <p:txBody>
          <a:bodyPr>
            <a:normAutofit/>
          </a:bodyPr>
          <a:lstStyle>
            <a:lvl1pPr marL="0" indent="0">
              <a:spcBef>
                <a:spcPts val="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3" name="Picture Placeholder 3"/>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7" name="Slide Number Placeholder 4"/>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966534554"/>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069848"/>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1444752"/>
            <a:ext cx="10515600" cy="43513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3"/>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355923061"/>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3"/>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91021651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9" Type="http://schemas.openxmlformats.org/officeDocument/2006/relationships/image" Target="../media/image4.tiff"/><Relationship Id="rId3" Type="http://schemas.openxmlformats.org/officeDocument/2006/relationships/slideLayout" Target="../slideLayouts/slideLayout25.xml"/><Relationship Id="rId21" Type="http://schemas.openxmlformats.org/officeDocument/2006/relationships/slideLayout" Target="../slideLayouts/slideLayout43.xml"/><Relationship Id="rId34" Type="http://schemas.openxmlformats.org/officeDocument/2006/relationships/slideLayout" Target="../slideLayouts/slideLayout56.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33" Type="http://schemas.openxmlformats.org/officeDocument/2006/relationships/slideLayout" Target="../slideLayouts/slideLayout55.xml"/><Relationship Id="rId38"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29" Type="http://schemas.openxmlformats.org/officeDocument/2006/relationships/slideLayout" Target="../slideLayouts/slideLayout51.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32" Type="http://schemas.openxmlformats.org/officeDocument/2006/relationships/slideLayout" Target="../slideLayouts/slideLayout54.xml"/><Relationship Id="rId37" Type="http://schemas.openxmlformats.org/officeDocument/2006/relationships/slideLayout" Target="../slideLayouts/slideLayout59.xml"/><Relationship Id="rId40" Type="http://schemas.openxmlformats.org/officeDocument/2006/relationships/image" Target="../media/image5.png"/><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slideLayout" Target="../slideLayouts/slideLayout50.xml"/><Relationship Id="rId36" Type="http://schemas.openxmlformats.org/officeDocument/2006/relationships/slideLayout" Target="../slideLayouts/slideLayout58.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31" Type="http://schemas.openxmlformats.org/officeDocument/2006/relationships/slideLayout" Target="../slideLayouts/slideLayout53.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 Id="rId30" Type="http://schemas.openxmlformats.org/officeDocument/2006/relationships/slideLayout" Target="../slideLayouts/slideLayout52.xml"/><Relationship Id="rId35" Type="http://schemas.openxmlformats.org/officeDocument/2006/relationships/slideLayout" Target="../slideLayouts/slideLayout5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slideLayout" Target="../slideLayouts/slideLayout77.xml"/><Relationship Id="rId26" Type="http://schemas.openxmlformats.org/officeDocument/2006/relationships/slideLayout" Target="../slideLayouts/slideLayout85.xml"/><Relationship Id="rId39" Type="http://schemas.openxmlformats.org/officeDocument/2006/relationships/image" Target="../media/image4.tiff"/><Relationship Id="rId3" Type="http://schemas.openxmlformats.org/officeDocument/2006/relationships/slideLayout" Target="../slideLayouts/slideLayout62.xml"/><Relationship Id="rId21" Type="http://schemas.openxmlformats.org/officeDocument/2006/relationships/slideLayout" Target="../slideLayouts/slideLayout80.xml"/><Relationship Id="rId34" Type="http://schemas.openxmlformats.org/officeDocument/2006/relationships/slideLayout" Target="../slideLayouts/slideLayout93.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5" Type="http://schemas.openxmlformats.org/officeDocument/2006/relationships/slideLayout" Target="../slideLayouts/slideLayout84.xml"/><Relationship Id="rId33" Type="http://schemas.openxmlformats.org/officeDocument/2006/relationships/slideLayout" Target="../slideLayouts/slideLayout92.xml"/><Relationship Id="rId38" Type="http://schemas.openxmlformats.org/officeDocument/2006/relationships/theme" Target="../theme/theme4.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slideLayout" Target="../slideLayouts/slideLayout79.xml"/><Relationship Id="rId29" Type="http://schemas.openxmlformats.org/officeDocument/2006/relationships/slideLayout" Target="../slideLayouts/slideLayout88.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24" Type="http://schemas.openxmlformats.org/officeDocument/2006/relationships/slideLayout" Target="../slideLayouts/slideLayout83.xml"/><Relationship Id="rId32" Type="http://schemas.openxmlformats.org/officeDocument/2006/relationships/slideLayout" Target="../slideLayouts/slideLayout91.xml"/><Relationship Id="rId37" Type="http://schemas.openxmlformats.org/officeDocument/2006/relationships/slideLayout" Target="../slideLayouts/slideLayout96.xml"/><Relationship Id="rId40" Type="http://schemas.openxmlformats.org/officeDocument/2006/relationships/image" Target="../media/image12.jpg"/><Relationship Id="rId5" Type="http://schemas.openxmlformats.org/officeDocument/2006/relationships/slideLayout" Target="../slideLayouts/slideLayout64.xml"/><Relationship Id="rId15" Type="http://schemas.openxmlformats.org/officeDocument/2006/relationships/slideLayout" Target="../slideLayouts/slideLayout74.xml"/><Relationship Id="rId23" Type="http://schemas.openxmlformats.org/officeDocument/2006/relationships/slideLayout" Target="../slideLayouts/slideLayout82.xml"/><Relationship Id="rId28" Type="http://schemas.openxmlformats.org/officeDocument/2006/relationships/slideLayout" Target="../slideLayouts/slideLayout87.xml"/><Relationship Id="rId36" Type="http://schemas.openxmlformats.org/officeDocument/2006/relationships/slideLayout" Target="../slideLayouts/slideLayout95.xml"/><Relationship Id="rId10" Type="http://schemas.openxmlformats.org/officeDocument/2006/relationships/slideLayout" Target="../slideLayouts/slideLayout69.xml"/><Relationship Id="rId19" Type="http://schemas.openxmlformats.org/officeDocument/2006/relationships/slideLayout" Target="../slideLayouts/slideLayout78.xml"/><Relationship Id="rId31" Type="http://schemas.openxmlformats.org/officeDocument/2006/relationships/slideLayout" Target="../slideLayouts/slideLayout90.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 Id="rId22" Type="http://schemas.openxmlformats.org/officeDocument/2006/relationships/slideLayout" Target="../slideLayouts/slideLayout81.xml"/><Relationship Id="rId27" Type="http://schemas.openxmlformats.org/officeDocument/2006/relationships/slideLayout" Target="../slideLayouts/slideLayout86.xml"/><Relationship Id="rId30" Type="http://schemas.openxmlformats.org/officeDocument/2006/relationships/slideLayout" Target="../slideLayouts/slideLayout89.xml"/><Relationship Id="rId35" Type="http://schemas.openxmlformats.org/officeDocument/2006/relationships/slideLayout" Target="../slideLayouts/slideLayout9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2362201"/>
            <a:ext cx="10515600" cy="336708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7" name="Straight Connector 6"/>
          <p:cNvCxnSpPr/>
          <p:nvPr/>
        </p:nvCxnSpPr>
        <p:spPr>
          <a:xfrm>
            <a:off x="1117600" y="6553200"/>
            <a:ext cx="8753856" cy="0"/>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0" y="6629400"/>
            <a:ext cx="12192000" cy="228600"/>
          </a:xfrm>
          <a:prstGeom prst="rect">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 y="5729290"/>
            <a:ext cx="1200148" cy="900111"/>
          </a:xfrm>
          <a:prstGeom prst="rect">
            <a:avLst/>
          </a:prstGeom>
        </p:spPr>
      </p:pic>
      <p:pic>
        <p:nvPicPr>
          <p:cNvPr id="11" name="Picture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944729" y="6119096"/>
            <a:ext cx="2145672" cy="434104"/>
          </a:xfrm>
          <a:prstGeom prst="rect">
            <a:avLst/>
          </a:prstGeom>
        </p:spPr>
      </p:pic>
      <p:sp>
        <p:nvSpPr>
          <p:cNvPr id="4" name="Slide Number Placeholder 3"/>
          <p:cNvSpPr>
            <a:spLocks noGrp="1"/>
          </p:cNvSpPr>
          <p:nvPr>
            <p:ph type="sldNum" sz="quarter" idx="4"/>
          </p:nvPr>
        </p:nvSpPr>
        <p:spPr>
          <a:xfrm>
            <a:off x="9347201" y="6553201"/>
            <a:ext cx="2743200" cy="365125"/>
          </a:xfrm>
          <a:prstGeom prst="rect">
            <a:avLst/>
          </a:prstGeom>
        </p:spPr>
        <p:txBody>
          <a:bodyPr vert="horz" lIns="91440" tIns="45720" rIns="91440" bIns="45720" rtlCol="0" anchor="ctr"/>
          <a:lstStyle>
            <a:lvl1pPr algn="r">
              <a:defRPr sz="1200" b="1">
                <a:solidFill>
                  <a:schemeClr val="bg1"/>
                </a:solidFill>
              </a:defRPr>
            </a:lvl1pPr>
          </a:lstStyle>
          <a:p>
            <a:fld id="{48F63A3B-78C7-47BE-AE5E-E10140E04643}" type="slidenum">
              <a:rPr lang="en-US" smtClean="0"/>
              <a:t>‹#›</a:t>
            </a:fld>
            <a:endParaRPr lang="en-US" dirty="0"/>
          </a:p>
        </p:txBody>
      </p:sp>
      <p:cxnSp>
        <p:nvCxnSpPr>
          <p:cNvPr id="10" name="Straight Connector 9"/>
          <p:cNvCxnSpPr/>
          <p:nvPr userDrawn="1"/>
        </p:nvCxnSpPr>
        <p:spPr>
          <a:xfrm>
            <a:off x="-13547" y="6553200"/>
            <a:ext cx="9855200" cy="0"/>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6629400"/>
            <a:ext cx="12192000" cy="228600"/>
          </a:xfrm>
          <a:prstGeom prst="rect">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12"/>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956800" y="6156590"/>
            <a:ext cx="2133600" cy="431662"/>
          </a:xfrm>
          <a:prstGeom prst="rect">
            <a:avLst/>
          </a:prstGeom>
        </p:spPr>
      </p:pic>
    </p:spTree>
    <p:extLst>
      <p:ext uri="{BB962C8B-B14F-4D97-AF65-F5344CB8AC3E}">
        <p14:creationId xmlns:p14="http://schemas.microsoft.com/office/powerpoint/2010/main" val="3270560192"/>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defTabSz="914400" rtl="0" eaLnBrk="1" latinLnBrk="0" hangingPunct="1">
        <a:lnSpc>
          <a:spcPct val="90000"/>
        </a:lnSpc>
        <a:spcBef>
          <a:spcPct val="0"/>
        </a:spcBef>
        <a:buNone/>
        <a:defRPr lang="en-US" sz="4000" b="1" kern="1200" dirty="0">
          <a:solidFill>
            <a:srgbClr val="0F4D7B"/>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b="1" kern="1200">
          <a:solidFill>
            <a:srgbClr val="0F4D7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1F62DB-D77C-4BBE-B8CC-9D3A1579A0DE}" type="slidenum">
              <a:rPr lang="en-US" smtClean="0"/>
              <a:t>‹#›</a:t>
            </a:fld>
            <a:endParaRPr lang="en-US"/>
          </a:p>
        </p:txBody>
      </p:sp>
    </p:spTree>
    <p:extLst>
      <p:ext uri="{BB962C8B-B14F-4D97-AF65-F5344CB8AC3E}">
        <p14:creationId xmlns:p14="http://schemas.microsoft.com/office/powerpoint/2010/main" val="247091920"/>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0"/>
            <a:ext cx="10515600" cy="106984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444752"/>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3" descr="Logo:  Department of Health &amp; Human Services. USA."/>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152400" y="5769866"/>
            <a:ext cx="707136" cy="707134"/>
          </a:xfrm>
          <a:prstGeom prst="rect">
            <a:avLst/>
          </a:prstGeom>
          <a:noFill/>
          <a:ln>
            <a:noFill/>
          </a:ln>
        </p:spPr>
      </p:pic>
      <p:cxnSp>
        <p:nvCxnSpPr>
          <p:cNvPr id="7" name="Straight Connector 4" descr="&quot; &quot;"/>
          <p:cNvCxnSpPr/>
          <p:nvPr/>
        </p:nvCxnSpPr>
        <p:spPr>
          <a:xfrm flipV="1">
            <a:off x="838200" y="6355811"/>
            <a:ext cx="9525000" cy="545"/>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pic>
        <p:nvPicPr>
          <p:cNvPr id="9" name="Picture 5" title="Ryan White &amp; Global HIV/AIDS Program"/>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10439403" y="5991296"/>
            <a:ext cx="1463111" cy="394680"/>
          </a:xfrm>
          <a:prstGeom prst="rect">
            <a:avLst/>
          </a:prstGeom>
          <a:noFill/>
          <a:ln>
            <a:noFill/>
          </a:ln>
        </p:spPr>
      </p:pic>
      <p:sp>
        <p:nvSpPr>
          <p:cNvPr id="8" name="Rectangle 6" descr="&quot; &quot;"/>
          <p:cNvSpPr/>
          <p:nvPr/>
        </p:nvSpPr>
        <p:spPr>
          <a:xfrm>
            <a:off x="0" y="6477000"/>
            <a:ext cx="12192000" cy="381000"/>
          </a:xfrm>
          <a:prstGeom prst="rect">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Slide Number Placeholder 7"/>
          <p:cNvSpPr>
            <a:spLocks noGrp="1"/>
          </p:cNvSpPr>
          <p:nvPr>
            <p:ph type="sldNum" sz="quarter" idx="4"/>
          </p:nvPr>
        </p:nvSpPr>
        <p:spPr>
          <a:xfrm>
            <a:off x="9272016" y="6490444"/>
            <a:ext cx="2743200" cy="384048"/>
          </a:xfrm>
          <a:prstGeom prst="rect">
            <a:avLst/>
          </a:prstGeom>
        </p:spPr>
        <p:txBody>
          <a:bodyPr vert="horz" lIns="91440" tIns="45720" rIns="91440" bIns="45720" rtlCol="0" anchor="ctr"/>
          <a:lstStyle>
            <a:lvl1pPr algn="r">
              <a:defRPr sz="1200" b="1">
                <a:solidFill>
                  <a:schemeClr val="bg1"/>
                </a:solidFill>
              </a:defRPr>
            </a:lvl1pPr>
          </a:lstStyle>
          <a:p>
            <a:fld id="{AC38D48C-20BE-40D5-BBF2-392FF9026E6C}" type="slidenum">
              <a:rPr lang="en-US" smtClean="0"/>
              <a:pPr/>
              <a:t>‹#›</a:t>
            </a:fld>
            <a:endParaRPr lang="en-US" dirty="0"/>
          </a:p>
        </p:txBody>
      </p:sp>
    </p:spTree>
    <p:extLst>
      <p:ext uri="{BB962C8B-B14F-4D97-AF65-F5344CB8AC3E}">
        <p14:creationId xmlns:p14="http://schemas.microsoft.com/office/powerpoint/2010/main" val="3371184494"/>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 id="2147483777" r:id="rId18"/>
    <p:sldLayoutId id="2147483778" r:id="rId19"/>
    <p:sldLayoutId id="2147483779" r:id="rId20"/>
    <p:sldLayoutId id="2147483780" r:id="rId21"/>
    <p:sldLayoutId id="2147483781" r:id="rId22"/>
    <p:sldLayoutId id="2147483782" r:id="rId23"/>
    <p:sldLayoutId id="2147483783" r:id="rId24"/>
    <p:sldLayoutId id="2147483784" r:id="rId25"/>
    <p:sldLayoutId id="2147483785" r:id="rId26"/>
    <p:sldLayoutId id="2147483786" r:id="rId27"/>
    <p:sldLayoutId id="2147483787" r:id="rId28"/>
    <p:sldLayoutId id="2147483788" r:id="rId29"/>
    <p:sldLayoutId id="2147483789" r:id="rId30"/>
    <p:sldLayoutId id="2147483790" r:id="rId31"/>
    <p:sldLayoutId id="2147483791" r:id="rId32"/>
    <p:sldLayoutId id="2147483792" r:id="rId33"/>
    <p:sldLayoutId id="2147483793" r:id="rId34"/>
    <p:sldLayoutId id="2147483794" r:id="rId35"/>
    <p:sldLayoutId id="2147483795" r:id="rId36"/>
    <p:sldLayoutId id="2147483796" r:id="rId37"/>
  </p:sldLayoutIdLst>
  <p:timing>
    <p:tnLst>
      <p:par>
        <p:cTn id="1" dur="indefinite" restart="never" nodeType="tmRoot"/>
      </p:par>
    </p:tnLst>
  </p:timing>
  <p:hf hdr="0" ftr="0" dt="0"/>
  <p:txStyles>
    <p:titleStyle>
      <a:lvl1pPr algn="l" defTabSz="685783" rtl="0" eaLnBrk="1" latinLnBrk="0" hangingPunct="1">
        <a:lnSpc>
          <a:spcPct val="100000"/>
        </a:lnSpc>
        <a:spcBef>
          <a:spcPct val="0"/>
        </a:spcBef>
        <a:buNone/>
        <a:defRPr sz="3000" b="1" kern="1200">
          <a:solidFill>
            <a:srgbClr val="0F4D7B"/>
          </a:solidFill>
          <a:latin typeface="+mn-lt"/>
          <a:ea typeface="+mj-ea"/>
          <a:cs typeface="+mj-cs"/>
        </a:defRPr>
      </a:lvl1pPr>
    </p:titleStyle>
    <p:bodyStyle>
      <a:lvl1pPr marL="260597" indent="-260597" algn="l" defTabSz="685783" rtl="0" eaLnBrk="1" latinLnBrk="0" hangingPunct="1">
        <a:lnSpc>
          <a:spcPct val="100000"/>
        </a:lnSpc>
        <a:spcBef>
          <a:spcPts val="396"/>
        </a:spcBef>
        <a:buClr>
          <a:srgbClr val="0F4D7B"/>
        </a:buClr>
        <a:buSzPct val="125000"/>
        <a:buFont typeface="Arial" panose="020B0604020202020204" pitchFamily="34" charset="0"/>
        <a:buChar char="•"/>
        <a:defRPr sz="1650" kern="1200">
          <a:solidFill>
            <a:srgbClr val="0F4D7B"/>
          </a:solidFill>
          <a:latin typeface="+mn-lt"/>
          <a:ea typeface="+mn-ea"/>
          <a:cs typeface="+mn-cs"/>
        </a:defRPr>
      </a:lvl1pPr>
      <a:lvl2pPr marL="555484" indent="-212593" algn="l" defTabSz="685783" rtl="0" eaLnBrk="1" latinLnBrk="0" hangingPunct="1">
        <a:lnSpc>
          <a:spcPct val="100000"/>
        </a:lnSpc>
        <a:spcBef>
          <a:spcPts val="360"/>
        </a:spcBef>
        <a:buClr>
          <a:srgbClr val="0F4D7B"/>
        </a:buClr>
        <a:buFont typeface="Wingdings" panose="05000000000000000000" pitchFamily="2" charset="2"/>
        <a:buChar char="§"/>
        <a:defRPr sz="1500" kern="1200">
          <a:solidFill>
            <a:srgbClr val="0F4D7B"/>
          </a:solidFill>
          <a:latin typeface="+mn-lt"/>
          <a:ea typeface="+mn-ea"/>
          <a:cs typeface="+mn-cs"/>
        </a:defRPr>
      </a:lvl2pPr>
      <a:lvl3pPr marL="857228" indent="-171446" algn="l" defTabSz="685783" rtl="0" eaLnBrk="1" latinLnBrk="0" hangingPunct="1">
        <a:lnSpc>
          <a:spcPct val="100000"/>
        </a:lnSpc>
        <a:spcBef>
          <a:spcPts val="324"/>
        </a:spcBef>
        <a:buClr>
          <a:srgbClr val="0F4D7B"/>
        </a:buClr>
        <a:buFont typeface="Wingdings" panose="05000000000000000000" pitchFamily="2" charset="2"/>
        <a:buChar char="ü"/>
        <a:defRPr sz="1350" kern="1200">
          <a:solidFill>
            <a:srgbClr val="0F4D7B"/>
          </a:solidFill>
          <a:latin typeface="+mn-lt"/>
          <a:ea typeface="+mn-ea"/>
          <a:cs typeface="+mn-cs"/>
        </a:defRPr>
      </a:lvl3pPr>
      <a:lvl4pPr marL="1200120" indent="-171446" algn="l" defTabSz="685783" rtl="0" eaLnBrk="1" latinLnBrk="0" hangingPunct="1">
        <a:lnSpc>
          <a:spcPct val="100000"/>
        </a:lnSpc>
        <a:spcBef>
          <a:spcPts val="300"/>
        </a:spcBef>
        <a:buClr>
          <a:srgbClr val="0F4D7B"/>
        </a:buClr>
        <a:buSzPct val="100000"/>
        <a:buFont typeface="Courier New" panose="02070309020205020404" pitchFamily="49" charset="0"/>
        <a:buChar char="o"/>
        <a:defRPr sz="1200" kern="1200">
          <a:solidFill>
            <a:srgbClr val="0F4D7B"/>
          </a:solidFill>
          <a:latin typeface="+mn-lt"/>
          <a:ea typeface="+mn-ea"/>
          <a:cs typeface="+mn-cs"/>
        </a:defRPr>
      </a:lvl4pPr>
      <a:lvl5pPr marL="1543012" indent="-171446" algn="l" defTabSz="685783" rtl="0" eaLnBrk="1" latinLnBrk="0" hangingPunct="1">
        <a:lnSpc>
          <a:spcPct val="100000"/>
        </a:lnSpc>
        <a:spcBef>
          <a:spcPts val="285"/>
        </a:spcBef>
        <a:buClr>
          <a:srgbClr val="0F4D7B"/>
        </a:buClr>
        <a:buFont typeface="Wingdings" panose="05000000000000000000" pitchFamily="2" charset="2"/>
        <a:buChar char="Ø"/>
        <a:defRPr sz="1050" kern="1200">
          <a:solidFill>
            <a:srgbClr val="0F4D7B"/>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0"/>
            <a:ext cx="10515600" cy="106984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444752"/>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3" descr="Logo:  Department of Health &amp; Human Services. USA."/>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152400" y="5769866"/>
            <a:ext cx="707136" cy="707134"/>
          </a:xfrm>
          <a:prstGeom prst="rect">
            <a:avLst/>
          </a:prstGeom>
          <a:noFill/>
          <a:ln>
            <a:noFill/>
          </a:ln>
        </p:spPr>
      </p:pic>
      <p:cxnSp>
        <p:nvCxnSpPr>
          <p:cNvPr id="7" name="Straight Connector 4" descr="&quot; &quot;"/>
          <p:cNvCxnSpPr/>
          <p:nvPr/>
        </p:nvCxnSpPr>
        <p:spPr>
          <a:xfrm flipV="1">
            <a:off x="838200" y="6355805"/>
            <a:ext cx="9525000" cy="545"/>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pic>
        <p:nvPicPr>
          <p:cNvPr id="9" name="Picture 5"/>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10490473" y="5991296"/>
            <a:ext cx="1360965" cy="394680"/>
          </a:xfrm>
          <a:prstGeom prst="rect">
            <a:avLst/>
          </a:prstGeom>
          <a:noFill/>
          <a:ln>
            <a:noFill/>
          </a:ln>
        </p:spPr>
      </p:pic>
      <p:sp>
        <p:nvSpPr>
          <p:cNvPr id="8" name="Rectangle 6" descr="&quot; &quot;"/>
          <p:cNvSpPr/>
          <p:nvPr/>
        </p:nvSpPr>
        <p:spPr>
          <a:xfrm>
            <a:off x="0" y="6477000"/>
            <a:ext cx="12192000" cy="381000"/>
          </a:xfrm>
          <a:prstGeom prst="rect">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Slide Number Placeholder 7"/>
          <p:cNvSpPr>
            <a:spLocks noGrp="1"/>
          </p:cNvSpPr>
          <p:nvPr>
            <p:ph type="sldNum" sz="quarter" idx="4"/>
          </p:nvPr>
        </p:nvSpPr>
        <p:spPr>
          <a:xfrm>
            <a:off x="9272016" y="6490444"/>
            <a:ext cx="2743200" cy="384048"/>
          </a:xfrm>
          <a:prstGeom prst="rect">
            <a:avLst/>
          </a:prstGeom>
        </p:spPr>
        <p:txBody>
          <a:bodyPr vert="horz" lIns="91440" tIns="45720" rIns="91440" bIns="45720" rtlCol="0" anchor="ctr"/>
          <a:lstStyle>
            <a:lvl1pPr algn="r">
              <a:defRPr sz="1600" b="1">
                <a:solidFill>
                  <a:schemeClr val="bg1"/>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2688700388"/>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 id="2147483823" r:id="rId14"/>
    <p:sldLayoutId id="2147483824" r:id="rId15"/>
    <p:sldLayoutId id="2147483825" r:id="rId16"/>
    <p:sldLayoutId id="2147483826" r:id="rId17"/>
    <p:sldLayoutId id="2147483827" r:id="rId18"/>
    <p:sldLayoutId id="2147483828" r:id="rId19"/>
    <p:sldLayoutId id="2147483829" r:id="rId20"/>
    <p:sldLayoutId id="2147483830" r:id="rId21"/>
    <p:sldLayoutId id="2147483831" r:id="rId22"/>
    <p:sldLayoutId id="2147483832" r:id="rId23"/>
    <p:sldLayoutId id="2147483833" r:id="rId24"/>
    <p:sldLayoutId id="2147483834" r:id="rId25"/>
    <p:sldLayoutId id="2147483835" r:id="rId26"/>
    <p:sldLayoutId id="2147483836" r:id="rId27"/>
    <p:sldLayoutId id="2147483837" r:id="rId28"/>
    <p:sldLayoutId id="2147483838" r:id="rId29"/>
    <p:sldLayoutId id="2147483839" r:id="rId30"/>
    <p:sldLayoutId id="2147483840" r:id="rId31"/>
    <p:sldLayoutId id="2147483841" r:id="rId32"/>
    <p:sldLayoutId id="2147483842" r:id="rId33"/>
    <p:sldLayoutId id="2147483843" r:id="rId34"/>
    <p:sldLayoutId id="2147483844" r:id="rId35"/>
    <p:sldLayoutId id="2147483845" r:id="rId36"/>
    <p:sldLayoutId id="2147483846" r:id="rId37"/>
  </p:sldLayoutIdLst>
  <p:timing>
    <p:tnLst>
      <p:par>
        <p:cTn id="1" dur="indefinite" restart="never" nodeType="tmRoot"/>
      </p:par>
    </p:tnLst>
  </p:timing>
  <p:txStyles>
    <p:titleStyle>
      <a:lvl1pPr algn="l" defTabSz="914400" rtl="0" eaLnBrk="1" latinLnBrk="0" hangingPunct="1">
        <a:lnSpc>
          <a:spcPct val="100000"/>
        </a:lnSpc>
        <a:spcBef>
          <a:spcPct val="0"/>
        </a:spcBef>
        <a:buNone/>
        <a:defRPr sz="4000" b="1" kern="1200">
          <a:solidFill>
            <a:srgbClr val="0F4D7B"/>
          </a:solidFill>
          <a:latin typeface="+mn-lt"/>
          <a:ea typeface="+mj-ea"/>
          <a:cs typeface="+mj-cs"/>
        </a:defRPr>
      </a:lvl1pPr>
    </p:titleStyle>
    <p:bodyStyle>
      <a:lvl1pPr marL="347472" indent="-347472" algn="l" defTabSz="914400" rtl="0" eaLnBrk="1" latinLnBrk="0" hangingPunct="1">
        <a:lnSpc>
          <a:spcPct val="100000"/>
        </a:lnSpc>
        <a:spcBef>
          <a:spcPts val="528"/>
        </a:spcBef>
        <a:buClr>
          <a:srgbClr val="0F4D7B"/>
        </a:buClr>
        <a:buSzPct val="125000"/>
        <a:buFont typeface="Arial" panose="020B0604020202020204" pitchFamily="34" charset="0"/>
        <a:buChar char="•"/>
        <a:defRPr sz="2200" kern="1200">
          <a:solidFill>
            <a:srgbClr val="0F4D7B"/>
          </a:solidFill>
          <a:latin typeface="+mn-lt"/>
          <a:ea typeface="+mn-ea"/>
          <a:cs typeface="+mn-cs"/>
        </a:defRPr>
      </a:lvl1pPr>
      <a:lvl2pPr marL="740664" indent="-283464" algn="l" defTabSz="914400" rtl="0" eaLnBrk="1" latinLnBrk="0" hangingPunct="1">
        <a:lnSpc>
          <a:spcPct val="100000"/>
        </a:lnSpc>
        <a:spcBef>
          <a:spcPts val="480"/>
        </a:spcBef>
        <a:buClr>
          <a:srgbClr val="0F4D7B"/>
        </a:buClr>
        <a:buFont typeface="Wingdings" panose="05000000000000000000" pitchFamily="2" charset="2"/>
        <a:buChar char="§"/>
        <a:defRPr sz="2000" kern="1200">
          <a:solidFill>
            <a:srgbClr val="0F4D7B"/>
          </a:solidFill>
          <a:latin typeface="+mn-lt"/>
          <a:ea typeface="+mn-ea"/>
          <a:cs typeface="+mn-cs"/>
        </a:defRPr>
      </a:lvl2pPr>
      <a:lvl3pPr marL="1143000" indent="-228600" algn="l" defTabSz="914400" rtl="0" eaLnBrk="1" latinLnBrk="0" hangingPunct="1">
        <a:lnSpc>
          <a:spcPct val="100000"/>
        </a:lnSpc>
        <a:spcBef>
          <a:spcPts val="432"/>
        </a:spcBef>
        <a:buClr>
          <a:srgbClr val="0F4D7B"/>
        </a:buClr>
        <a:buFont typeface="Wingdings" panose="05000000000000000000" pitchFamily="2" charset="2"/>
        <a:buChar char="ü"/>
        <a:defRPr sz="1800" kern="1200">
          <a:solidFill>
            <a:srgbClr val="0F4D7B"/>
          </a:solidFill>
          <a:latin typeface="+mn-lt"/>
          <a:ea typeface="+mn-ea"/>
          <a:cs typeface="+mn-cs"/>
        </a:defRPr>
      </a:lvl3pPr>
      <a:lvl4pPr marL="1600200" indent="-228600" algn="l" defTabSz="914400" rtl="0" eaLnBrk="1" latinLnBrk="0" hangingPunct="1">
        <a:lnSpc>
          <a:spcPct val="100000"/>
        </a:lnSpc>
        <a:spcBef>
          <a:spcPts val="400"/>
        </a:spcBef>
        <a:buClr>
          <a:srgbClr val="0F4D7B"/>
        </a:buClr>
        <a:buSzPct val="100000"/>
        <a:buFont typeface="Courier New" panose="02070309020205020404" pitchFamily="49" charset="0"/>
        <a:buChar char="o"/>
        <a:defRPr sz="1600" kern="1200">
          <a:solidFill>
            <a:srgbClr val="0F4D7B"/>
          </a:solidFill>
          <a:latin typeface="+mn-lt"/>
          <a:ea typeface="+mn-ea"/>
          <a:cs typeface="+mn-cs"/>
        </a:defRPr>
      </a:lvl4pPr>
      <a:lvl5pPr marL="2057400" indent="-228600" algn="l" defTabSz="914400" rtl="0" eaLnBrk="1" latinLnBrk="0" hangingPunct="1">
        <a:lnSpc>
          <a:spcPct val="100000"/>
        </a:lnSpc>
        <a:spcBef>
          <a:spcPts val="380"/>
        </a:spcBef>
        <a:buClr>
          <a:srgbClr val="0F4D7B"/>
        </a:buClr>
        <a:buFont typeface="Wingdings" panose="05000000000000000000" pitchFamily="2" charset="2"/>
        <a:buChar char="Ø"/>
        <a:defRPr sz="1400" kern="1200">
          <a:solidFill>
            <a:srgbClr val="0F4D7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60.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6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64.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64.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64.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64.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6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64.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6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64.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64.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64.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64.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64.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64.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64.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64.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64.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64.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64.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4.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64.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64.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64.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6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Logo: HRSA. Health Resources &amp; Services Administration.&#10;&#10;Vision: Healthy Communities, Healthy People">
            <a:extLst>
              <a:ext uri="{FF2B5EF4-FFF2-40B4-BE49-F238E27FC236}">
                <a16:creationId xmlns:a16="http://schemas.microsoft.com/office/drawing/2014/main" id="{59B87ACB-63D1-7145-B55B-0A5815BD19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536028" y="1884276"/>
            <a:ext cx="11540358" cy="2162530"/>
          </a:xfrm>
        </p:spPr>
        <p:txBody>
          <a:bodyPr>
            <a:normAutofit/>
          </a:bodyPr>
          <a:lstStyle/>
          <a:p>
            <a:r>
              <a:rPr lang="en-US" sz="3900" dirty="0" smtClean="0"/>
              <a:t>Clients Served by the Ryan White HIV/AIDS Program 2020</a:t>
            </a:r>
            <a:endParaRPr lang="en-US" dirty="0"/>
          </a:p>
        </p:txBody>
      </p:sp>
      <p:sp>
        <p:nvSpPr>
          <p:cNvPr id="5" name="Subtitle 2"/>
          <p:cNvSpPr txBox="1">
            <a:spLocks/>
          </p:cNvSpPr>
          <p:nvPr/>
        </p:nvSpPr>
        <p:spPr>
          <a:xfrm>
            <a:off x="2787637" y="4263188"/>
            <a:ext cx="6803136" cy="685800"/>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528"/>
              </a:spcBef>
              <a:buClr>
                <a:srgbClr val="0F4D7B"/>
              </a:buClr>
              <a:buSzPct val="125000"/>
              <a:buFont typeface="Arial" panose="020B0604020202020204" pitchFamily="34" charset="0"/>
              <a:buNone/>
              <a:defRPr sz="2800" b="1" kern="1200">
                <a:solidFill>
                  <a:srgbClr val="800000"/>
                </a:solidFill>
                <a:latin typeface="+mn-lt"/>
                <a:ea typeface="+mn-ea"/>
                <a:cs typeface="+mn-cs"/>
              </a:defRPr>
            </a:lvl1pPr>
            <a:lvl2pPr marL="457200" indent="0" algn="ctr" defTabSz="914400" rtl="0" eaLnBrk="1" latinLnBrk="0" hangingPunct="1">
              <a:lnSpc>
                <a:spcPct val="100000"/>
              </a:lnSpc>
              <a:spcBef>
                <a:spcPts val="480"/>
              </a:spcBef>
              <a:buClr>
                <a:srgbClr val="0F4D7B"/>
              </a:buClr>
              <a:buFont typeface="Wingdings" panose="05000000000000000000" pitchFamily="2" charset="2"/>
              <a:buNone/>
              <a:defRPr sz="2000" kern="1200">
                <a:solidFill>
                  <a:srgbClr val="0F4D7B"/>
                </a:solidFill>
                <a:latin typeface="+mn-lt"/>
                <a:ea typeface="+mn-ea"/>
                <a:cs typeface="+mn-cs"/>
              </a:defRPr>
            </a:lvl2pPr>
            <a:lvl3pPr marL="914400" indent="0" algn="ctr" defTabSz="914400" rtl="0" eaLnBrk="1" latinLnBrk="0" hangingPunct="1">
              <a:lnSpc>
                <a:spcPct val="100000"/>
              </a:lnSpc>
              <a:spcBef>
                <a:spcPts val="432"/>
              </a:spcBef>
              <a:buClr>
                <a:srgbClr val="0F4D7B"/>
              </a:buClr>
              <a:buFont typeface="Wingdings" panose="05000000000000000000" pitchFamily="2" charset="2"/>
              <a:buNone/>
              <a:defRPr sz="1800" kern="1200">
                <a:solidFill>
                  <a:srgbClr val="0F4D7B"/>
                </a:solidFill>
                <a:latin typeface="+mn-lt"/>
                <a:ea typeface="+mn-ea"/>
                <a:cs typeface="+mn-cs"/>
              </a:defRPr>
            </a:lvl3pPr>
            <a:lvl4pPr marL="1371600" indent="0" algn="ctr" defTabSz="914400" rtl="0" eaLnBrk="1" latinLnBrk="0" hangingPunct="1">
              <a:lnSpc>
                <a:spcPct val="100000"/>
              </a:lnSpc>
              <a:spcBef>
                <a:spcPts val="400"/>
              </a:spcBef>
              <a:buClr>
                <a:srgbClr val="0F4D7B"/>
              </a:buClr>
              <a:buSzPct val="100000"/>
              <a:buFont typeface="Courier New" panose="02070309020205020404" pitchFamily="49" charset="0"/>
              <a:buNone/>
              <a:defRPr sz="1600" kern="1200">
                <a:solidFill>
                  <a:srgbClr val="0F4D7B"/>
                </a:solidFill>
                <a:latin typeface="+mn-lt"/>
                <a:ea typeface="+mn-ea"/>
                <a:cs typeface="+mn-cs"/>
              </a:defRPr>
            </a:lvl4pPr>
            <a:lvl5pPr marL="1828800" indent="0" algn="ctr" defTabSz="914400" rtl="0" eaLnBrk="1" latinLnBrk="0" hangingPunct="1">
              <a:lnSpc>
                <a:spcPct val="100000"/>
              </a:lnSpc>
              <a:spcBef>
                <a:spcPts val="380"/>
              </a:spcBef>
              <a:buClr>
                <a:srgbClr val="0F4D7B"/>
              </a:buClr>
              <a:buFont typeface="Wingdings" panose="05000000000000000000" pitchFamily="2" charset="2"/>
              <a:buNone/>
              <a:defRPr sz="1600" kern="1200">
                <a:solidFill>
                  <a:srgbClr val="0F4D7B"/>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200" dirty="0" smtClean="0"/>
              <a:t>HIV Care Outcomes: Viral Suppression</a:t>
            </a:r>
            <a:endParaRPr lang="en-US" sz="3200" dirty="0"/>
          </a:p>
        </p:txBody>
      </p:sp>
      <p:sp>
        <p:nvSpPr>
          <p:cNvPr id="6" name="Rectangle 5"/>
          <p:cNvSpPr/>
          <p:nvPr/>
        </p:nvSpPr>
        <p:spPr>
          <a:xfrm>
            <a:off x="342062" y="6259581"/>
            <a:ext cx="2573910" cy="369332"/>
          </a:xfrm>
          <a:prstGeom prst="rect">
            <a:avLst/>
          </a:prstGeom>
        </p:spPr>
        <p:txBody>
          <a:bodyPr wrap="none">
            <a:spAutoFit/>
          </a:bodyPr>
          <a:lstStyle/>
          <a:p>
            <a:r>
              <a:rPr lang="en-US" dirty="0" smtClean="0"/>
              <a:t>Released </a:t>
            </a:r>
            <a:r>
              <a:rPr lang="en-US" dirty="0" smtClean="0"/>
              <a:t>December 2021</a:t>
            </a:r>
            <a:endParaRPr lang="en-US" dirty="0"/>
          </a:p>
        </p:txBody>
      </p:sp>
    </p:spTree>
    <p:extLst>
      <p:ext uri="{BB962C8B-B14F-4D97-AF65-F5344CB8AC3E}">
        <p14:creationId xmlns:p14="http://schemas.microsoft.com/office/powerpoint/2010/main" val="38568955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The Ryan White HIV/AIDS Program"/>
          <p:cNvSpPr>
            <a:spLocks noGrp="1"/>
          </p:cNvSpPr>
          <p:nvPr>
            <p:ph type="title"/>
          </p:nvPr>
        </p:nvSpPr>
        <p:spPr>
          <a:xfrm>
            <a:off x="257452" y="1"/>
            <a:ext cx="11638626" cy="1066800"/>
          </a:xfrm>
        </p:spPr>
        <p:txBody>
          <a:bodyPr>
            <a:noAutofit/>
          </a:bodyPr>
          <a:lstStyle/>
          <a:p>
            <a:r>
              <a:rPr lang="en-US" sz="2800" dirty="0"/>
              <a:t>Viral Suppression among </a:t>
            </a:r>
            <a:r>
              <a:rPr lang="en-US" sz="2800" dirty="0" smtClean="0"/>
              <a:t>Priority </a:t>
            </a:r>
            <a:r>
              <a:rPr lang="en-US" sz="2800" dirty="0"/>
              <a:t>Populations Served by the Ryan White HIV/AIDS Program, 2010 and </a:t>
            </a:r>
            <a:r>
              <a:rPr lang="en-US" sz="2800" dirty="0" smtClean="0"/>
              <a:t>2020—United </a:t>
            </a:r>
            <a:r>
              <a:rPr lang="en-US" sz="2800" dirty="0"/>
              <a:t>States and 3 Territories</a:t>
            </a:r>
            <a:r>
              <a:rPr lang="en-US" sz="2800" baseline="30000" dirty="0"/>
              <a:t>a</a:t>
            </a:r>
            <a:endParaRPr lang="en-US" sz="2800" dirty="0"/>
          </a:p>
        </p:txBody>
      </p:sp>
      <p:pic>
        <p:nvPicPr>
          <p:cNvPr id="2" name="Picture 1" descr="This chart shows viral suppression among priority populations served by the RWHAP. It shows a side-by-side comparison of viral suppression for each subpopulation in 2010 – indicated by a dark grey bar, and in 2020 – indicated by a light grey bar. For comparison, viral suppression for all RWHAP clients overall in 2010 was 69.5% indicated by the dark grey line, and was 89.4% in 2020 indicated by the light grey line. This upward trend in viral suppression occurred across all key populations.&#10; &#10;However, it is important to note that challenges remain in achieving viral suppression for certain populations. Most notably, in 2020, the client subpopulations with viral suppression lower than the overall percentage of 89.4% were blacks/African Americans (86.7%), transgender clients (84.5%), youth aged 13-24 years (81.5%), and clients with unstable housing (76.8%).&#10; &#10;Hispanics/Latinos can be of any race.&#10;&#10;Viral suppression is defined as ≥1 outpatient/ambulatory health services visit  during the calendar year and ≥1 viral load reported, with the last viral load result &lt;200 copies/mL.&#10; &#10;The three territories include Guam, Puerto Rico, and the U.S. Virgin Islands." title="Viral Suppression among Priority Populations Served by the Ryan White HIV/AIDS Program, 2010 and 2020—United States and 3 Territories"/>
          <p:cNvPicPr>
            <a:picLocks noChangeAspect="1"/>
          </p:cNvPicPr>
          <p:nvPr/>
        </p:nvPicPr>
        <p:blipFill>
          <a:blip r:embed="rId3"/>
          <a:stretch>
            <a:fillRect/>
          </a:stretch>
        </p:blipFill>
        <p:spPr>
          <a:xfrm>
            <a:off x="987109" y="1164139"/>
            <a:ext cx="10217782" cy="4529721"/>
          </a:xfrm>
          <a:prstGeom prst="rect">
            <a:avLst/>
          </a:prstGeom>
        </p:spPr>
      </p:pic>
      <p:sp>
        <p:nvSpPr>
          <p:cNvPr id="10" name="TextBox 5"/>
          <p:cNvSpPr txBox="1">
            <a:spLocks noChangeArrowheads="1"/>
          </p:cNvSpPr>
          <p:nvPr/>
        </p:nvSpPr>
        <p:spPr bwMode="auto">
          <a:xfrm>
            <a:off x="868392" y="5749284"/>
            <a:ext cx="8063345"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defTabSz="914400" eaLnBrk="1" hangingPunct="1">
              <a:spcBef>
                <a:spcPct val="0"/>
              </a:spcBef>
              <a:buNone/>
              <a:defRPr/>
            </a:pPr>
            <a:endParaRPr lang="en-US" sz="900" dirty="0">
              <a:solidFill>
                <a:prstClr val="black"/>
              </a:solidFill>
              <a:latin typeface="Calibri" panose="020F0502020204030204"/>
            </a:endParaRPr>
          </a:p>
          <a:p>
            <a:pPr defTabSz="914400" eaLnBrk="1" hangingPunct="1">
              <a:spcBef>
                <a:spcPct val="0"/>
              </a:spcBef>
              <a:buNone/>
              <a:defRPr/>
            </a:pPr>
            <a:r>
              <a:rPr lang="en-US" sz="900" dirty="0">
                <a:solidFill>
                  <a:prstClr val="black"/>
                </a:solidFill>
                <a:latin typeface="Calibri" panose="020F0502020204030204"/>
              </a:rPr>
              <a:t>Hispanics/Latinos can be of any race.</a:t>
            </a:r>
            <a:endParaRPr lang="en-US" altLang="en-US" sz="900" dirty="0">
              <a:solidFill>
                <a:prstClr val="black"/>
              </a:solidFill>
              <a:latin typeface="Calibri" panose="020F0502020204030204"/>
              <a:cs typeface="Arial" panose="020B0604020202020204" pitchFamily="34" charset="0"/>
            </a:endParaRPr>
          </a:p>
          <a:p>
            <a:pPr defTabSz="914400" eaLnBrk="1" hangingPunct="1">
              <a:spcBef>
                <a:spcPct val="0"/>
              </a:spcBef>
              <a:buNone/>
              <a:defRPr/>
            </a:pPr>
            <a:r>
              <a:rPr lang="en-US" altLang="en-US" sz="900" i="1" dirty="0">
                <a:solidFill>
                  <a:prstClr val="black"/>
                </a:solidFill>
                <a:latin typeface="Calibri" panose="020F0502020204030204"/>
                <a:cs typeface="Arial" panose="020B0604020202020204" pitchFamily="34" charset="0"/>
              </a:rPr>
              <a:t>Viral suppression: </a:t>
            </a:r>
            <a:r>
              <a:rPr lang="en-US" altLang="en-US" sz="900" dirty="0">
                <a:solidFill>
                  <a:prstClr val="black"/>
                </a:solidFill>
                <a:latin typeface="Calibri" panose="020F0502020204030204"/>
                <a:cs typeface="Arial" panose="020B0604020202020204" pitchFamily="34" charset="0"/>
              </a:rPr>
              <a:t>≥1 OAHS visit during the calendar year and ≥1 viral load reported, with the last viral load result &lt;200 copies/</a:t>
            </a:r>
            <a:r>
              <a:rPr lang="en-US" altLang="en-US" sz="900" dirty="0" err="1">
                <a:solidFill>
                  <a:prstClr val="black"/>
                </a:solidFill>
                <a:latin typeface="Calibri" panose="020F0502020204030204"/>
                <a:cs typeface="Arial" panose="020B0604020202020204" pitchFamily="34" charset="0"/>
              </a:rPr>
              <a:t>mL.</a:t>
            </a:r>
            <a:endParaRPr lang="en-US" altLang="en-US" sz="900" dirty="0">
              <a:solidFill>
                <a:prstClr val="black"/>
              </a:solidFill>
              <a:latin typeface="Calibri" panose="020F0502020204030204"/>
              <a:cs typeface="Arial" panose="020B0604020202020204" pitchFamily="34" charset="0"/>
            </a:endParaRPr>
          </a:p>
          <a:p>
            <a:pPr defTabSz="914400" eaLnBrk="1" hangingPunct="1">
              <a:spcBef>
                <a:spcPts val="0"/>
              </a:spcBef>
              <a:buNone/>
              <a:defRPr/>
            </a:pPr>
            <a:r>
              <a:rPr lang="en-US" sz="900" baseline="30000" dirty="0">
                <a:solidFill>
                  <a:prstClr val="black"/>
                </a:solidFill>
                <a:latin typeface="Calibri" panose="020F0502020204030204"/>
              </a:rPr>
              <a:t>a </a:t>
            </a:r>
            <a:r>
              <a:rPr lang="en-US" sz="900" dirty="0">
                <a:solidFill>
                  <a:prstClr val="black"/>
                </a:solidFill>
                <a:latin typeface="Calibri" panose="020F0502020204030204"/>
              </a:rPr>
              <a:t>Guam, Puerto Rico, and the U.S. Virgin Islands.</a:t>
            </a:r>
            <a:endParaRPr lang="en-US" altLang="en-US" sz="900" dirty="0">
              <a:solidFill>
                <a:prstClr val="black"/>
              </a:solidFill>
              <a:latin typeface="Calibri" panose="020F0502020204030204"/>
              <a:cs typeface="Arial" panose="020B0604020202020204" pitchFamily="34" charset="0"/>
            </a:endParaRPr>
          </a:p>
        </p:txBody>
      </p:sp>
    </p:spTree>
    <p:extLst>
      <p:ext uri="{BB962C8B-B14F-4D97-AF65-F5344CB8AC3E}">
        <p14:creationId xmlns:p14="http://schemas.microsoft.com/office/powerpoint/2010/main" val="2680147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title="Viral Suppression by characteristics"/>
          <p:cNvSpPr>
            <a:spLocks noGrp="1"/>
          </p:cNvSpPr>
          <p:nvPr>
            <p:ph type="title"/>
          </p:nvPr>
        </p:nvSpPr>
        <p:spPr>
          <a:xfrm>
            <a:off x="990970" y="3209280"/>
            <a:ext cx="7886700" cy="1295400"/>
          </a:xfrm>
        </p:spPr>
        <p:txBody>
          <a:bodyPr anchor="ctr">
            <a:normAutofit/>
          </a:bodyPr>
          <a:lstStyle/>
          <a:p>
            <a:r>
              <a:rPr lang="en-US" sz="3600" dirty="0">
                <a:cs typeface="Arial" panose="020B0604020202020204" pitchFamily="34" charset="0"/>
              </a:rPr>
              <a:t>Viral Suppression Among Clients Served by the RWHAP, </a:t>
            </a:r>
            <a:r>
              <a:rPr lang="en-US" sz="3600" dirty="0" smtClean="0">
                <a:cs typeface="Arial" panose="020B0604020202020204" pitchFamily="34" charset="0"/>
              </a:rPr>
              <a:t>2020</a:t>
            </a:r>
            <a:endParaRPr lang="en-US" sz="3600" dirty="0"/>
          </a:p>
        </p:txBody>
      </p:sp>
      <p:sp>
        <p:nvSpPr>
          <p:cNvPr id="3" name="Subtitle 2"/>
          <p:cNvSpPr txBox="1">
            <a:spLocks/>
          </p:cNvSpPr>
          <p:nvPr/>
        </p:nvSpPr>
        <p:spPr>
          <a:xfrm>
            <a:off x="990970" y="4563670"/>
            <a:ext cx="7514167" cy="6858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800000"/>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2800" dirty="0" smtClean="0"/>
              <a:t>Select characteristics</a:t>
            </a:r>
            <a:endParaRPr lang="en-US" sz="2800" dirty="0"/>
          </a:p>
        </p:txBody>
      </p:sp>
    </p:spTree>
    <p:extLst>
      <p:ext uri="{BB962C8B-B14F-4D97-AF65-F5344CB8AC3E}">
        <p14:creationId xmlns:p14="http://schemas.microsoft.com/office/powerpoint/2010/main" val="12984983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The Ryan White HIV/AIDS Program"/>
          <p:cNvSpPr>
            <a:spLocks noGrp="1"/>
          </p:cNvSpPr>
          <p:nvPr>
            <p:ph type="title"/>
          </p:nvPr>
        </p:nvSpPr>
        <p:spPr>
          <a:xfrm>
            <a:off x="310718" y="-7433"/>
            <a:ext cx="11691892" cy="1150434"/>
          </a:xfrm>
        </p:spPr>
        <p:txBody>
          <a:bodyPr>
            <a:noAutofit/>
          </a:bodyPr>
          <a:lstStyle/>
          <a:p>
            <a:r>
              <a:rPr lang="en-US" sz="2800" dirty="0"/>
              <a:t>Viral Suppression among Clients Served by the Ryan White HIV/AIDS Program, by Gender, </a:t>
            </a:r>
            <a:r>
              <a:rPr lang="en-US" sz="2800" dirty="0" smtClean="0"/>
              <a:t>2020—United </a:t>
            </a:r>
            <a:r>
              <a:rPr lang="en-US" sz="2800" dirty="0"/>
              <a:t>States and 3 Territories</a:t>
            </a:r>
            <a:r>
              <a:rPr lang="en-US" sz="2800" baseline="30000" dirty="0"/>
              <a:t>a</a:t>
            </a:r>
            <a:endParaRPr lang="en-US" sz="2800" dirty="0"/>
          </a:p>
        </p:txBody>
      </p:sp>
      <p:pic>
        <p:nvPicPr>
          <p:cNvPr id="2" name="Picture 1" descr="In 2020, viral suppression varied by gender; 84.5% of transgender clients achieved viral suppression, compared to 89.4% of female clients and 89.5% of male clients.&#10; &#10;N represents the total number of clients in the specific subpopulation.&#10; &#10;Viral suppression is defined as ≥1 outpatient/ambulatory health services visit  during the calendar year and ≥1 viral load reported, with the last viral load result &lt;200 copies/mL.&#10; &#10;The three territories include Guam, Puerto Rico, and the U.S. Virgin Islands." title="Viral Suppression among Clients Served by the Ryan White HIV/AIDS Program, by Gender, 2020—United States and 3 Territories"/>
          <p:cNvPicPr>
            <a:picLocks noChangeAspect="1"/>
          </p:cNvPicPr>
          <p:nvPr/>
        </p:nvPicPr>
        <p:blipFill>
          <a:blip r:embed="rId3"/>
          <a:stretch>
            <a:fillRect/>
          </a:stretch>
        </p:blipFill>
        <p:spPr>
          <a:xfrm>
            <a:off x="1630293" y="1218241"/>
            <a:ext cx="8931414" cy="4535817"/>
          </a:xfrm>
          <a:prstGeom prst="rect">
            <a:avLst/>
          </a:prstGeom>
        </p:spPr>
      </p:pic>
      <p:sp>
        <p:nvSpPr>
          <p:cNvPr id="10" name="TextBox 5"/>
          <p:cNvSpPr txBox="1">
            <a:spLocks noChangeArrowheads="1"/>
          </p:cNvSpPr>
          <p:nvPr/>
        </p:nvSpPr>
        <p:spPr bwMode="auto">
          <a:xfrm>
            <a:off x="832625" y="5884379"/>
            <a:ext cx="8063345" cy="5078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defTabSz="914400" eaLnBrk="1" hangingPunct="1">
              <a:spcBef>
                <a:spcPct val="0"/>
              </a:spcBef>
              <a:buNone/>
              <a:defRPr/>
            </a:pPr>
            <a:r>
              <a:rPr lang="en-US" sz="900" dirty="0">
                <a:solidFill>
                  <a:prstClr val="black"/>
                </a:solidFill>
                <a:latin typeface="Calibri" panose="020F0502020204030204"/>
              </a:rPr>
              <a:t>N represents the total number of clients in the specific population.</a:t>
            </a:r>
          </a:p>
          <a:p>
            <a:pPr defTabSz="914400" eaLnBrk="1" hangingPunct="1">
              <a:spcBef>
                <a:spcPct val="0"/>
              </a:spcBef>
              <a:buNone/>
              <a:defRPr/>
            </a:pPr>
            <a:r>
              <a:rPr lang="en-US" altLang="en-US" sz="900" i="1" dirty="0">
                <a:solidFill>
                  <a:prstClr val="black"/>
                </a:solidFill>
                <a:latin typeface="Calibri" panose="020F0502020204030204"/>
                <a:cs typeface="Arial" panose="020B0604020202020204" pitchFamily="34" charset="0"/>
              </a:rPr>
              <a:t>Viral suppression: </a:t>
            </a:r>
            <a:r>
              <a:rPr lang="en-US" altLang="en-US" sz="900" dirty="0">
                <a:solidFill>
                  <a:prstClr val="black"/>
                </a:solidFill>
                <a:latin typeface="Calibri" panose="020F0502020204030204"/>
                <a:cs typeface="Arial" panose="020B0604020202020204" pitchFamily="34" charset="0"/>
              </a:rPr>
              <a:t>≥1 OAHS visit during the calendar year and ≥1 viral load reported, with the last viral load result &lt;200 copies/</a:t>
            </a:r>
            <a:r>
              <a:rPr lang="en-US" altLang="en-US" sz="900" dirty="0" err="1">
                <a:solidFill>
                  <a:prstClr val="black"/>
                </a:solidFill>
                <a:latin typeface="Calibri" panose="020F0502020204030204"/>
                <a:cs typeface="Arial" panose="020B0604020202020204" pitchFamily="34" charset="0"/>
              </a:rPr>
              <a:t>mL.</a:t>
            </a:r>
            <a:endParaRPr lang="en-US" altLang="en-US" sz="900" dirty="0">
              <a:solidFill>
                <a:prstClr val="black"/>
              </a:solidFill>
              <a:latin typeface="Calibri" panose="020F0502020204030204"/>
              <a:cs typeface="Arial" panose="020B0604020202020204" pitchFamily="34" charset="0"/>
            </a:endParaRPr>
          </a:p>
          <a:p>
            <a:pPr defTabSz="914400" eaLnBrk="1" hangingPunct="1">
              <a:spcBef>
                <a:spcPts val="0"/>
              </a:spcBef>
              <a:buNone/>
              <a:defRPr/>
            </a:pPr>
            <a:r>
              <a:rPr lang="en-US" sz="900" baseline="30000" dirty="0">
                <a:solidFill>
                  <a:prstClr val="black"/>
                </a:solidFill>
                <a:latin typeface="Calibri" panose="020F0502020204030204"/>
              </a:rPr>
              <a:t>a </a:t>
            </a:r>
            <a:r>
              <a:rPr lang="en-US" sz="900" dirty="0">
                <a:solidFill>
                  <a:prstClr val="black"/>
                </a:solidFill>
                <a:latin typeface="Calibri" panose="020F0502020204030204"/>
              </a:rPr>
              <a:t>Guam, Puerto Rico, and the U.S. Virgin Islands.</a:t>
            </a:r>
            <a:endParaRPr lang="en-US" altLang="en-US" sz="900" dirty="0">
              <a:solidFill>
                <a:prstClr val="black"/>
              </a:solidFill>
              <a:latin typeface="Calibri" panose="020F0502020204030204"/>
              <a:cs typeface="Arial" panose="020B0604020202020204" pitchFamily="34" charset="0"/>
            </a:endParaRPr>
          </a:p>
        </p:txBody>
      </p:sp>
    </p:spTree>
    <p:extLst>
      <p:ext uri="{BB962C8B-B14F-4D97-AF65-F5344CB8AC3E}">
        <p14:creationId xmlns:p14="http://schemas.microsoft.com/office/powerpoint/2010/main" val="8191973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The Ryan White HIV/AIDS Program"/>
          <p:cNvSpPr>
            <a:spLocks noGrp="1"/>
          </p:cNvSpPr>
          <p:nvPr>
            <p:ph type="title"/>
          </p:nvPr>
        </p:nvSpPr>
        <p:spPr>
          <a:xfrm>
            <a:off x="301841" y="-79391"/>
            <a:ext cx="11762911" cy="1325563"/>
          </a:xfrm>
        </p:spPr>
        <p:txBody>
          <a:bodyPr>
            <a:noAutofit/>
          </a:bodyPr>
          <a:lstStyle/>
          <a:p>
            <a:r>
              <a:rPr lang="en-US" sz="2800" dirty="0"/>
              <a:t>Viral Suppression among Clients Served by the Ryan White HIV/AIDS Program, by Age Group, </a:t>
            </a:r>
            <a:r>
              <a:rPr lang="en-US" sz="2800" dirty="0" smtClean="0"/>
              <a:t>2020—United </a:t>
            </a:r>
            <a:r>
              <a:rPr lang="en-US" sz="2800" dirty="0"/>
              <a:t>States and 3 Territories</a:t>
            </a:r>
            <a:r>
              <a:rPr lang="en-US" sz="2800" baseline="30000" dirty="0"/>
              <a:t>a</a:t>
            </a:r>
            <a:endParaRPr lang="en-US" sz="2800" dirty="0"/>
          </a:p>
        </p:txBody>
      </p:sp>
      <p:pic>
        <p:nvPicPr>
          <p:cNvPr id="2" name="Picture 1" descr="Young people continue to have the lowest percentages of viral suppression compared to other age groups. In 2020, clients aged 13–24 years (81.5%) and 25–34 years (84.1%) had the lowest percentages of viral suppression by age group.&#10; &#10;N represents the total number of clients in the specific subpopulation.&#10; &#10;Viral suppression is defined as ≥1 outpatient/ambulatory health services visit during the calendar year and ≥1 viral load reported, with the last viral load result &lt;200 copies/mL.&#10; &#10;The three territories include Guam, Puerto Rico, and the U.S. Virgin Islands." title="Viral Suppression among Clients Served by the Ryan White HIV/AIDS Program, by Age Group, 2020—United States and 3 Territories"/>
          <p:cNvPicPr>
            <a:picLocks noChangeAspect="1"/>
          </p:cNvPicPr>
          <p:nvPr/>
        </p:nvPicPr>
        <p:blipFill>
          <a:blip r:embed="rId3"/>
          <a:stretch>
            <a:fillRect/>
          </a:stretch>
        </p:blipFill>
        <p:spPr>
          <a:xfrm>
            <a:off x="1630293" y="1140507"/>
            <a:ext cx="8931414" cy="4767485"/>
          </a:xfrm>
          <a:prstGeom prst="rect">
            <a:avLst/>
          </a:prstGeom>
        </p:spPr>
      </p:pic>
      <p:sp>
        <p:nvSpPr>
          <p:cNvPr id="10" name="TextBox 5"/>
          <p:cNvSpPr txBox="1">
            <a:spLocks noChangeArrowheads="1"/>
          </p:cNvSpPr>
          <p:nvPr/>
        </p:nvSpPr>
        <p:spPr bwMode="auto">
          <a:xfrm>
            <a:off x="862263" y="5889530"/>
            <a:ext cx="8063345" cy="5078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defTabSz="914400" eaLnBrk="1" hangingPunct="1">
              <a:spcBef>
                <a:spcPct val="0"/>
              </a:spcBef>
              <a:buNone/>
              <a:defRPr/>
            </a:pPr>
            <a:r>
              <a:rPr lang="en-US" sz="900" dirty="0">
                <a:solidFill>
                  <a:prstClr val="black"/>
                </a:solidFill>
                <a:latin typeface="Calibri" panose="020F0502020204030204"/>
              </a:rPr>
              <a:t>N represents the total number of clients in the specific population.</a:t>
            </a:r>
          </a:p>
          <a:p>
            <a:pPr defTabSz="914400" eaLnBrk="1" hangingPunct="1">
              <a:spcBef>
                <a:spcPct val="0"/>
              </a:spcBef>
              <a:buNone/>
              <a:defRPr/>
            </a:pPr>
            <a:r>
              <a:rPr lang="en-US" altLang="en-US" sz="900" i="1" dirty="0">
                <a:solidFill>
                  <a:prstClr val="black"/>
                </a:solidFill>
                <a:latin typeface="Calibri" panose="020F0502020204030204"/>
                <a:cs typeface="Arial" panose="020B0604020202020204" pitchFamily="34" charset="0"/>
              </a:rPr>
              <a:t>Viral suppression: </a:t>
            </a:r>
            <a:r>
              <a:rPr lang="en-US" altLang="en-US" sz="900" dirty="0">
                <a:solidFill>
                  <a:prstClr val="black"/>
                </a:solidFill>
                <a:latin typeface="Calibri" panose="020F0502020204030204"/>
                <a:cs typeface="Arial" panose="020B0604020202020204" pitchFamily="34" charset="0"/>
              </a:rPr>
              <a:t>≥1 OAHS visit during the calendar year and ≥1 viral load reported, with the last viral load result &lt;200 copies/</a:t>
            </a:r>
            <a:r>
              <a:rPr lang="en-US" altLang="en-US" sz="900" dirty="0" err="1">
                <a:solidFill>
                  <a:prstClr val="black"/>
                </a:solidFill>
                <a:latin typeface="Calibri" panose="020F0502020204030204"/>
                <a:cs typeface="Arial" panose="020B0604020202020204" pitchFamily="34" charset="0"/>
              </a:rPr>
              <a:t>mL.</a:t>
            </a:r>
            <a:endParaRPr lang="en-US" altLang="en-US" sz="900" dirty="0">
              <a:solidFill>
                <a:prstClr val="black"/>
              </a:solidFill>
              <a:latin typeface="Calibri" panose="020F0502020204030204"/>
              <a:cs typeface="Arial" panose="020B0604020202020204" pitchFamily="34" charset="0"/>
            </a:endParaRPr>
          </a:p>
          <a:p>
            <a:pPr defTabSz="914400" eaLnBrk="1" hangingPunct="1">
              <a:spcBef>
                <a:spcPts val="0"/>
              </a:spcBef>
              <a:buNone/>
              <a:defRPr/>
            </a:pPr>
            <a:r>
              <a:rPr lang="en-US" sz="900" baseline="30000" dirty="0">
                <a:solidFill>
                  <a:prstClr val="black"/>
                </a:solidFill>
                <a:latin typeface="Calibri" panose="020F0502020204030204"/>
              </a:rPr>
              <a:t>a </a:t>
            </a:r>
            <a:r>
              <a:rPr lang="en-US" sz="900" dirty="0">
                <a:solidFill>
                  <a:prstClr val="black"/>
                </a:solidFill>
                <a:latin typeface="Calibri" panose="020F0502020204030204"/>
              </a:rPr>
              <a:t>Guam, Puerto Rico, and the U.S. Virgin Islands.</a:t>
            </a:r>
            <a:endParaRPr lang="en-US" altLang="en-US" sz="900" dirty="0">
              <a:solidFill>
                <a:prstClr val="black"/>
              </a:solidFill>
              <a:latin typeface="Calibri" panose="020F0502020204030204"/>
              <a:cs typeface="Arial" panose="020B0604020202020204" pitchFamily="34" charset="0"/>
            </a:endParaRPr>
          </a:p>
        </p:txBody>
      </p:sp>
    </p:spTree>
    <p:extLst>
      <p:ext uri="{BB962C8B-B14F-4D97-AF65-F5344CB8AC3E}">
        <p14:creationId xmlns:p14="http://schemas.microsoft.com/office/powerpoint/2010/main" val="15656511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The Ryan White HIV/AIDS Program"/>
          <p:cNvSpPr>
            <a:spLocks noGrp="1"/>
          </p:cNvSpPr>
          <p:nvPr>
            <p:ph type="title"/>
          </p:nvPr>
        </p:nvSpPr>
        <p:spPr>
          <a:xfrm>
            <a:off x="319596" y="-88900"/>
            <a:ext cx="11665258" cy="1325563"/>
          </a:xfrm>
        </p:spPr>
        <p:txBody>
          <a:bodyPr>
            <a:noAutofit/>
          </a:bodyPr>
          <a:lstStyle/>
          <a:p>
            <a:r>
              <a:rPr lang="en-US" sz="2800" dirty="0"/>
              <a:t>Viral Suppression among Clients Served by the Ryan White HIV/AIDS Program, by Race/Ethnicity, </a:t>
            </a:r>
            <a:r>
              <a:rPr lang="en-US" sz="2800" dirty="0" smtClean="0"/>
              <a:t>2020—United </a:t>
            </a:r>
            <a:r>
              <a:rPr lang="en-US" sz="2800" dirty="0"/>
              <a:t>States and 3 Territories</a:t>
            </a:r>
            <a:r>
              <a:rPr lang="en-US" sz="2800" baseline="30000" dirty="0"/>
              <a:t>a</a:t>
            </a:r>
            <a:endParaRPr lang="en-US" sz="2800" dirty="0"/>
          </a:p>
        </p:txBody>
      </p:sp>
      <p:pic>
        <p:nvPicPr>
          <p:cNvPr id="2" name="Picture 1" descr="In 2020, viral suppression was high across racial/ethnic subpopulations. However, differences existed, with the lowest percentage of viral suppression among American Indians/Alaska Natives (86.0%) and the highest percentage among Asians (95.0%).&#10; &#10;Hispanics/Latinos can be of any race. &#10; &#10;N represents the total number of clients in the specific subpopulation.&#10; &#10;Viral suppression is defined as ≥1 outpatient/ambulatory health services visit  during the calendar year and ≥1 viral load reported, with the last viral load result &lt;200 copies/mL.&#10; &#10;The three territories include Guam, Puerto Rico, and the U.S. Virgin Islands." title="Viral Suppression among Clients Served by the Ryan White HIV/AIDS Program, by Race/Ethnicity, 2020—United States and 3 Territories"/>
          <p:cNvPicPr>
            <a:picLocks noChangeAspect="1"/>
          </p:cNvPicPr>
          <p:nvPr/>
        </p:nvPicPr>
        <p:blipFill>
          <a:blip r:embed="rId3"/>
          <a:stretch>
            <a:fillRect/>
          </a:stretch>
        </p:blipFill>
        <p:spPr>
          <a:xfrm>
            <a:off x="1630293" y="1161091"/>
            <a:ext cx="8931414" cy="4535817"/>
          </a:xfrm>
          <a:prstGeom prst="rect">
            <a:avLst/>
          </a:prstGeom>
        </p:spPr>
      </p:pic>
      <p:sp>
        <p:nvSpPr>
          <p:cNvPr id="10" name="TextBox 5"/>
          <p:cNvSpPr txBox="1">
            <a:spLocks noChangeArrowheads="1"/>
          </p:cNvSpPr>
          <p:nvPr/>
        </p:nvSpPr>
        <p:spPr bwMode="auto">
          <a:xfrm>
            <a:off x="914400" y="5769716"/>
            <a:ext cx="9105796"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defTabSz="914400" eaLnBrk="1" hangingPunct="1">
              <a:spcBef>
                <a:spcPct val="0"/>
              </a:spcBef>
              <a:buNone/>
              <a:defRPr/>
            </a:pPr>
            <a:r>
              <a:rPr lang="en-US" sz="900" dirty="0">
                <a:solidFill>
                  <a:prstClr val="black"/>
                </a:solidFill>
                <a:latin typeface="Calibri" panose="020F0502020204030204"/>
              </a:rPr>
              <a:t>N represents the total number of clients in the specific population.</a:t>
            </a:r>
          </a:p>
          <a:p>
            <a:pPr defTabSz="914400" eaLnBrk="1" hangingPunct="1">
              <a:spcBef>
                <a:spcPct val="0"/>
              </a:spcBef>
              <a:buNone/>
              <a:defRPr/>
            </a:pPr>
            <a:r>
              <a:rPr lang="en-US" sz="900" dirty="0">
                <a:solidFill>
                  <a:prstClr val="black"/>
                </a:solidFill>
                <a:latin typeface="Calibri" panose="020F0502020204030204"/>
              </a:rPr>
              <a:t>Hispanics/Latinos can be of any race.</a:t>
            </a:r>
            <a:endParaRPr lang="en-US" altLang="en-US" sz="900" dirty="0">
              <a:solidFill>
                <a:prstClr val="black"/>
              </a:solidFill>
              <a:latin typeface="Calibri" panose="020F0502020204030204"/>
              <a:cs typeface="Arial" panose="020B0604020202020204" pitchFamily="34" charset="0"/>
            </a:endParaRPr>
          </a:p>
          <a:p>
            <a:pPr defTabSz="914400" eaLnBrk="1" hangingPunct="1">
              <a:spcBef>
                <a:spcPct val="0"/>
              </a:spcBef>
              <a:buNone/>
              <a:defRPr/>
            </a:pPr>
            <a:r>
              <a:rPr lang="en-US" altLang="en-US" sz="900" i="1" dirty="0">
                <a:solidFill>
                  <a:prstClr val="black"/>
                </a:solidFill>
                <a:latin typeface="Calibri" panose="020F0502020204030204"/>
                <a:cs typeface="Arial" panose="020B0604020202020204" pitchFamily="34" charset="0"/>
              </a:rPr>
              <a:t>Viral suppression: </a:t>
            </a:r>
            <a:r>
              <a:rPr lang="en-US" altLang="en-US" sz="900" dirty="0">
                <a:solidFill>
                  <a:prstClr val="black"/>
                </a:solidFill>
                <a:latin typeface="Calibri" panose="020F0502020204030204"/>
                <a:cs typeface="Arial" panose="020B0604020202020204" pitchFamily="34" charset="0"/>
              </a:rPr>
              <a:t>≥1 OAHS visit during the calendar year and ≥1 viral load reported, with the last viral load result &lt;200 copies/</a:t>
            </a:r>
            <a:r>
              <a:rPr lang="en-US" altLang="en-US" sz="900" dirty="0" err="1">
                <a:solidFill>
                  <a:prstClr val="black"/>
                </a:solidFill>
                <a:latin typeface="Calibri" panose="020F0502020204030204"/>
                <a:cs typeface="Arial" panose="020B0604020202020204" pitchFamily="34" charset="0"/>
              </a:rPr>
              <a:t>mL.</a:t>
            </a:r>
            <a:endParaRPr lang="en-US" altLang="en-US" sz="900" dirty="0">
              <a:solidFill>
                <a:prstClr val="black"/>
              </a:solidFill>
              <a:latin typeface="Calibri" panose="020F0502020204030204"/>
              <a:cs typeface="Arial" panose="020B0604020202020204" pitchFamily="34" charset="0"/>
            </a:endParaRPr>
          </a:p>
          <a:p>
            <a:pPr defTabSz="914400" eaLnBrk="1" hangingPunct="1">
              <a:spcBef>
                <a:spcPts val="0"/>
              </a:spcBef>
              <a:buNone/>
              <a:defRPr/>
            </a:pPr>
            <a:r>
              <a:rPr lang="en-US" sz="900" baseline="30000" dirty="0">
                <a:solidFill>
                  <a:prstClr val="black"/>
                </a:solidFill>
                <a:latin typeface="Calibri" panose="020F0502020204030204"/>
              </a:rPr>
              <a:t>a </a:t>
            </a:r>
            <a:r>
              <a:rPr lang="en-US" sz="900" dirty="0">
                <a:solidFill>
                  <a:prstClr val="black"/>
                </a:solidFill>
                <a:latin typeface="Calibri" panose="020F0502020204030204"/>
              </a:rPr>
              <a:t>Guam, Puerto Rico, and the U.S. Virgin Islands.</a:t>
            </a:r>
            <a:endParaRPr lang="en-US" altLang="en-US" sz="900" dirty="0">
              <a:solidFill>
                <a:prstClr val="black"/>
              </a:solidFill>
              <a:latin typeface="Calibri" panose="020F0502020204030204"/>
              <a:cs typeface="Arial" panose="020B0604020202020204" pitchFamily="34" charset="0"/>
            </a:endParaRPr>
          </a:p>
        </p:txBody>
      </p:sp>
    </p:spTree>
    <p:extLst>
      <p:ext uri="{BB962C8B-B14F-4D97-AF65-F5344CB8AC3E}">
        <p14:creationId xmlns:p14="http://schemas.microsoft.com/office/powerpoint/2010/main" val="2909695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The Ryan White HIV/AIDS Program"/>
          <p:cNvSpPr>
            <a:spLocks noGrp="1"/>
          </p:cNvSpPr>
          <p:nvPr>
            <p:ph type="title"/>
          </p:nvPr>
        </p:nvSpPr>
        <p:spPr>
          <a:xfrm>
            <a:off x="266330" y="0"/>
            <a:ext cx="11780667" cy="1083365"/>
          </a:xfrm>
        </p:spPr>
        <p:txBody>
          <a:bodyPr>
            <a:noAutofit/>
          </a:bodyPr>
          <a:lstStyle/>
          <a:p>
            <a:r>
              <a:rPr lang="en-US" sz="2800" dirty="0"/>
              <a:t>Viral Suppression among Clients Served by the Ryan White HIV/AIDS Program, by Health Care Coverage, </a:t>
            </a:r>
            <a:r>
              <a:rPr lang="en-US" sz="2800" dirty="0" smtClean="0"/>
              <a:t>2020—United </a:t>
            </a:r>
            <a:r>
              <a:rPr lang="en-US" sz="2800" dirty="0"/>
              <a:t>States and 3 Territories</a:t>
            </a:r>
            <a:r>
              <a:rPr lang="en-US" sz="2800" baseline="30000" dirty="0"/>
              <a:t>a</a:t>
            </a:r>
            <a:endParaRPr lang="en-US" sz="2800" dirty="0"/>
          </a:p>
        </p:txBody>
      </p:sp>
      <p:pic>
        <p:nvPicPr>
          <p:cNvPr id="2" name="Picture 1" descr="In 2020, viral suppression was lowest among clients with Indian Health Service coverage (66.7%), followed by clients with no health care coverage (85.3%), and clients with Medicaid coverage (86.5%).  Although viral suppression was lowest among clients with Indian Health Service coverage, caution should be used when interpreting this percentage due to the low number of clients in this subpopulation.&#10; &#10;N represents the total number of clients in the specific subpopulation.&#10; &#10;Viral suppression is defined as ≥1 outpatient/ambulatory health services visit  during the calendar year and ≥1 viral load reported, with the last viral load result &lt;200 copies/mL.&#10; &#10;The three territories include Guam, Puerto Rico, and the U.S. Virgin Islands." title="Viral Suppression among Clients Served by the Ryan White HIV/AIDS Program, by Health Care Coverage, 2020—United States and 3 Territories"/>
          <p:cNvPicPr>
            <a:picLocks noChangeAspect="1"/>
          </p:cNvPicPr>
          <p:nvPr/>
        </p:nvPicPr>
        <p:blipFill>
          <a:blip r:embed="rId3"/>
          <a:stretch>
            <a:fillRect/>
          </a:stretch>
        </p:blipFill>
        <p:spPr>
          <a:xfrm>
            <a:off x="767634" y="1161091"/>
            <a:ext cx="10656732" cy="4535817"/>
          </a:xfrm>
          <a:prstGeom prst="rect">
            <a:avLst/>
          </a:prstGeom>
        </p:spPr>
      </p:pic>
      <p:sp>
        <p:nvSpPr>
          <p:cNvPr id="10" name="TextBox 5"/>
          <p:cNvSpPr txBox="1">
            <a:spLocks noChangeArrowheads="1"/>
          </p:cNvSpPr>
          <p:nvPr/>
        </p:nvSpPr>
        <p:spPr bwMode="auto">
          <a:xfrm>
            <a:off x="838200" y="5749514"/>
            <a:ext cx="8063345"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defTabSz="914400" eaLnBrk="1" hangingPunct="1">
              <a:spcBef>
                <a:spcPct val="0"/>
              </a:spcBef>
              <a:buNone/>
              <a:defRPr/>
            </a:pPr>
            <a:r>
              <a:rPr lang="en-US" sz="900" dirty="0">
                <a:solidFill>
                  <a:prstClr val="black"/>
                </a:solidFill>
                <a:latin typeface="Calibri" panose="020F0502020204030204"/>
              </a:rPr>
              <a:t>N represents the total number of clients in the specific population.</a:t>
            </a:r>
          </a:p>
          <a:p>
            <a:pPr defTabSz="914400" eaLnBrk="1" hangingPunct="1">
              <a:spcBef>
                <a:spcPct val="0"/>
              </a:spcBef>
              <a:buNone/>
              <a:defRPr/>
            </a:pPr>
            <a:r>
              <a:rPr lang="en-US" altLang="en-US" sz="900" i="1" dirty="0">
                <a:solidFill>
                  <a:prstClr val="black"/>
                </a:solidFill>
                <a:latin typeface="Calibri" panose="020F0502020204030204"/>
                <a:cs typeface="Arial" panose="020B0604020202020204" pitchFamily="34" charset="0"/>
              </a:rPr>
              <a:t>Viral suppression: </a:t>
            </a:r>
            <a:r>
              <a:rPr lang="en-US" altLang="en-US" sz="900" dirty="0">
                <a:solidFill>
                  <a:prstClr val="black"/>
                </a:solidFill>
                <a:latin typeface="Calibri" panose="020F0502020204030204"/>
                <a:cs typeface="Arial" panose="020B0604020202020204" pitchFamily="34" charset="0"/>
              </a:rPr>
              <a:t>≥1 OAHS visit during the calendar year and ≥1 viral load reported, with the last viral load result &lt;200 copies/</a:t>
            </a:r>
            <a:r>
              <a:rPr lang="en-US" altLang="en-US" sz="900" dirty="0" err="1">
                <a:solidFill>
                  <a:prstClr val="black"/>
                </a:solidFill>
                <a:latin typeface="Calibri" panose="020F0502020204030204"/>
                <a:cs typeface="Arial" panose="020B0604020202020204" pitchFamily="34" charset="0"/>
              </a:rPr>
              <a:t>mL.</a:t>
            </a:r>
            <a:endParaRPr lang="en-US" altLang="en-US" sz="900" dirty="0">
              <a:solidFill>
                <a:prstClr val="black"/>
              </a:solidFill>
              <a:latin typeface="Calibri" panose="020F0502020204030204"/>
              <a:cs typeface="Arial" panose="020B0604020202020204" pitchFamily="34" charset="0"/>
            </a:endParaRPr>
          </a:p>
          <a:p>
            <a:pPr defTabSz="914400" eaLnBrk="1" hangingPunct="1">
              <a:spcBef>
                <a:spcPts val="0"/>
              </a:spcBef>
              <a:buNone/>
              <a:defRPr/>
            </a:pPr>
            <a:r>
              <a:rPr lang="en-US" sz="900" baseline="30000" dirty="0">
                <a:solidFill>
                  <a:prstClr val="black"/>
                </a:solidFill>
                <a:latin typeface="Calibri" panose="020F0502020204030204"/>
              </a:rPr>
              <a:t>a </a:t>
            </a:r>
            <a:r>
              <a:rPr lang="en-US" sz="900" dirty="0">
                <a:solidFill>
                  <a:prstClr val="black"/>
                </a:solidFill>
                <a:latin typeface="Calibri" panose="020F0502020204030204"/>
              </a:rPr>
              <a:t>Guam, Puerto Rico, and the U.S. Virgin Islands</a:t>
            </a:r>
            <a:r>
              <a:rPr lang="en-US" sz="900" dirty="0" smtClean="0">
                <a:solidFill>
                  <a:prstClr val="black"/>
                </a:solidFill>
                <a:latin typeface="Calibri" panose="020F0502020204030204"/>
              </a:rPr>
              <a:t>.</a:t>
            </a:r>
          </a:p>
          <a:p>
            <a:pPr eaLnBrk="1" hangingPunct="1">
              <a:spcBef>
                <a:spcPts val="0"/>
              </a:spcBef>
              <a:buNone/>
              <a:defRPr/>
            </a:pPr>
            <a:r>
              <a:rPr lang="en-US" altLang="en-US" sz="900" dirty="0">
                <a:solidFill>
                  <a:prstClr val="black"/>
                </a:solidFill>
                <a:latin typeface="Calibri" panose="020F0502020204030204"/>
                <a:cs typeface="Arial" panose="020B0604020202020204" pitchFamily="34" charset="0"/>
              </a:rPr>
              <a:t>*Given the low numbers within this subpopulation, caution should be used when interpreting the </a:t>
            </a:r>
            <a:r>
              <a:rPr lang="en-US" altLang="en-US" sz="900" dirty="0" smtClean="0">
                <a:solidFill>
                  <a:prstClr val="black"/>
                </a:solidFill>
                <a:latin typeface="Calibri" panose="020F0502020204030204"/>
                <a:cs typeface="Arial" panose="020B0604020202020204" pitchFamily="34" charset="0"/>
              </a:rPr>
              <a:t>percentages.</a:t>
            </a:r>
            <a:endParaRPr lang="en-US" altLang="en-US" sz="900" dirty="0">
              <a:solidFill>
                <a:prstClr val="black"/>
              </a:solidFill>
              <a:latin typeface="Calibri" panose="020F0502020204030204"/>
              <a:cs typeface="Arial" panose="020B0604020202020204" pitchFamily="34" charset="0"/>
            </a:endParaRPr>
          </a:p>
        </p:txBody>
      </p:sp>
    </p:spTree>
    <p:extLst>
      <p:ext uri="{BB962C8B-B14F-4D97-AF65-F5344CB8AC3E}">
        <p14:creationId xmlns:p14="http://schemas.microsoft.com/office/powerpoint/2010/main" val="31962964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The Ryan White HIV/AIDS Program"/>
          <p:cNvSpPr>
            <a:spLocks noGrp="1"/>
          </p:cNvSpPr>
          <p:nvPr>
            <p:ph type="title"/>
          </p:nvPr>
        </p:nvSpPr>
        <p:spPr>
          <a:xfrm>
            <a:off x="239697" y="-119039"/>
            <a:ext cx="11825055" cy="1325563"/>
          </a:xfrm>
        </p:spPr>
        <p:txBody>
          <a:bodyPr>
            <a:noAutofit/>
          </a:bodyPr>
          <a:lstStyle/>
          <a:p>
            <a:r>
              <a:rPr lang="en-US" sz="2800" dirty="0" smtClean="0"/>
              <a:t>Viral Suppression among Clients Served by the Ryan White HIV/AIDS Program, by Housing Status, 2020—United States and 3 </a:t>
            </a:r>
            <a:r>
              <a:rPr lang="en-US" sz="2800" dirty="0" err="1" smtClean="0"/>
              <a:t>Territories</a:t>
            </a:r>
            <a:r>
              <a:rPr lang="en-US" sz="2800" baseline="30000" dirty="0" err="1" smtClean="0"/>
              <a:t>a</a:t>
            </a:r>
            <a:endParaRPr lang="en-US" sz="2800" dirty="0"/>
          </a:p>
        </p:txBody>
      </p:sp>
      <p:pic>
        <p:nvPicPr>
          <p:cNvPr id="2" name="Picture 1" descr="In 2020, viral suppression varied by housing status; 76.8% of clients with unstable housing achieved viral suppression, compared to 83.8% of clients with temporary housing and 90.4% of clients with stable housing.&#10; &#10;N represents the total number of clients in the specific subpopulation.&#10; &#10;Viral suppression is defined as ≥1 outpatient/ambulatory health services visit  during the calendar year and ≥1 viral load reported, with the last viral load result &lt;200 copies/mL.&#10; &#10;The three territories include Guam, Puerto Rico, and the U.S. Virgin Islands." title="Viral Suppression among Clients Served by the Ryan White HIV/AIDS Program, by Housing Status, 2020—United States and 3 Territories"/>
          <p:cNvPicPr>
            <a:picLocks noChangeAspect="1"/>
          </p:cNvPicPr>
          <p:nvPr/>
        </p:nvPicPr>
        <p:blipFill>
          <a:blip r:embed="rId3"/>
          <a:stretch>
            <a:fillRect/>
          </a:stretch>
        </p:blipFill>
        <p:spPr>
          <a:xfrm>
            <a:off x="1648582" y="1161091"/>
            <a:ext cx="8894835" cy="4535817"/>
          </a:xfrm>
          <a:prstGeom prst="rect">
            <a:avLst/>
          </a:prstGeom>
        </p:spPr>
      </p:pic>
      <p:sp>
        <p:nvSpPr>
          <p:cNvPr id="10" name="TextBox 5"/>
          <p:cNvSpPr txBox="1">
            <a:spLocks noChangeArrowheads="1"/>
          </p:cNvSpPr>
          <p:nvPr/>
        </p:nvSpPr>
        <p:spPr bwMode="auto">
          <a:xfrm>
            <a:off x="990600" y="5889177"/>
            <a:ext cx="8063345" cy="5078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defTabSz="914400" eaLnBrk="1" hangingPunct="1">
              <a:spcBef>
                <a:spcPct val="0"/>
              </a:spcBef>
              <a:buNone/>
              <a:defRPr/>
            </a:pPr>
            <a:r>
              <a:rPr lang="en-US" sz="900" dirty="0">
                <a:solidFill>
                  <a:prstClr val="black"/>
                </a:solidFill>
                <a:latin typeface="Calibri" panose="020F0502020204030204"/>
              </a:rPr>
              <a:t>N represents the total number of clients in the specific population.</a:t>
            </a:r>
          </a:p>
          <a:p>
            <a:pPr defTabSz="914400" eaLnBrk="1" hangingPunct="1">
              <a:spcBef>
                <a:spcPct val="0"/>
              </a:spcBef>
              <a:buNone/>
              <a:defRPr/>
            </a:pPr>
            <a:r>
              <a:rPr lang="en-US" altLang="en-US" sz="900" i="1" dirty="0">
                <a:solidFill>
                  <a:prstClr val="black"/>
                </a:solidFill>
                <a:latin typeface="Calibri" panose="020F0502020204030204"/>
                <a:cs typeface="Arial" panose="020B0604020202020204" pitchFamily="34" charset="0"/>
              </a:rPr>
              <a:t>Viral suppression: </a:t>
            </a:r>
            <a:r>
              <a:rPr lang="en-US" altLang="en-US" sz="900" dirty="0">
                <a:solidFill>
                  <a:prstClr val="black"/>
                </a:solidFill>
                <a:latin typeface="Calibri" panose="020F0502020204030204"/>
                <a:cs typeface="Arial" panose="020B0604020202020204" pitchFamily="34" charset="0"/>
              </a:rPr>
              <a:t>≥1 OAHS visit during the calendar year and ≥1 viral load reported, with the last viral load result &lt;200 copies/</a:t>
            </a:r>
            <a:r>
              <a:rPr lang="en-US" altLang="en-US" sz="900" dirty="0" err="1">
                <a:solidFill>
                  <a:prstClr val="black"/>
                </a:solidFill>
                <a:latin typeface="Calibri" panose="020F0502020204030204"/>
                <a:cs typeface="Arial" panose="020B0604020202020204" pitchFamily="34" charset="0"/>
              </a:rPr>
              <a:t>mL.</a:t>
            </a:r>
            <a:endParaRPr lang="en-US" altLang="en-US" sz="900" dirty="0">
              <a:solidFill>
                <a:prstClr val="black"/>
              </a:solidFill>
              <a:latin typeface="Calibri" panose="020F0502020204030204"/>
              <a:cs typeface="Arial" panose="020B0604020202020204" pitchFamily="34" charset="0"/>
            </a:endParaRPr>
          </a:p>
          <a:p>
            <a:pPr defTabSz="914400" eaLnBrk="1" hangingPunct="1">
              <a:spcBef>
                <a:spcPts val="0"/>
              </a:spcBef>
              <a:buNone/>
              <a:defRPr/>
            </a:pPr>
            <a:r>
              <a:rPr lang="en-US" sz="900" baseline="30000" dirty="0">
                <a:solidFill>
                  <a:prstClr val="black"/>
                </a:solidFill>
                <a:latin typeface="Calibri" panose="020F0502020204030204"/>
              </a:rPr>
              <a:t>a </a:t>
            </a:r>
            <a:r>
              <a:rPr lang="en-US" sz="900" dirty="0">
                <a:solidFill>
                  <a:prstClr val="black"/>
                </a:solidFill>
                <a:latin typeface="Calibri" panose="020F0502020204030204"/>
              </a:rPr>
              <a:t>Guam, Puerto Rico, and the U.S. Virgin Islands.</a:t>
            </a:r>
            <a:endParaRPr lang="en-US" altLang="en-US" sz="900" dirty="0">
              <a:solidFill>
                <a:prstClr val="black"/>
              </a:solidFill>
              <a:latin typeface="Calibri" panose="020F0502020204030204"/>
              <a:cs typeface="Arial" panose="020B0604020202020204" pitchFamily="34" charset="0"/>
            </a:endParaRPr>
          </a:p>
        </p:txBody>
      </p:sp>
    </p:spTree>
    <p:extLst>
      <p:ext uri="{BB962C8B-B14F-4D97-AF65-F5344CB8AC3E}">
        <p14:creationId xmlns:p14="http://schemas.microsoft.com/office/powerpoint/2010/main" val="11585490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title="Viral Suppression among Priority populations"/>
          <p:cNvSpPr>
            <a:spLocks noGrp="1"/>
          </p:cNvSpPr>
          <p:nvPr>
            <p:ph type="title"/>
          </p:nvPr>
        </p:nvSpPr>
        <p:spPr>
          <a:xfrm>
            <a:off x="1390465" y="3377953"/>
            <a:ext cx="7886700" cy="1295400"/>
          </a:xfrm>
        </p:spPr>
        <p:txBody>
          <a:bodyPr anchor="ctr">
            <a:normAutofit/>
          </a:bodyPr>
          <a:lstStyle/>
          <a:p>
            <a:r>
              <a:rPr lang="en-US" sz="3600" dirty="0">
                <a:cs typeface="Arial" panose="020B0604020202020204" pitchFamily="34" charset="0"/>
              </a:rPr>
              <a:t>Viral Suppression Among Clients Served by the RWHAP, </a:t>
            </a:r>
            <a:r>
              <a:rPr lang="en-US" sz="3600" dirty="0" smtClean="0">
                <a:cs typeface="Arial" panose="020B0604020202020204" pitchFamily="34" charset="0"/>
              </a:rPr>
              <a:t>2020</a:t>
            </a:r>
            <a:endParaRPr lang="en-US" sz="3600" dirty="0"/>
          </a:p>
        </p:txBody>
      </p:sp>
      <p:sp>
        <p:nvSpPr>
          <p:cNvPr id="3" name="Subtitle 2"/>
          <p:cNvSpPr txBox="1">
            <a:spLocks/>
          </p:cNvSpPr>
          <p:nvPr/>
        </p:nvSpPr>
        <p:spPr>
          <a:xfrm>
            <a:off x="1390465" y="4847755"/>
            <a:ext cx="7514167" cy="6858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800000"/>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2800" dirty="0" smtClean="0"/>
              <a:t>Priority populations</a:t>
            </a:r>
            <a:endParaRPr lang="en-US" sz="2800" dirty="0"/>
          </a:p>
        </p:txBody>
      </p:sp>
    </p:spTree>
    <p:extLst>
      <p:ext uri="{BB962C8B-B14F-4D97-AF65-F5344CB8AC3E}">
        <p14:creationId xmlns:p14="http://schemas.microsoft.com/office/powerpoint/2010/main" val="39841231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The Ryan White HIV/AIDS Program"/>
          <p:cNvSpPr>
            <a:spLocks noGrp="1"/>
          </p:cNvSpPr>
          <p:nvPr>
            <p:ph type="title"/>
          </p:nvPr>
        </p:nvSpPr>
        <p:spPr>
          <a:xfrm>
            <a:off x="354330" y="-144439"/>
            <a:ext cx="11475720" cy="1325563"/>
          </a:xfrm>
        </p:spPr>
        <p:txBody>
          <a:bodyPr>
            <a:noAutofit/>
          </a:bodyPr>
          <a:lstStyle/>
          <a:p>
            <a:r>
              <a:rPr lang="en-US" sz="2800" dirty="0"/>
              <a:t>Viral Suppression among Black/African American Women Served by the Ryan White HIV/AIDS Program, </a:t>
            </a:r>
            <a:r>
              <a:rPr lang="en-US" sz="2800" dirty="0" smtClean="0"/>
              <a:t>2020—United </a:t>
            </a:r>
            <a:r>
              <a:rPr lang="en-US" sz="2800" dirty="0"/>
              <a:t>States and 3 Territories</a:t>
            </a:r>
            <a:r>
              <a:rPr lang="en-US" sz="2800" baseline="30000" dirty="0"/>
              <a:t>a</a:t>
            </a:r>
            <a:endParaRPr lang="en-US" sz="2800" dirty="0"/>
          </a:p>
        </p:txBody>
      </p:sp>
      <p:pic>
        <p:nvPicPr>
          <p:cNvPr id="2" name="Picture 1" descr="In 2020, the percentage of Black/African American women who were virally suppressed (88.4%) was slightly lower than the national RWHAP average (89.4%) – indicated by the dashed grey line – and the percentage for women overall (89.4%).&#10; &#10;Among Black/African American women, viral suppression was lowest in each 5-year age group from 15–34 years (range: 75.8% to 81.9%); those with perinatal HIV (74.4%); and those with temporary (83.0%) or unstable housing (77.7%). &#10; &#10;N represents the total number of clients in the specific subpopulation.&#10; &#10;Viral suppression is defined as ≥1 outpatient/ambulatory health services visit  during the calendar year and ≥1 viral load reported, with the last viral load result &lt;200 copies/mL.&#10; &#10;The three territories include Guam, Puerto Rico, and the U.S. Virgin Islands." title="Viral Suppression among Black/African American Women Served by the Ryan White HIV/AIDS Program, 2020—United States and 3 Territories"/>
          <p:cNvPicPr>
            <a:picLocks noChangeAspect="1"/>
          </p:cNvPicPr>
          <p:nvPr/>
        </p:nvPicPr>
        <p:blipFill>
          <a:blip r:embed="rId3"/>
          <a:stretch>
            <a:fillRect/>
          </a:stretch>
        </p:blipFill>
        <p:spPr>
          <a:xfrm>
            <a:off x="1362045" y="1161091"/>
            <a:ext cx="9467909" cy="4535817"/>
          </a:xfrm>
          <a:prstGeom prst="rect">
            <a:avLst/>
          </a:prstGeom>
        </p:spPr>
      </p:pic>
      <p:sp>
        <p:nvSpPr>
          <p:cNvPr id="10" name="TextBox 5"/>
          <p:cNvSpPr txBox="1">
            <a:spLocks noChangeArrowheads="1"/>
          </p:cNvSpPr>
          <p:nvPr/>
        </p:nvSpPr>
        <p:spPr bwMode="auto">
          <a:xfrm>
            <a:off x="874294" y="5714177"/>
            <a:ext cx="8063345"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N represents the total number of clients in the specific population.</a:t>
            </a:r>
          </a:p>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Includes females aged 13 years and older. </a:t>
            </a:r>
          </a:p>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US" altLang="en-US" sz="900" b="0" i="1"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Viral suppression: </a:t>
            </a:r>
            <a:r>
              <a:rPr kumimoji="0" lang="en-US" altLang="en-US"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≥1 OAHS visit during the calendar year and ≥1 viral load reported, with the last viral load result &lt;200 copies/</a:t>
            </a:r>
            <a:r>
              <a:rPr kumimoji="0" lang="en-US" altLang="en-US" sz="9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mL.</a:t>
            </a:r>
            <a:endParaRPr kumimoji="0" lang="en-US" altLang="en-US"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900" b="0" i="0" u="none" strike="noStrike" kern="1200" cap="none" spc="0" normalizeH="0" baseline="30000" noProof="0" dirty="0">
                <a:ln>
                  <a:noFill/>
                </a:ln>
                <a:solidFill>
                  <a:prstClr val="black"/>
                </a:solidFill>
                <a:effectLst/>
                <a:uLnTx/>
                <a:uFillTx/>
                <a:latin typeface="Calibri" panose="020F0502020204030204"/>
                <a:ea typeface="+mn-ea"/>
                <a:cs typeface="+mn-cs"/>
              </a:rPr>
              <a:t>a </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Guam, Puerto Rico, and the U.S. Virgin Islands.</a:t>
            </a:r>
            <a:endParaRPr kumimoji="0" lang="en-US" altLang="en-US"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9974404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The Ryan White HIV/AIDS Program"/>
          <p:cNvSpPr>
            <a:spLocks noGrp="1"/>
          </p:cNvSpPr>
          <p:nvPr>
            <p:ph type="title"/>
          </p:nvPr>
        </p:nvSpPr>
        <p:spPr>
          <a:xfrm>
            <a:off x="251460" y="-106339"/>
            <a:ext cx="11247120" cy="1325563"/>
          </a:xfrm>
        </p:spPr>
        <p:txBody>
          <a:bodyPr>
            <a:noAutofit/>
          </a:bodyPr>
          <a:lstStyle/>
          <a:p>
            <a:r>
              <a:rPr lang="en-US" sz="2800" dirty="0"/>
              <a:t>Viral Suppression among Black/African American Men Served by the Ryan White HIV/AIDS Program, </a:t>
            </a:r>
            <a:r>
              <a:rPr lang="en-US" sz="2800" dirty="0" smtClean="0"/>
              <a:t>2020 —United </a:t>
            </a:r>
            <a:r>
              <a:rPr lang="en-US" sz="2800" dirty="0"/>
              <a:t>States and 3 Territories</a:t>
            </a:r>
            <a:r>
              <a:rPr lang="en-US" sz="2800" baseline="30000" dirty="0"/>
              <a:t>a</a:t>
            </a:r>
            <a:endParaRPr lang="en-US" sz="2800" dirty="0"/>
          </a:p>
        </p:txBody>
      </p:sp>
      <p:pic>
        <p:nvPicPr>
          <p:cNvPr id="2" name="Picture 1" descr="In 2020, the overall percentage of Black/African American men who reached viral suppression (86.0%) was lower than the percentages for the RWHAP overall (89.4%) – indicated by the dashed grey line – and that of men overall (89.5%).&#10; &#10;Among Black/African American men, viral suppression was lowest in each 5-year age group from 15–29 years (range: 78.0% to 80.8%); those with perinatal HIV (75.7%); those with no health care coverage (80.2%); and those with temporary (80.1%) and unstable housing (75.1%).&#10; &#10;N represents the total number of clients in the specific subpopulation.&#10; &#10;Viral suppression is defined as ≥1 outpatient/ambulatory health services visit  during the calendar year and ≥1 viral load reported, with the last viral load result &lt;200 copies/mL.&#10; &#10;The three territories include Guam, Puerto Rico, and the U.S. Virgin Islands." title="Viral Suppression among Black/African American Men Served by the Ryan White HIV/AIDS Program, 2020 —United States and 3 Territories"/>
          <p:cNvPicPr>
            <a:picLocks noChangeAspect="1"/>
          </p:cNvPicPr>
          <p:nvPr/>
        </p:nvPicPr>
        <p:blipFill>
          <a:blip r:embed="rId3"/>
          <a:stretch>
            <a:fillRect/>
          </a:stretch>
        </p:blipFill>
        <p:spPr>
          <a:xfrm>
            <a:off x="1386432" y="1161091"/>
            <a:ext cx="9419136" cy="4535817"/>
          </a:xfrm>
          <a:prstGeom prst="rect">
            <a:avLst/>
          </a:prstGeom>
        </p:spPr>
      </p:pic>
      <p:sp>
        <p:nvSpPr>
          <p:cNvPr id="10" name="TextBox 5"/>
          <p:cNvSpPr txBox="1">
            <a:spLocks noChangeArrowheads="1"/>
          </p:cNvSpPr>
          <p:nvPr/>
        </p:nvSpPr>
        <p:spPr bwMode="auto">
          <a:xfrm>
            <a:off x="874295" y="5752277"/>
            <a:ext cx="8063345"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N represents the total number of clients in the specific population.</a:t>
            </a:r>
          </a:p>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Includes males aged 13 years and older. </a:t>
            </a:r>
          </a:p>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US" altLang="en-US" sz="900" b="0" i="1"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Viral suppression: </a:t>
            </a:r>
            <a:r>
              <a:rPr kumimoji="0" lang="en-US" altLang="en-US"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≥1 OAHS visit during the calendar year and ≥1 viral load reported, with the last viral load result &lt;200 copies/</a:t>
            </a:r>
            <a:r>
              <a:rPr kumimoji="0" lang="en-US" altLang="en-US" sz="9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mL.</a:t>
            </a:r>
            <a:endParaRPr kumimoji="0" lang="en-US" altLang="en-US"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900" b="0" i="0" u="none" strike="noStrike" kern="1200" cap="none" spc="0" normalizeH="0" baseline="30000" noProof="0" dirty="0">
                <a:ln>
                  <a:noFill/>
                </a:ln>
                <a:solidFill>
                  <a:prstClr val="black"/>
                </a:solidFill>
                <a:effectLst/>
                <a:uLnTx/>
                <a:uFillTx/>
                <a:latin typeface="Calibri" panose="020F0502020204030204"/>
                <a:ea typeface="+mn-ea"/>
                <a:cs typeface="+mn-cs"/>
              </a:rPr>
              <a:t>a </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Guam, Puerto Rico, and the U.S. Virgin Islands.</a:t>
            </a:r>
            <a:endParaRPr kumimoji="0" lang="en-US" altLang="en-US"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0312922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60400" y="3430411"/>
            <a:ext cx="9753600" cy="1295400"/>
          </a:xfrm>
        </p:spPr>
        <p:txBody>
          <a:bodyPr anchor="ctr">
            <a:normAutofit/>
          </a:bodyPr>
          <a:lstStyle/>
          <a:p>
            <a:r>
              <a:rPr lang="en-US" sz="3600" dirty="0">
                <a:cs typeface="Arial" panose="020B0604020202020204" pitchFamily="34" charset="0"/>
              </a:rPr>
              <a:t>Trends in Viral Suppression Among Clients Served by the </a:t>
            </a:r>
            <a:r>
              <a:rPr lang="en-US" sz="3600" dirty="0" smtClean="0">
                <a:cs typeface="Arial" panose="020B0604020202020204" pitchFamily="34" charset="0"/>
              </a:rPr>
              <a:t>Ryan White HIV/AIDS Program, 2010–2020</a:t>
            </a:r>
            <a:endParaRPr lang="en-US" sz="3600" dirty="0"/>
          </a:p>
        </p:txBody>
      </p:sp>
      <p:sp>
        <p:nvSpPr>
          <p:cNvPr id="3" name="Subtitle 2"/>
          <p:cNvSpPr txBox="1">
            <a:spLocks/>
          </p:cNvSpPr>
          <p:nvPr/>
        </p:nvSpPr>
        <p:spPr>
          <a:xfrm>
            <a:off x="660400" y="4725811"/>
            <a:ext cx="10096500" cy="111418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800000"/>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2800" dirty="0" smtClean="0"/>
              <a:t>Select characteristics </a:t>
            </a:r>
            <a:r>
              <a:rPr lang="en-US" sz="2800" dirty="0"/>
              <a:t>and </a:t>
            </a:r>
            <a:r>
              <a:rPr lang="en-US" sz="2800" dirty="0" smtClean="0"/>
              <a:t>priority </a:t>
            </a:r>
            <a:r>
              <a:rPr lang="en-US" sz="2800" dirty="0"/>
              <a:t>populations</a:t>
            </a:r>
          </a:p>
        </p:txBody>
      </p:sp>
    </p:spTree>
    <p:extLst>
      <p:ext uri="{BB962C8B-B14F-4D97-AF65-F5344CB8AC3E}">
        <p14:creationId xmlns:p14="http://schemas.microsoft.com/office/powerpoint/2010/main" val="22244732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The Ryan White HIV/AIDS Program"/>
          <p:cNvSpPr>
            <a:spLocks noGrp="1"/>
          </p:cNvSpPr>
          <p:nvPr>
            <p:ph type="title"/>
          </p:nvPr>
        </p:nvSpPr>
        <p:spPr>
          <a:xfrm>
            <a:off x="171450" y="-119039"/>
            <a:ext cx="11692890" cy="1325563"/>
          </a:xfrm>
        </p:spPr>
        <p:txBody>
          <a:bodyPr>
            <a:noAutofit/>
          </a:bodyPr>
          <a:lstStyle/>
          <a:p>
            <a:r>
              <a:rPr lang="en-US" sz="2800" dirty="0"/>
              <a:t>Viral Suppression among Hispanic/Latina Women Served by the Ryan White HIV/AIDS Program, </a:t>
            </a:r>
            <a:r>
              <a:rPr lang="en-US" sz="2800" dirty="0" smtClean="0"/>
              <a:t>2020—United </a:t>
            </a:r>
            <a:r>
              <a:rPr lang="en-US" sz="2800" dirty="0"/>
              <a:t>States and 3 Territories</a:t>
            </a:r>
            <a:r>
              <a:rPr lang="en-US" sz="2800" baseline="30000" dirty="0"/>
              <a:t>a</a:t>
            </a:r>
            <a:endParaRPr lang="en-US" sz="2800" dirty="0"/>
          </a:p>
        </p:txBody>
      </p:sp>
      <p:pic>
        <p:nvPicPr>
          <p:cNvPr id="2" name="Picture 1" descr="Overall, in 2020, viral suppression among Hispanic/Latina women (91.1%) was higher than the national RWHAP average (89.4%) – indicated by the dashed grey line – and that of women overall (89.4%). &#10; &#10;Among Hispanic/Latina women, viral suppression was lowest in each 5-year age group from 20–34 years (range: 79.6% to 85.9%); those with perinatal HIV (77.6%); and those with temporary (85.5%) and unstable (77.8%) housing.&#10; &#10;N represents the total number of clients in the specific subpopulation.&#10; &#10;Hispanics/Latinas can be of any race.&#10; &#10;Viral suppression is defined as ≥1 outpatient/ambulatory health services visit  during the calendar year and ≥1 viral load reported, with the last viral load result &lt;200 copies/mL.&#10; &#10;The three territories include Guam, Puerto Rico, and the U.S. Virgin Islands." title="Viral Suppression among Hispanic/Latina Women Served by the Ryan White HIV/AIDS Program, 2020—United States and 3 Territories"/>
          <p:cNvPicPr>
            <a:picLocks noChangeAspect="1"/>
          </p:cNvPicPr>
          <p:nvPr/>
        </p:nvPicPr>
        <p:blipFill>
          <a:blip r:embed="rId3"/>
          <a:stretch>
            <a:fillRect/>
          </a:stretch>
        </p:blipFill>
        <p:spPr>
          <a:xfrm>
            <a:off x="1433679" y="1158983"/>
            <a:ext cx="9339881" cy="4487045"/>
          </a:xfrm>
          <a:prstGeom prst="rect">
            <a:avLst/>
          </a:prstGeom>
        </p:spPr>
      </p:pic>
      <p:sp>
        <p:nvSpPr>
          <p:cNvPr id="10" name="TextBox 5"/>
          <p:cNvSpPr txBox="1">
            <a:spLocks noChangeArrowheads="1"/>
          </p:cNvSpPr>
          <p:nvPr/>
        </p:nvSpPr>
        <p:spPr bwMode="auto">
          <a:xfrm>
            <a:off x="770021" y="5598487"/>
            <a:ext cx="7566947" cy="78483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N represents the total number of clients in the specific population.</a:t>
            </a:r>
          </a:p>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Includes females aged 13 years and older. </a:t>
            </a:r>
          </a:p>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Hispanics/Latinos can be of any race. </a:t>
            </a:r>
          </a:p>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US" altLang="en-US" sz="900" b="0" i="1"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Viral suppression: </a:t>
            </a:r>
            <a:r>
              <a:rPr kumimoji="0" lang="en-US" altLang="en-US"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≥1 OAHS visit during the calendar year and ≥1 viral load reported, with the last viral load result &lt;200 copies/</a:t>
            </a:r>
            <a:r>
              <a:rPr kumimoji="0" lang="en-US" altLang="en-US" sz="9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mL.</a:t>
            </a:r>
            <a:endParaRPr kumimoji="0" lang="en-US" altLang="en-US"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900" b="0" i="0" u="none" strike="noStrike" kern="1200" cap="none" spc="0" normalizeH="0" baseline="30000" noProof="0" dirty="0">
                <a:ln>
                  <a:noFill/>
                </a:ln>
                <a:solidFill>
                  <a:prstClr val="black"/>
                </a:solidFill>
                <a:effectLst/>
                <a:uLnTx/>
                <a:uFillTx/>
                <a:latin typeface="Calibri" panose="020F0502020204030204"/>
                <a:ea typeface="+mn-ea"/>
                <a:cs typeface="+mn-cs"/>
              </a:rPr>
              <a:t>a </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Guam, Puerto Rico, and the U.S. Virgin Islands.</a:t>
            </a:r>
            <a:endParaRPr kumimoji="0" lang="en-US" altLang="en-US"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5586779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The Ryan White HIV/AIDS Program"/>
          <p:cNvSpPr>
            <a:spLocks noGrp="1"/>
          </p:cNvSpPr>
          <p:nvPr>
            <p:ph type="title"/>
          </p:nvPr>
        </p:nvSpPr>
        <p:spPr/>
        <p:txBody>
          <a:bodyPr>
            <a:noAutofit/>
          </a:bodyPr>
          <a:lstStyle/>
          <a:p>
            <a:r>
              <a:rPr lang="en-US" sz="2800" dirty="0"/>
              <a:t>Viral Suppression among Hispanic/Latino Men Served by the Ryan White HIV/AIDS Program, </a:t>
            </a:r>
            <a:r>
              <a:rPr lang="en-US" sz="2800" dirty="0" smtClean="0"/>
              <a:t>2020—United </a:t>
            </a:r>
            <a:r>
              <a:rPr lang="en-US" sz="2800" dirty="0"/>
              <a:t>States and 3 Territories</a:t>
            </a:r>
            <a:r>
              <a:rPr lang="en-US" sz="2800" baseline="30000" dirty="0"/>
              <a:t>a</a:t>
            </a:r>
            <a:endParaRPr lang="en-US" sz="2800" dirty="0"/>
          </a:p>
        </p:txBody>
      </p:sp>
      <p:pic>
        <p:nvPicPr>
          <p:cNvPr id="2" name="Picture 1" descr="Overall, in 2020, for Hispanic/Latino men, viral suppression (91.4%) was slightly higher than the national RWHAP average (89.4%) – indicated by the dashed grey line – and that of men overall (89.5%). &#10; &#10;Among Hispanic/Latino men, viral suppression was lowest among those aged 15-19 (83.9%) and 20-24 (85.6%) years; those with HIV attributed to male-to-male sexual contact and injection drug use (85.8%); those with perinatal HIV (77.8%); and those with unstable housing (80.1%).&#10; &#10;N represents the total number of clients in the specific subpopulation.&#10; &#10;Hispanics/Latinos can be of any race.&#10; &#10;Viral suppression is defined as ≥1 outpatient/ambulatory health services visit  during the calendar year and ≥1 viral load reported, with the last viral load result &lt;200 copies/mL.&#10; &#10;The three territories include Guam, Puerto Rico, and the U.S. Virgin Islands." title="Viral Suppression among Hispanic/Latino Men Served by the Ryan White HIV/AIDS Program, 2020—United States and 3 Territories"/>
          <p:cNvPicPr>
            <a:picLocks noChangeAspect="1"/>
          </p:cNvPicPr>
          <p:nvPr/>
        </p:nvPicPr>
        <p:blipFill>
          <a:blip r:embed="rId3"/>
          <a:stretch>
            <a:fillRect/>
          </a:stretch>
        </p:blipFill>
        <p:spPr>
          <a:xfrm>
            <a:off x="1298032" y="1103174"/>
            <a:ext cx="9595936" cy="4651651"/>
          </a:xfrm>
          <a:prstGeom prst="rect">
            <a:avLst/>
          </a:prstGeom>
        </p:spPr>
      </p:pic>
      <p:sp>
        <p:nvSpPr>
          <p:cNvPr id="10" name="TextBox 5"/>
          <p:cNvSpPr txBox="1">
            <a:spLocks noChangeArrowheads="1"/>
          </p:cNvSpPr>
          <p:nvPr/>
        </p:nvSpPr>
        <p:spPr bwMode="auto">
          <a:xfrm>
            <a:off x="838200" y="5582153"/>
            <a:ext cx="8063345" cy="78483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defTabSz="914400" eaLnBrk="1" hangingPunct="1">
              <a:spcBef>
                <a:spcPct val="0"/>
              </a:spcBef>
              <a:buNone/>
              <a:defRPr/>
            </a:pPr>
            <a:r>
              <a:rPr lang="en-US" sz="900" dirty="0">
                <a:solidFill>
                  <a:prstClr val="black"/>
                </a:solidFill>
                <a:latin typeface="Calibri" panose="020F0502020204030204"/>
              </a:rPr>
              <a:t>N represents the total number of clients in the specific population.</a:t>
            </a:r>
          </a:p>
          <a:p>
            <a:pPr defTabSz="914400" eaLnBrk="1" hangingPunct="1">
              <a:spcBef>
                <a:spcPct val="0"/>
              </a:spcBef>
              <a:buNone/>
              <a:defRPr/>
            </a:pPr>
            <a:r>
              <a:rPr lang="en-US" sz="900" dirty="0">
                <a:solidFill>
                  <a:prstClr val="black"/>
                </a:solidFill>
                <a:latin typeface="Calibri" panose="020F0502020204030204"/>
              </a:rPr>
              <a:t>Hispanic/Latinos can be of any race. </a:t>
            </a:r>
          </a:p>
          <a:p>
            <a:pPr defTabSz="914400" eaLnBrk="1" hangingPunct="1">
              <a:spcBef>
                <a:spcPct val="0"/>
              </a:spcBef>
              <a:buNone/>
              <a:defRPr/>
            </a:pPr>
            <a:r>
              <a:rPr lang="en-US" sz="900" dirty="0">
                <a:solidFill>
                  <a:prstClr val="black"/>
                </a:solidFill>
                <a:latin typeface="Calibri" panose="020F0502020204030204"/>
              </a:rPr>
              <a:t>Only includes men aged 13 years and older. </a:t>
            </a:r>
          </a:p>
          <a:p>
            <a:pPr defTabSz="914400" eaLnBrk="1" hangingPunct="1">
              <a:spcBef>
                <a:spcPct val="0"/>
              </a:spcBef>
              <a:buNone/>
              <a:defRPr/>
            </a:pPr>
            <a:r>
              <a:rPr lang="en-US" altLang="en-US" sz="900" i="1" dirty="0">
                <a:solidFill>
                  <a:prstClr val="black"/>
                </a:solidFill>
                <a:latin typeface="Calibri" panose="020F0502020204030204"/>
                <a:cs typeface="Arial" panose="020B0604020202020204" pitchFamily="34" charset="0"/>
              </a:rPr>
              <a:t>Viral suppression: </a:t>
            </a:r>
            <a:r>
              <a:rPr lang="en-US" altLang="en-US" sz="900" dirty="0">
                <a:solidFill>
                  <a:prstClr val="black"/>
                </a:solidFill>
                <a:latin typeface="Calibri" panose="020F0502020204030204"/>
                <a:cs typeface="Arial" panose="020B0604020202020204" pitchFamily="34" charset="0"/>
              </a:rPr>
              <a:t>≥1 OAHS visit during the calendar year and ≥1 viral load reported, with the last viral load result &lt;200 copies/</a:t>
            </a:r>
            <a:r>
              <a:rPr lang="en-US" altLang="en-US" sz="900" dirty="0" err="1">
                <a:solidFill>
                  <a:prstClr val="black"/>
                </a:solidFill>
                <a:latin typeface="Calibri" panose="020F0502020204030204"/>
                <a:cs typeface="Arial" panose="020B0604020202020204" pitchFamily="34" charset="0"/>
              </a:rPr>
              <a:t>mL.</a:t>
            </a:r>
            <a:endParaRPr lang="en-US" altLang="en-US" sz="900" dirty="0">
              <a:solidFill>
                <a:prstClr val="black"/>
              </a:solidFill>
              <a:latin typeface="Calibri" panose="020F0502020204030204"/>
              <a:cs typeface="Arial" panose="020B0604020202020204" pitchFamily="34" charset="0"/>
            </a:endParaRPr>
          </a:p>
          <a:p>
            <a:pPr defTabSz="914400" eaLnBrk="1" hangingPunct="1">
              <a:spcBef>
                <a:spcPts val="0"/>
              </a:spcBef>
              <a:buNone/>
              <a:defRPr/>
            </a:pPr>
            <a:r>
              <a:rPr lang="en-US" sz="900" baseline="30000" dirty="0">
                <a:solidFill>
                  <a:prstClr val="black"/>
                </a:solidFill>
                <a:latin typeface="Calibri" panose="020F0502020204030204"/>
              </a:rPr>
              <a:t>a </a:t>
            </a:r>
            <a:r>
              <a:rPr lang="en-US" sz="900" dirty="0">
                <a:solidFill>
                  <a:prstClr val="black"/>
                </a:solidFill>
                <a:latin typeface="Calibri" panose="020F0502020204030204"/>
              </a:rPr>
              <a:t>Guam, Puerto Rico, and the U.S. Virgin Islands.</a:t>
            </a:r>
            <a:endParaRPr lang="en-US" altLang="en-US" sz="900" dirty="0">
              <a:solidFill>
                <a:prstClr val="black"/>
              </a:solidFill>
              <a:latin typeface="Calibri" panose="020F0502020204030204"/>
              <a:cs typeface="Arial" panose="020B0604020202020204" pitchFamily="34" charset="0"/>
            </a:endParaRPr>
          </a:p>
        </p:txBody>
      </p:sp>
    </p:spTree>
    <p:extLst>
      <p:ext uri="{BB962C8B-B14F-4D97-AF65-F5344CB8AC3E}">
        <p14:creationId xmlns:p14="http://schemas.microsoft.com/office/powerpoint/2010/main" val="22047672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The Ryan White HIV/AIDS Program"/>
          <p:cNvSpPr>
            <a:spLocks noGrp="1"/>
          </p:cNvSpPr>
          <p:nvPr>
            <p:ph type="title"/>
          </p:nvPr>
        </p:nvSpPr>
        <p:spPr>
          <a:xfrm>
            <a:off x="365636" y="-89365"/>
            <a:ext cx="11258673" cy="1289516"/>
          </a:xfrm>
        </p:spPr>
        <p:txBody>
          <a:bodyPr>
            <a:noAutofit/>
          </a:bodyPr>
          <a:lstStyle/>
          <a:p>
            <a:r>
              <a:rPr lang="en-US" sz="2800" dirty="0"/>
              <a:t>Viral Suppression among Transgender Adults and Adolescents Served by the Ryan White HIV/AIDS Program, </a:t>
            </a:r>
            <a:r>
              <a:rPr lang="en-US" sz="2800" dirty="0" smtClean="0"/>
              <a:t>2020—United </a:t>
            </a:r>
            <a:r>
              <a:rPr lang="en-US" sz="2800" dirty="0"/>
              <a:t>States and 3 Territories</a:t>
            </a:r>
            <a:r>
              <a:rPr lang="en-US" sz="2800" baseline="30000" dirty="0"/>
              <a:t>a</a:t>
            </a:r>
            <a:endParaRPr lang="en-US" sz="2800" dirty="0"/>
          </a:p>
        </p:txBody>
      </p:sp>
      <p:pic>
        <p:nvPicPr>
          <p:cNvPr id="2" name="Picture 1" descr="In 2020, among transgender clients, viral suppression (84.5%) was lower than the national RWHAP average (89.4%) – indicated by the dashed grey line.&#10; &#10;Viral suppression was lowest among transgender clients aged 20–24 years (73.9%), and 25–29 years (79.0%); and those with temporary (77.2%) and unstable (71.6%) housing. &#10; &#10;N represents the total number of clients in the specific subpopulation.&#10; &#10;Viral suppression is defined as ≥1 outpatient/ambulatory health services visit during the calendar year and ≥1 viral load reported, with the last viral load result &lt;200 copies/mL.&#10; &#10;The three territories include Guam, Puerto Rico, and the U.S. Virgin Islands." title="Viral Suppression among Transgender Adults and Adolescents Served by the Ryan White HIV/AIDS Program, 2020—United States and 3 Territories"/>
          <p:cNvPicPr>
            <a:picLocks noChangeAspect="1"/>
          </p:cNvPicPr>
          <p:nvPr/>
        </p:nvPicPr>
        <p:blipFill>
          <a:blip r:embed="rId3"/>
          <a:stretch>
            <a:fillRect/>
          </a:stretch>
        </p:blipFill>
        <p:spPr>
          <a:xfrm>
            <a:off x="909330" y="1161091"/>
            <a:ext cx="9652377" cy="4901958"/>
          </a:xfrm>
          <a:prstGeom prst="rect">
            <a:avLst/>
          </a:prstGeom>
        </p:spPr>
      </p:pic>
      <p:sp>
        <p:nvSpPr>
          <p:cNvPr id="10" name="TextBox 5"/>
          <p:cNvSpPr txBox="1">
            <a:spLocks noChangeArrowheads="1"/>
          </p:cNvSpPr>
          <p:nvPr/>
        </p:nvSpPr>
        <p:spPr bwMode="auto">
          <a:xfrm>
            <a:off x="802106" y="5756492"/>
            <a:ext cx="8063345"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N represents the total number of clients in the specific population.</a:t>
            </a:r>
          </a:p>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Includes transgender clients aged 15 years and older. </a:t>
            </a:r>
          </a:p>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US" altLang="en-US" sz="900" b="0" i="1"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Viral suppression: </a:t>
            </a:r>
            <a:r>
              <a:rPr kumimoji="0" lang="en-US" altLang="en-US"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≥1 OAHS visit during the calendar year and ≥1 viral load reported, with the last viral load result &lt;200 copies/</a:t>
            </a:r>
            <a:r>
              <a:rPr kumimoji="0" lang="en-US" altLang="en-US" sz="9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mL.</a:t>
            </a:r>
            <a:endParaRPr kumimoji="0" lang="en-US" altLang="en-US"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900" b="0" i="0" u="none" strike="noStrike" kern="1200" cap="none" spc="0" normalizeH="0" baseline="30000" noProof="0" dirty="0">
                <a:ln>
                  <a:noFill/>
                </a:ln>
                <a:solidFill>
                  <a:prstClr val="black"/>
                </a:solidFill>
                <a:effectLst/>
                <a:uLnTx/>
                <a:uFillTx/>
                <a:latin typeface="Calibri" panose="020F0502020204030204"/>
                <a:ea typeface="+mn-ea"/>
                <a:cs typeface="+mn-cs"/>
              </a:rPr>
              <a:t>a </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Guam, Puerto Rico, and the U.S. Virgin Islands.</a:t>
            </a:r>
            <a:endParaRPr kumimoji="0" lang="en-US" altLang="en-US"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320097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The Ryan White HIV/AIDS Program"/>
          <p:cNvSpPr>
            <a:spLocks noGrp="1"/>
          </p:cNvSpPr>
          <p:nvPr>
            <p:ph type="title"/>
          </p:nvPr>
        </p:nvSpPr>
        <p:spPr>
          <a:xfrm>
            <a:off x="304800" y="-63500"/>
            <a:ext cx="11175999" cy="1325563"/>
          </a:xfrm>
        </p:spPr>
        <p:txBody>
          <a:bodyPr>
            <a:noAutofit/>
          </a:bodyPr>
          <a:lstStyle/>
          <a:p>
            <a:r>
              <a:rPr lang="en-US" sz="2800" dirty="0"/>
              <a:t>Viral Suppression among Men </a:t>
            </a:r>
            <a:r>
              <a:rPr lang="en-US" sz="2800" dirty="0" smtClean="0"/>
              <a:t>Who Have </a:t>
            </a:r>
            <a:r>
              <a:rPr lang="en-US" sz="2800" dirty="0"/>
              <a:t>Sex </a:t>
            </a:r>
            <a:r>
              <a:rPr lang="en-US" sz="2800" dirty="0" smtClean="0"/>
              <a:t>With </a:t>
            </a:r>
            <a:r>
              <a:rPr lang="en-US" sz="2800" dirty="0"/>
              <a:t>Men (MSM) Served by the Ryan White HIV/AIDS Program, </a:t>
            </a:r>
            <a:r>
              <a:rPr lang="en-US" sz="2800" dirty="0" smtClean="0"/>
              <a:t>2020—United </a:t>
            </a:r>
            <a:r>
              <a:rPr lang="en-US" sz="2800" dirty="0"/>
              <a:t>States and 3 Territories</a:t>
            </a:r>
            <a:r>
              <a:rPr lang="en-US" sz="2800" baseline="30000" dirty="0"/>
              <a:t>a</a:t>
            </a:r>
            <a:endParaRPr lang="en-US" sz="2800" dirty="0"/>
          </a:p>
        </p:txBody>
      </p:sp>
      <p:pic>
        <p:nvPicPr>
          <p:cNvPr id="2" name="Picture 1" descr="In 2020, viral suppression among men who have sex with men (MSM; 90.3%) was slightly higher than the national RWHAP average (89.4%) – indicated by the dashed grey line – and that of men overall (89.5%). The lowest percentages of viral suppression among MSM were among those aged 13-24 years (83.3%) and those with temporary (84.6%) and unstable (78.4%) housing.&#10; &#10;N represents the total number of clients in the specific subpopulation.&#10;&#10;Includes males aged 13 years and older. Does not include MSM who also reported injection drug use as a transmission category.&#10; &#10;Viral suppression is defined as ≥1 outpatient/ambulatory health services visit  during the calendar year and ≥1 viral load reported, with the last viral load result &lt;200 copies/mL.&#10; &#10;The three territories include Guam, Puerto Rico, and the U.S. Virgin Islands." title="Viral Suppression among Men Who Have Sex With Men (MSM) Served by the Ryan White HIV/AIDS Program, 2020—United States and 3 Territories"/>
          <p:cNvPicPr>
            <a:picLocks noChangeAspect="1"/>
          </p:cNvPicPr>
          <p:nvPr/>
        </p:nvPicPr>
        <p:blipFill>
          <a:blip r:embed="rId3"/>
          <a:stretch>
            <a:fillRect/>
          </a:stretch>
        </p:blipFill>
        <p:spPr>
          <a:xfrm>
            <a:off x="1630293" y="1072692"/>
            <a:ext cx="8931414" cy="4712616"/>
          </a:xfrm>
          <a:prstGeom prst="rect">
            <a:avLst/>
          </a:prstGeom>
        </p:spPr>
      </p:pic>
      <p:sp>
        <p:nvSpPr>
          <p:cNvPr id="10" name="TextBox 5"/>
          <p:cNvSpPr txBox="1">
            <a:spLocks noChangeArrowheads="1"/>
          </p:cNvSpPr>
          <p:nvPr/>
        </p:nvSpPr>
        <p:spPr bwMode="auto">
          <a:xfrm>
            <a:off x="838201" y="5750932"/>
            <a:ext cx="8063345"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N represents the total number of clients in the specific population.</a:t>
            </a:r>
          </a:p>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Includes males aged 13 years and older. </a:t>
            </a:r>
          </a:p>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US" altLang="en-US" sz="900" b="0" i="1"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Viral suppression: </a:t>
            </a:r>
            <a:r>
              <a:rPr kumimoji="0" lang="en-US" altLang="en-US"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≥1 OAHS visit during the calendar year and ≥1 viral load reported, with the last viral load result &lt;200 copies/</a:t>
            </a:r>
            <a:r>
              <a:rPr kumimoji="0" lang="en-US" altLang="en-US" sz="9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mL.</a:t>
            </a:r>
            <a:endParaRPr kumimoji="0" lang="en-US" altLang="en-US"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900" b="0" i="0" u="none" strike="noStrike" kern="1200" cap="none" spc="0" normalizeH="0" baseline="30000" noProof="0" dirty="0">
                <a:ln>
                  <a:noFill/>
                </a:ln>
                <a:solidFill>
                  <a:prstClr val="black"/>
                </a:solidFill>
                <a:effectLst/>
                <a:uLnTx/>
                <a:uFillTx/>
                <a:latin typeface="Calibri" panose="020F0502020204030204"/>
                <a:ea typeface="+mn-ea"/>
                <a:cs typeface="+mn-cs"/>
              </a:rPr>
              <a:t>a </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Guam, Puerto Rico, and the U.S. Virgin Islands.</a:t>
            </a:r>
            <a:endParaRPr kumimoji="0" lang="en-US" altLang="en-US"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6639751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The Ryan White HIV/AIDS Program"/>
          <p:cNvSpPr>
            <a:spLocks noGrp="1"/>
          </p:cNvSpPr>
          <p:nvPr>
            <p:ph type="title"/>
          </p:nvPr>
        </p:nvSpPr>
        <p:spPr>
          <a:xfrm>
            <a:off x="283088" y="-88900"/>
            <a:ext cx="10545170" cy="1325563"/>
          </a:xfrm>
        </p:spPr>
        <p:txBody>
          <a:bodyPr>
            <a:noAutofit/>
          </a:bodyPr>
          <a:lstStyle/>
          <a:p>
            <a:r>
              <a:rPr lang="en-US" sz="2800" dirty="0"/>
              <a:t>Viral Suppression among Youth Aged 13–24 Years Served by the Ryan White HIV/AIDS Program, </a:t>
            </a:r>
            <a:r>
              <a:rPr lang="en-US" sz="2800" dirty="0" smtClean="0"/>
              <a:t>2020—United </a:t>
            </a:r>
            <a:r>
              <a:rPr lang="en-US" sz="2800" dirty="0"/>
              <a:t>States and 3 Territories</a:t>
            </a:r>
            <a:r>
              <a:rPr lang="en-US" sz="2800" baseline="30000" dirty="0"/>
              <a:t>a</a:t>
            </a:r>
            <a:endParaRPr lang="en-US" sz="2800" dirty="0"/>
          </a:p>
        </p:txBody>
      </p:sp>
      <p:pic>
        <p:nvPicPr>
          <p:cNvPr id="2" name="Picture 1" descr="In 2020, among youth aged 13–24 years, viral suppression (81.5%) was lower than the RWHAP average (89.4%) – indicated by the dashed grey line.&#10; &#10;Viral suppression was lowest among transgender youth (74.2%), youth with temporary housing (76.3%) and youth with unstable housing (69.6%). &#10; &#10;N represents the total number of clients in the specific subpopulation.&#10; &#10;Viral suppression is defined as ≥1 outpatient/ambulatory health services visit  during the calendar year and ≥1 viral load reported, with the last viral load result &lt;200 copies/mL.&#10; &#10;The three territories include Guam, Puerto Rico, and the U.S. Virgin Islands." title="Viral Suppression among Youth Aged 13–24 Years Served by the Ryan White HIV/AIDS Program, 2020—United States and 3 Territories"/>
          <p:cNvPicPr>
            <a:picLocks noChangeAspect="1"/>
          </p:cNvPicPr>
          <p:nvPr/>
        </p:nvPicPr>
        <p:blipFill>
          <a:blip r:embed="rId3"/>
          <a:stretch>
            <a:fillRect/>
          </a:stretch>
        </p:blipFill>
        <p:spPr>
          <a:xfrm>
            <a:off x="1630293" y="1075740"/>
            <a:ext cx="8931414" cy="4706520"/>
          </a:xfrm>
          <a:prstGeom prst="rect">
            <a:avLst/>
          </a:prstGeom>
        </p:spPr>
      </p:pic>
      <p:sp>
        <p:nvSpPr>
          <p:cNvPr id="10" name="TextBox 5"/>
          <p:cNvSpPr txBox="1">
            <a:spLocks noChangeArrowheads="1"/>
          </p:cNvSpPr>
          <p:nvPr/>
        </p:nvSpPr>
        <p:spPr bwMode="auto">
          <a:xfrm>
            <a:off x="826169" y="5911723"/>
            <a:ext cx="8063345" cy="48474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US" sz="850" b="0" i="0" u="none" strike="noStrike" kern="1200" cap="none" spc="0" normalizeH="0" baseline="0" noProof="0" dirty="0" smtClean="0">
                <a:ln>
                  <a:noFill/>
                </a:ln>
                <a:solidFill>
                  <a:prstClr val="black"/>
                </a:solidFill>
                <a:effectLst/>
                <a:uLnTx/>
                <a:uFillTx/>
                <a:latin typeface="Calibri" panose="020F0502020204030204"/>
                <a:ea typeface="+mn-ea"/>
                <a:cs typeface="+mn-cs"/>
              </a:rPr>
              <a:t>N </a:t>
            </a:r>
            <a:r>
              <a:rPr kumimoji="0" lang="en-US" sz="850" b="0" i="0" u="none" strike="noStrike" kern="1200" cap="none" spc="0" normalizeH="0" baseline="0" noProof="0" dirty="0">
                <a:ln>
                  <a:noFill/>
                </a:ln>
                <a:solidFill>
                  <a:prstClr val="black"/>
                </a:solidFill>
                <a:effectLst/>
                <a:uLnTx/>
                <a:uFillTx/>
                <a:latin typeface="Calibri" panose="020F0502020204030204"/>
                <a:ea typeface="+mn-ea"/>
                <a:cs typeface="+mn-cs"/>
              </a:rPr>
              <a:t>represents the total number of clients in the specific population.</a:t>
            </a:r>
          </a:p>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US" altLang="en-US" sz="850" b="0" i="1"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Viral suppression: </a:t>
            </a:r>
            <a:r>
              <a:rPr kumimoji="0" lang="en-US" altLang="en-US" sz="8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≥1 OAHS visit during the calendar year and ≥1 viral load reported, with the last viral load result &lt;200 copies/</a:t>
            </a:r>
            <a:r>
              <a:rPr kumimoji="0" lang="en-US" altLang="en-US" sz="85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mL.</a:t>
            </a:r>
            <a:endParaRPr kumimoji="0" lang="en-US" altLang="en-US" sz="8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850" b="0" i="0" u="none" strike="noStrike" kern="1200" cap="none" spc="0" normalizeH="0" baseline="30000" noProof="0" dirty="0">
                <a:ln>
                  <a:noFill/>
                </a:ln>
                <a:solidFill>
                  <a:prstClr val="black"/>
                </a:solidFill>
                <a:effectLst/>
                <a:uLnTx/>
                <a:uFillTx/>
                <a:latin typeface="Calibri" panose="020F0502020204030204"/>
                <a:ea typeface="+mn-ea"/>
                <a:cs typeface="+mn-cs"/>
              </a:rPr>
              <a:t>a </a:t>
            </a:r>
            <a:r>
              <a:rPr kumimoji="0" lang="en-US" sz="850" b="0" i="0" u="none" strike="noStrike" kern="1200" cap="none" spc="0" normalizeH="0" baseline="0" noProof="0" dirty="0">
                <a:ln>
                  <a:noFill/>
                </a:ln>
                <a:solidFill>
                  <a:prstClr val="black"/>
                </a:solidFill>
                <a:effectLst/>
                <a:uLnTx/>
                <a:uFillTx/>
                <a:latin typeface="Calibri" panose="020F0502020204030204"/>
                <a:ea typeface="+mn-ea"/>
                <a:cs typeface="+mn-cs"/>
              </a:rPr>
              <a:t>Guam, Puerto Rico, and the U.S. Virgin Islands.</a:t>
            </a:r>
          </a:p>
        </p:txBody>
      </p:sp>
    </p:spTree>
    <p:extLst>
      <p:ext uri="{BB962C8B-B14F-4D97-AF65-F5344CB8AC3E}">
        <p14:creationId xmlns:p14="http://schemas.microsoft.com/office/powerpoint/2010/main" val="2927402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The Ryan White HIV/AIDS Program"/>
          <p:cNvSpPr>
            <a:spLocks noGrp="1"/>
          </p:cNvSpPr>
          <p:nvPr>
            <p:ph type="title"/>
          </p:nvPr>
        </p:nvSpPr>
        <p:spPr>
          <a:xfrm>
            <a:off x="258946" y="-112648"/>
            <a:ext cx="11696834" cy="1325563"/>
          </a:xfrm>
        </p:spPr>
        <p:txBody>
          <a:bodyPr>
            <a:noAutofit/>
          </a:bodyPr>
          <a:lstStyle/>
          <a:p>
            <a:r>
              <a:rPr lang="en-US" sz="2600" dirty="0"/>
              <a:t>Viral Suppression among Young, Black/African American Women Aged 13–24 Years Served by the Ryan White HIV/AIDS Program, </a:t>
            </a:r>
            <a:r>
              <a:rPr lang="en-US" sz="2600" dirty="0" smtClean="0"/>
              <a:t>2020—United </a:t>
            </a:r>
            <a:r>
              <a:rPr lang="en-US" sz="2600" dirty="0"/>
              <a:t>States and 3 Territories</a:t>
            </a:r>
            <a:r>
              <a:rPr lang="en-US" sz="2600" baseline="30000" dirty="0"/>
              <a:t>a</a:t>
            </a:r>
            <a:endParaRPr lang="en-US" sz="2600" dirty="0"/>
          </a:p>
        </p:txBody>
      </p:sp>
      <p:pic>
        <p:nvPicPr>
          <p:cNvPr id="2" name="Picture 1" descr="In 2020, viral suppression for young, Black/African American women aged 13–24 years (77.4%) was lower than the national RWHAP average (89.4%) – indicated by the dashed grey line – lower than youth overall (81.5%), and slightly lower than young women overall (79.7%).&#10; &#10;Viral suppression for young, Black/African American women was lowest among those receiving care in HHS Region 6 (73.2%), those with Medicaid coverage (74.1%), and those with temporary (70.2%) and unstable (70.0%) housing.  Use caution when interpreting data on housing due to variability from small numbers.&#10; &#10;N represents the total number of clients in the specific subpopulation.&#10; &#10;Viral suppression is defined as ≥1 outpatient/ambulatory health services visit  during the calendar year and ≥1 viral load reported, with the last viral load result &lt;200 copies/mL.&#10; &#10;The three territories include Guam, Puerto Rico, and the U.S. Virgin Islands." title="Viral Suppression among Young, Black/African American Women Aged 13–24 Years Served by the Ryan White HIV/AIDS Program, 2020—United States and 3 Territories"/>
          <p:cNvPicPr>
            <a:picLocks noChangeAspect="1"/>
          </p:cNvPicPr>
          <p:nvPr/>
        </p:nvPicPr>
        <p:blipFill>
          <a:blip r:embed="rId3"/>
          <a:stretch>
            <a:fillRect/>
          </a:stretch>
        </p:blipFill>
        <p:spPr>
          <a:xfrm>
            <a:off x="1630293" y="1161091"/>
            <a:ext cx="8931414" cy="4535817"/>
          </a:xfrm>
          <a:prstGeom prst="rect">
            <a:avLst/>
          </a:prstGeom>
        </p:spPr>
      </p:pic>
      <p:sp>
        <p:nvSpPr>
          <p:cNvPr id="10" name="TextBox 5"/>
          <p:cNvSpPr txBox="1">
            <a:spLocks noChangeArrowheads="1"/>
          </p:cNvSpPr>
          <p:nvPr/>
        </p:nvSpPr>
        <p:spPr bwMode="auto">
          <a:xfrm>
            <a:off x="849313" y="5759829"/>
            <a:ext cx="8063345"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US" sz="900" b="0" i="0" u="none" strike="noStrike" kern="1200" cap="none" spc="0" normalizeH="0" baseline="0" noProof="0" dirty="0" smtClean="0">
                <a:ln>
                  <a:noFill/>
                </a:ln>
                <a:solidFill>
                  <a:prstClr val="black"/>
                </a:solidFill>
                <a:effectLst/>
                <a:uLnTx/>
                <a:uFillTx/>
                <a:latin typeface="Calibri" panose="020F0502020204030204"/>
                <a:ea typeface="+mn-ea"/>
                <a:cs typeface="+mn-cs"/>
              </a:rPr>
              <a:t>N </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represents the total number of clients in the specific population.</a:t>
            </a:r>
          </a:p>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US" altLang="en-US" sz="900" b="0" i="1"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Viral suppression: </a:t>
            </a:r>
            <a:r>
              <a:rPr kumimoji="0" lang="en-US" altLang="en-US"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≥1 OAHS visit during the calendar year and ≥1 viral load reported, with the last viral load result &lt;200 copies/</a:t>
            </a:r>
            <a:r>
              <a:rPr kumimoji="0" lang="en-US" altLang="en-US" sz="9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mL.</a:t>
            </a:r>
            <a:endParaRPr kumimoji="0" lang="en-US" altLang="en-US"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US" altLang="en-US"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Use caution when interpreting results </a:t>
            </a:r>
            <a:r>
              <a:rPr kumimoji="0" lang="en-US" altLang="en-US" sz="900" b="0" i="0" u="none" strike="noStrike" kern="120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based on small </a:t>
            </a:r>
            <a:r>
              <a:rPr kumimoji="0" lang="en-US" altLang="en-US"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numbers.</a:t>
            </a:r>
            <a:endParaRPr kumimoji="0" lang="en-US" sz="900" b="0" i="0" u="none" strike="noStrike" kern="1200" cap="none" spc="0" normalizeH="0" baseline="3000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900" b="0" i="0" u="none" strike="noStrike" kern="1200" cap="none" spc="0" normalizeH="0" baseline="30000" noProof="0" dirty="0">
                <a:ln>
                  <a:noFill/>
                </a:ln>
                <a:solidFill>
                  <a:prstClr val="black"/>
                </a:solidFill>
                <a:effectLst/>
                <a:uLnTx/>
                <a:uFillTx/>
                <a:latin typeface="Calibri" panose="020F0502020204030204"/>
                <a:ea typeface="+mn-ea"/>
                <a:cs typeface="+mn-cs"/>
              </a:rPr>
              <a:t>a </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Guam, Puerto Rico, and the U.S. Virgin Islands.</a:t>
            </a:r>
            <a:endParaRPr kumimoji="0" lang="en-US" altLang="en-US"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3763358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The Ryan White HIV/AIDS Program"/>
          <p:cNvSpPr>
            <a:spLocks noGrp="1"/>
          </p:cNvSpPr>
          <p:nvPr>
            <p:ph type="title"/>
          </p:nvPr>
        </p:nvSpPr>
        <p:spPr>
          <a:xfrm>
            <a:off x="125730" y="-114299"/>
            <a:ext cx="12066270" cy="1409724"/>
          </a:xfrm>
        </p:spPr>
        <p:txBody>
          <a:bodyPr>
            <a:noAutofit/>
          </a:bodyPr>
          <a:lstStyle/>
          <a:p>
            <a:r>
              <a:rPr lang="en-US" sz="2500" dirty="0"/>
              <a:t>Viral Suppression among Young, Black/African American MSM (YBMSM) Aged 13–24 Years Served by the Ryan White HIV/AIDS Program, </a:t>
            </a:r>
            <a:r>
              <a:rPr lang="en-US" sz="2500" dirty="0" smtClean="0"/>
              <a:t>2020—United </a:t>
            </a:r>
            <a:r>
              <a:rPr lang="en-US" sz="2500" dirty="0"/>
              <a:t>States and 3 Territories</a:t>
            </a:r>
            <a:r>
              <a:rPr lang="en-US" sz="2500" baseline="30000" dirty="0"/>
              <a:t>a</a:t>
            </a:r>
            <a:endParaRPr lang="en-US" sz="2500" dirty="0"/>
          </a:p>
        </p:txBody>
      </p:sp>
      <p:pic>
        <p:nvPicPr>
          <p:cNvPr id="2" name="Picture 1" descr="In 2020, viral suppression for young Black/African American MSM aged 13-24 years (YBMSM; 80.4%) was lower than the national RWHAP average (89.4%) – indicated by the dashed grey line – and slightly lower than the averages for young MSM overall (83.3%) and youth overall (81.5%).&#10; &#10;Viral suppression for YBMSM was lowest among those with no health care coverage (76.0%); those in HHS region 6 (78.2%); and those with temporary (73.9%) and unstable (75.1%) housing.&#10; &#10;N represents the total number of clients in the specific subpopulation.&#10; &#10;Data for MSM include MSM who also reported injection drug use as a transmission risk category; data may not reflect current injection drug use behavior. &#10; &#10;Viral suppression is defined as ≥1 outpatient/ambulatory health services visit  during the calendar year and ≥1 viral load reported, with the last viral load result &lt;200 copies/mL.&#10;&#10;See Technical Notes of the Source document for the states/territories included in each HHS Region.&#10; &#10;The three territories include Guam, Puerto Rico, and the U.S. Virgin Islands." title="Viral Suppression among Young, Black/African American MSM (YBMSM) Aged 13–24 Years Served by the Ryan White HIV/AIDS Program, 2020—United States and 3 Territories"/>
          <p:cNvPicPr>
            <a:picLocks noChangeAspect="1"/>
          </p:cNvPicPr>
          <p:nvPr/>
        </p:nvPicPr>
        <p:blipFill>
          <a:blip r:embed="rId3"/>
          <a:stretch>
            <a:fillRect/>
          </a:stretch>
        </p:blipFill>
        <p:spPr>
          <a:xfrm>
            <a:off x="1459590" y="1154228"/>
            <a:ext cx="9272820" cy="4663844"/>
          </a:xfrm>
          <a:prstGeom prst="rect">
            <a:avLst/>
          </a:prstGeom>
        </p:spPr>
      </p:pic>
      <p:sp>
        <p:nvSpPr>
          <p:cNvPr id="10" name="TextBox 5"/>
          <p:cNvSpPr txBox="1">
            <a:spLocks noChangeArrowheads="1"/>
          </p:cNvSpPr>
          <p:nvPr/>
        </p:nvSpPr>
        <p:spPr bwMode="auto">
          <a:xfrm>
            <a:off x="893509" y="5878359"/>
            <a:ext cx="8063345" cy="5078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US" sz="900" b="0" i="0" u="none" strike="noStrike" kern="1200" cap="none" spc="0" normalizeH="0" baseline="0" noProof="0" dirty="0" smtClean="0">
                <a:ln>
                  <a:noFill/>
                </a:ln>
                <a:solidFill>
                  <a:prstClr val="black"/>
                </a:solidFill>
                <a:effectLst/>
                <a:uLnTx/>
                <a:uFillTx/>
                <a:latin typeface="Calibri" panose="020F0502020204030204"/>
                <a:ea typeface="+mn-ea"/>
                <a:cs typeface="+mn-cs"/>
              </a:rPr>
              <a:t>N </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represents the total number of clients in the specific population.</a:t>
            </a:r>
          </a:p>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US" altLang="en-US" sz="900" b="0" i="1"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Viral suppression: </a:t>
            </a:r>
            <a:r>
              <a:rPr kumimoji="0" lang="en-US" altLang="en-US"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≥1 OAHS visit during the calendar year and ≥1 viral load reported, with the last viral load result &lt;200 copies/</a:t>
            </a:r>
            <a:r>
              <a:rPr kumimoji="0" lang="en-US" altLang="en-US" sz="9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mL.</a:t>
            </a:r>
            <a:endParaRPr kumimoji="0" lang="en-US" altLang="en-US"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900" b="0" i="0" u="none" strike="noStrike" kern="1200" cap="none" spc="0" normalizeH="0" baseline="30000" noProof="0" dirty="0">
                <a:ln>
                  <a:noFill/>
                </a:ln>
                <a:solidFill>
                  <a:prstClr val="black"/>
                </a:solidFill>
                <a:effectLst/>
                <a:uLnTx/>
                <a:uFillTx/>
                <a:latin typeface="Calibri" panose="020F0502020204030204"/>
                <a:ea typeface="+mn-ea"/>
                <a:cs typeface="+mn-cs"/>
              </a:rPr>
              <a:t>a </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Guam, Puerto Rico, and the U.S. Virgin Islands.</a:t>
            </a:r>
            <a:endParaRPr kumimoji="0" lang="en-US" altLang="en-US"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5540088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The Ryan White HIV/AIDS Program"/>
          <p:cNvSpPr>
            <a:spLocks noGrp="1"/>
          </p:cNvSpPr>
          <p:nvPr>
            <p:ph type="title"/>
          </p:nvPr>
        </p:nvSpPr>
        <p:spPr>
          <a:xfrm>
            <a:off x="126999" y="0"/>
            <a:ext cx="11954511" cy="1223963"/>
          </a:xfrm>
        </p:spPr>
        <p:txBody>
          <a:bodyPr>
            <a:noAutofit/>
          </a:bodyPr>
          <a:lstStyle/>
          <a:p>
            <a:r>
              <a:rPr lang="en-US" sz="2400" dirty="0"/>
              <a:t>Viral Suppression among </a:t>
            </a:r>
            <a:r>
              <a:rPr lang="en-US" sz="2400" dirty="0">
                <a:ea typeface="Calibri"/>
                <a:cs typeface="Calibri"/>
              </a:rPr>
              <a:t>Clients with </a:t>
            </a:r>
            <a:r>
              <a:rPr lang="en-US" sz="2400" dirty="0"/>
              <a:t>HIV </a:t>
            </a:r>
            <a:r>
              <a:rPr lang="en-US" sz="2400" dirty="0" smtClean="0"/>
              <a:t>Attributed </a:t>
            </a:r>
            <a:r>
              <a:rPr lang="en-US" sz="2400" dirty="0"/>
              <a:t>to Injection Drug Use </a:t>
            </a:r>
            <a:r>
              <a:rPr lang="en-US" sz="2400" dirty="0">
                <a:ea typeface="Calibri"/>
                <a:cs typeface="Calibri"/>
              </a:rPr>
              <a:t>Aged ≥13 Years </a:t>
            </a:r>
            <a:r>
              <a:rPr lang="en-US" sz="2400" dirty="0"/>
              <a:t>Served by the Ryan White HIV/AIDS Program, </a:t>
            </a:r>
            <a:r>
              <a:rPr lang="en-US" sz="2400" dirty="0" smtClean="0"/>
              <a:t>2020—United </a:t>
            </a:r>
            <a:r>
              <a:rPr lang="en-US" sz="2400" dirty="0"/>
              <a:t>States and 3 Territories</a:t>
            </a:r>
            <a:r>
              <a:rPr lang="en-US" sz="2400" baseline="30000" dirty="0"/>
              <a:t>a</a:t>
            </a:r>
            <a:endParaRPr lang="en-US" sz="2400" dirty="0"/>
          </a:p>
        </p:txBody>
      </p:sp>
      <p:pic>
        <p:nvPicPr>
          <p:cNvPr id="2" name="Picture 1" descr="In 2020, for clients with HIV attributed to injection drug use (IDU), viral suppression (88.2%) was close but lower than the national RWHAP average (89.4%) – indicated by the dashed grey line.&#10; &#10;Viral suppression was lowest among clients in each 5-year age group from 25-44 years (range: 78.7%-81.7%); among those with no health care coverage (81.2%); and among those with unstable (73.8%) housing. &#10; &#10;Data represent clients who reported injection drug use as their transmission category; data may not reflect current behavior. Data do not include people with HIV attributed to male-to-male sexual contact and injection drug use nor sexual contact and injection drug use among transgender clients.&#10; &#10;N represents the total number of clients in the specific subpopulation. &#10; &#10;Viral suppression is defined as ≥1 outpatient ambulatory health services visit during the calendar year and ≥1 viral load reported, with the last viral load result &lt;200 copies/mL.&#10; &#10;The three territories include Guam, Puerto Rico, and the U.S. Virgin Islands." title="Viral Suppression among Clients with HIV Attributed to Injection Drug Use Aged ≥13 Years Served by the Ryan White HIV/AIDS Program, 2020—United States and 3 Territories"/>
          <p:cNvPicPr>
            <a:picLocks noChangeAspect="1"/>
          </p:cNvPicPr>
          <p:nvPr/>
        </p:nvPicPr>
        <p:blipFill>
          <a:blip r:embed="rId3"/>
          <a:stretch>
            <a:fillRect/>
          </a:stretch>
        </p:blipFill>
        <p:spPr>
          <a:xfrm>
            <a:off x="1157812" y="1222056"/>
            <a:ext cx="9876376" cy="4413887"/>
          </a:xfrm>
          <a:prstGeom prst="rect">
            <a:avLst/>
          </a:prstGeom>
        </p:spPr>
      </p:pic>
      <p:sp>
        <p:nvSpPr>
          <p:cNvPr id="4" name="TextBox 3"/>
          <p:cNvSpPr txBox="1"/>
          <p:nvPr/>
        </p:nvSpPr>
        <p:spPr>
          <a:xfrm>
            <a:off x="800099" y="5493654"/>
            <a:ext cx="941357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IDU, injection drug use.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Includes clients aged 13 years and older. Data represent clients who reported injection drug use as their transmission risk category; data may not reflect current behavior. Data do not include male-to-male sexual contact </a:t>
            </a:r>
            <a:r>
              <a:rPr kumimoji="0" lang="en-US" sz="900" b="0" i="1" u="none" strike="noStrike" kern="1200" cap="none" spc="0" normalizeH="0" baseline="0" noProof="0" dirty="0">
                <a:ln>
                  <a:noFill/>
                </a:ln>
                <a:solidFill>
                  <a:prstClr val="black"/>
                </a:solidFill>
                <a:effectLst/>
                <a:uLnTx/>
                <a:uFillTx/>
                <a:latin typeface="Calibri" panose="020F0502020204030204"/>
                <a:ea typeface="+mn-ea"/>
                <a:cs typeface="+mn-cs"/>
              </a:rPr>
              <a:t>and</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 injection drug use </a:t>
            </a:r>
            <a:r>
              <a:rPr kumimoji="0" lang="en-US" sz="900" b="0" i="0" u="none" strike="noStrike" kern="1200" cap="none" spc="0" normalizeH="0" baseline="0" noProof="0" dirty="0" smtClean="0">
                <a:ln>
                  <a:noFill/>
                </a:ln>
                <a:solidFill>
                  <a:prstClr val="black"/>
                </a:solidFill>
                <a:effectLst/>
                <a:uLnTx/>
                <a:uFillTx/>
                <a:latin typeface="Calibri" panose="020F0502020204030204"/>
                <a:ea typeface="+mn-ea"/>
                <a:cs typeface="+mn-cs"/>
              </a:rPr>
              <a:t>among male clients nor </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sexual contact </a:t>
            </a:r>
            <a:r>
              <a:rPr kumimoji="0" lang="en-US" sz="900" b="0" i="1" u="none" strike="noStrike" kern="1200" cap="none" spc="0" normalizeH="0" baseline="0" noProof="0" dirty="0">
                <a:ln>
                  <a:noFill/>
                </a:ln>
                <a:solidFill>
                  <a:prstClr val="black"/>
                </a:solidFill>
                <a:effectLst/>
                <a:uLnTx/>
                <a:uFillTx/>
                <a:latin typeface="Calibri" panose="020F0502020204030204"/>
                <a:ea typeface="+mn-ea"/>
                <a:cs typeface="+mn-cs"/>
              </a:rPr>
              <a:t>and </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injection drug use among transgender clients.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N represents the total number of clients in the specific subpopulation.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Viral suppression is defined as ≥1 OAHS visit  during the calendar year and ≥1 viral load reported, with the last viral load result &lt;200 copies/</a:t>
            </a:r>
            <a:r>
              <a:rPr kumimoji="0" lang="en-US" sz="900" b="0" i="0" u="none" strike="noStrike" kern="1200" cap="none" spc="0" normalizeH="0" baseline="0" noProof="0" dirty="0" err="1">
                <a:ln>
                  <a:noFill/>
                </a:ln>
                <a:solidFill>
                  <a:prstClr val="black"/>
                </a:solidFill>
                <a:effectLst/>
                <a:uLnTx/>
                <a:uFillTx/>
                <a:latin typeface="Calibri" panose="020F0502020204030204"/>
                <a:ea typeface="+mn-ea"/>
                <a:cs typeface="+mn-cs"/>
              </a:rPr>
              <a:t>mL.</a:t>
            </a: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30000" noProof="0" dirty="0">
                <a:ln>
                  <a:noFill/>
                </a:ln>
                <a:solidFill>
                  <a:prstClr val="black"/>
                </a:solidFill>
                <a:effectLst/>
                <a:uLnTx/>
                <a:uFillTx/>
                <a:latin typeface="Calibri" panose="020F0502020204030204"/>
                <a:ea typeface="+mn-ea"/>
                <a:cs typeface="+mn-cs"/>
              </a:rPr>
              <a:t>a</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 Guam, Puerto Rico, and the U.S. Virgin Islands.</a:t>
            </a:r>
          </a:p>
        </p:txBody>
      </p:sp>
    </p:spTree>
    <p:extLst>
      <p:ext uri="{BB962C8B-B14F-4D97-AF65-F5344CB8AC3E}">
        <p14:creationId xmlns:p14="http://schemas.microsoft.com/office/powerpoint/2010/main" val="4762635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title="The Ryan White HIV/AIDS Program"/>
          <p:cNvSpPr>
            <a:spLocks noGrp="1"/>
          </p:cNvSpPr>
          <p:nvPr>
            <p:ph type="title"/>
          </p:nvPr>
        </p:nvSpPr>
        <p:spPr>
          <a:xfrm>
            <a:off x="162560" y="-76200"/>
            <a:ext cx="11734800" cy="1300278"/>
          </a:xfrm>
        </p:spPr>
        <p:txBody>
          <a:bodyPr>
            <a:noAutofit/>
          </a:bodyPr>
          <a:lstStyle/>
          <a:p>
            <a:r>
              <a:rPr lang="en-US" sz="2800" dirty="0"/>
              <a:t>Viral Suppression among RWHAP Clients, by Housing Status and among Key Populations with Unstable Housing, </a:t>
            </a:r>
            <a:r>
              <a:rPr lang="en-US" sz="2800" dirty="0" smtClean="0"/>
              <a:t>2020—United </a:t>
            </a:r>
            <a:r>
              <a:rPr lang="en-US" sz="2800" dirty="0"/>
              <a:t>States and 3 Territories</a:t>
            </a:r>
            <a:r>
              <a:rPr lang="en-US" sz="2800" baseline="30000" dirty="0"/>
              <a:t>a</a:t>
            </a:r>
            <a:endParaRPr lang="en-US" sz="2800" dirty="0"/>
          </a:p>
        </p:txBody>
      </p:sp>
      <p:pic>
        <p:nvPicPr>
          <p:cNvPr id="2" name="Picture 1" descr="Housing stability is a significant predictor of viral suppression.  Among RWHAP clients with unstable housing, 76.8% reached viral suppression in 2020, compared with 83.8% among those with temporary housing, and 90.4% among those with stable housing. Among key populations of RWHAP clients with unstable housing, the lowest percentages of viral suppression were among transgender clients (71.6%), youth aged 13-24 years (69.6%), and clients with HIV attributed to injection drug use (73.8%).&#10;&#10;N represents the total number of clients in the specific subpopulation. &#10; &#10;Viral suppression is defined as ≥1 outpatient ambulatory health services visit during the calendar year and ≥1 viral load reported, with the last viral load result &lt;200 copies/mL.&#10; &#10;The three territories include Guam, Puerto Rico, and the U.S. Virgin Islands." title="Viral Suppression among RWHAP Clients, by Housing Status and among Key Populations with Unstable Housing, 2020—United States and 3 Territories"/>
          <p:cNvPicPr>
            <a:picLocks noChangeAspect="1"/>
          </p:cNvPicPr>
          <p:nvPr/>
        </p:nvPicPr>
        <p:blipFill>
          <a:blip r:embed="rId3"/>
          <a:stretch>
            <a:fillRect/>
          </a:stretch>
        </p:blipFill>
        <p:spPr>
          <a:xfrm>
            <a:off x="856034" y="1014775"/>
            <a:ext cx="10479932" cy="4828450"/>
          </a:xfrm>
          <a:prstGeom prst="rect">
            <a:avLst/>
          </a:prstGeom>
        </p:spPr>
      </p:pic>
      <p:sp>
        <p:nvSpPr>
          <p:cNvPr id="5" name="TextBox 5"/>
          <p:cNvSpPr txBox="1">
            <a:spLocks noChangeArrowheads="1"/>
          </p:cNvSpPr>
          <p:nvPr/>
        </p:nvSpPr>
        <p:spPr bwMode="auto">
          <a:xfrm>
            <a:off x="784861" y="5769770"/>
            <a:ext cx="8063345"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US" sz="900" b="0" i="0" u="none" strike="noStrike" kern="1200" cap="none" spc="0" normalizeH="0" baseline="0" noProof="0" dirty="0" smtClean="0">
                <a:ln>
                  <a:noFill/>
                </a:ln>
                <a:solidFill>
                  <a:prstClr val="black"/>
                </a:solidFill>
                <a:effectLst/>
                <a:uLnTx/>
                <a:uFillTx/>
                <a:latin typeface="Calibri" panose="020F0502020204030204"/>
                <a:ea typeface="+mn-ea"/>
                <a:cs typeface="+mn-cs"/>
              </a:rPr>
              <a:t>PWID, people who inject drugs (i.e., HIV attributed to injection drug use).</a:t>
            </a:r>
          </a:p>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US" sz="900" b="0" i="0" u="none" strike="noStrike" kern="1200" cap="none" spc="0" normalizeH="0" baseline="0" noProof="0" dirty="0" smtClean="0">
                <a:ln>
                  <a:noFill/>
                </a:ln>
                <a:solidFill>
                  <a:prstClr val="black"/>
                </a:solidFill>
                <a:effectLst/>
                <a:uLnTx/>
                <a:uFillTx/>
                <a:latin typeface="Calibri" panose="020F0502020204030204"/>
                <a:ea typeface="+mn-ea"/>
                <a:cs typeface="+mn-cs"/>
              </a:rPr>
              <a:t>N </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represents the total number of clients in the specific population.</a:t>
            </a:r>
          </a:p>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US" altLang="en-US" sz="900" b="0" i="1"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Viral suppression: </a:t>
            </a:r>
            <a:r>
              <a:rPr kumimoji="0" lang="en-US" altLang="en-US"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≥1 OAHS visit during the calendar year and ≥1 viral load reported, with the last viral load result &lt;200 copies/</a:t>
            </a:r>
            <a:r>
              <a:rPr kumimoji="0" lang="en-US" altLang="en-US" sz="9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mL.</a:t>
            </a:r>
            <a:endParaRPr kumimoji="0" lang="en-US" altLang="en-US"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900" b="0" i="0" u="none" strike="noStrike" kern="1200" cap="none" spc="0" normalizeH="0" baseline="30000" noProof="0" dirty="0">
                <a:ln>
                  <a:noFill/>
                </a:ln>
                <a:solidFill>
                  <a:prstClr val="black"/>
                </a:solidFill>
                <a:effectLst/>
                <a:uLnTx/>
                <a:uFillTx/>
                <a:latin typeface="Calibri" panose="020F0502020204030204"/>
                <a:ea typeface="+mn-ea"/>
                <a:cs typeface="+mn-cs"/>
              </a:rPr>
              <a:t>a </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Guam, Puerto Rico, and the U.S. Virgin </a:t>
            </a:r>
            <a:r>
              <a:rPr kumimoji="0" lang="en-US" sz="900" b="0" i="0" u="none" strike="noStrike" kern="1200" cap="none" spc="0" normalizeH="0" baseline="0" noProof="0" dirty="0" smtClean="0">
                <a:ln>
                  <a:noFill/>
                </a:ln>
                <a:solidFill>
                  <a:prstClr val="black"/>
                </a:solidFill>
                <a:effectLst/>
                <a:uLnTx/>
                <a:uFillTx/>
                <a:latin typeface="Calibri" panose="020F0502020204030204"/>
                <a:ea typeface="+mn-ea"/>
                <a:cs typeface="+mn-cs"/>
              </a:rPr>
              <a:t>Islands.</a:t>
            </a:r>
            <a:endParaRPr kumimoji="0" lang="en-US" altLang="en-US" sz="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9630354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Viral Suppression among Clients Served by the Ryan White HIV/AIDS Program (non-ADAP), 2011–2015—United States and 3 Territories"/>
          <p:cNvSpPr>
            <a:spLocks noGrp="1"/>
          </p:cNvSpPr>
          <p:nvPr>
            <p:ph type="title"/>
          </p:nvPr>
        </p:nvSpPr>
        <p:spPr/>
        <p:txBody>
          <a:bodyPr>
            <a:noAutofit/>
          </a:bodyPr>
          <a:lstStyle/>
          <a:p>
            <a:r>
              <a:rPr lang="en-US" sz="2800" dirty="0"/>
              <a:t>Viral Suppression among Clients Served by the Ryan White HIV/AIDS Program (non-ADAP), </a:t>
            </a:r>
            <a:r>
              <a:rPr lang="en-US" sz="2800" dirty="0" smtClean="0"/>
              <a:t>2010–2020—United </a:t>
            </a:r>
            <a:r>
              <a:rPr lang="en-US" sz="2800" dirty="0"/>
              <a:t>States and 3 Territories</a:t>
            </a:r>
            <a:r>
              <a:rPr lang="en-US" sz="2800" baseline="30000" dirty="0"/>
              <a:t>a</a:t>
            </a:r>
            <a:endParaRPr lang="en-US" sz="2800" baseline="30000" dirty="0">
              <a:cs typeface="Arial" panose="020B0604020202020204" pitchFamily="34" charset="0"/>
            </a:endParaRPr>
          </a:p>
        </p:txBody>
      </p:sp>
      <p:pic>
        <p:nvPicPr>
          <p:cNvPr id="3" name="Picture 2" descr="This chart shows the proportion of RWHAP clients that achieved viral suppression from 2010 to 2020. Viral suppression increased steadily over the seven-year period, from 69.5% in 2010 to 89.4% in 2020.&#10; &#10;Viral suppression is defined as ≥1 outpatient/ambulatory health services visit  during the calendar year and ≥1 viral load reported, with the last viral load result &lt;200 copies/mL.&#10; &#10;The three territories include Guam, Puerto Rico, and the U.S. Virgin Islands. 2019 and 2020 data for Guam are unavailable.&#10;. &#10;" title="Viral Suppression among Clients Served by the Ryan White HIV/AIDS Program (non-ADAP), 2011–2015—United States and 3 Territories"/>
          <p:cNvPicPr>
            <a:picLocks noChangeAspect="1"/>
          </p:cNvPicPr>
          <p:nvPr/>
        </p:nvPicPr>
        <p:blipFill>
          <a:blip r:embed="rId3"/>
          <a:stretch>
            <a:fillRect/>
          </a:stretch>
        </p:blipFill>
        <p:spPr>
          <a:xfrm>
            <a:off x="2556965" y="1171383"/>
            <a:ext cx="7078069" cy="4700423"/>
          </a:xfrm>
          <a:prstGeom prst="rect">
            <a:avLst/>
          </a:prstGeom>
        </p:spPr>
      </p:pic>
      <p:sp>
        <p:nvSpPr>
          <p:cNvPr id="6" name="TextBox 5"/>
          <p:cNvSpPr txBox="1">
            <a:spLocks noChangeArrowheads="1"/>
          </p:cNvSpPr>
          <p:nvPr/>
        </p:nvSpPr>
        <p:spPr bwMode="auto">
          <a:xfrm>
            <a:off x="970208" y="5976389"/>
            <a:ext cx="7696200" cy="43088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defTabSz="914400" eaLnBrk="1" hangingPunct="1">
              <a:spcBef>
                <a:spcPct val="0"/>
              </a:spcBef>
              <a:buNone/>
              <a:defRPr/>
            </a:pPr>
            <a:r>
              <a:rPr lang="en-US" altLang="en-US" sz="1100" i="1" dirty="0">
                <a:solidFill>
                  <a:prstClr val="black"/>
                </a:solidFill>
                <a:latin typeface="Calibri" panose="020F0502020204030204"/>
                <a:cs typeface="Arial" panose="020B0604020202020204" pitchFamily="34" charset="0"/>
              </a:rPr>
              <a:t>Viral suppression: </a:t>
            </a:r>
            <a:r>
              <a:rPr lang="en-US" altLang="en-US" sz="1100" dirty="0">
                <a:solidFill>
                  <a:prstClr val="black"/>
                </a:solidFill>
                <a:latin typeface="Calibri" panose="020F0502020204030204"/>
                <a:cs typeface="Arial" panose="020B0604020202020204" pitchFamily="34" charset="0"/>
              </a:rPr>
              <a:t>≥1 OAHS visit during the calendar year and ≥1 viral load reported, with the last viral load result &lt;200 copies/</a:t>
            </a:r>
            <a:r>
              <a:rPr lang="en-US" altLang="en-US" sz="1100" dirty="0" err="1">
                <a:solidFill>
                  <a:prstClr val="black"/>
                </a:solidFill>
                <a:latin typeface="Calibri" panose="020F0502020204030204"/>
                <a:cs typeface="Arial" panose="020B0604020202020204" pitchFamily="34" charset="0"/>
              </a:rPr>
              <a:t>mL.</a:t>
            </a:r>
            <a:endParaRPr lang="en-US" altLang="en-US" sz="1100" dirty="0">
              <a:solidFill>
                <a:prstClr val="black"/>
              </a:solidFill>
              <a:latin typeface="Calibri" panose="020F0502020204030204"/>
              <a:cs typeface="Arial" panose="020B0604020202020204" pitchFamily="34" charset="0"/>
            </a:endParaRPr>
          </a:p>
          <a:p>
            <a:pPr defTabSz="914400" eaLnBrk="1" hangingPunct="1">
              <a:spcBef>
                <a:spcPct val="0"/>
              </a:spcBef>
              <a:buNone/>
              <a:defRPr/>
            </a:pPr>
            <a:r>
              <a:rPr lang="en-US" sz="1100" baseline="30000" dirty="0">
                <a:solidFill>
                  <a:prstClr val="black"/>
                </a:solidFill>
                <a:latin typeface="Calibri" panose="020F0502020204030204"/>
              </a:rPr>
              <a:t>a </a:t>
            </a:r>
            <a:r>
              <a:rPr lang="en-US" sz="1100" dirty="0">
                <a:solidFill>
                  <a:prstClr val="black"/>
                </a:solidFill>
                <a:latin typeface="Calibri" panose="020F0502020204030204"/>
              </a:rPr>
              <a:t>Guam, Puerto Rico, and the U.S. Virgin Islands.</a:t>
            </a:r>
            <a:endParaRPr lang="en-US" altLang="en-US" sz="1100" dirty="0">
              <a:solidFill>
                <a:prstClr val="black"/>
              </a:solidFill>
              <a:latin typeface="Calibri" panose="020F0502020204030204"/>
              <a:cs typeface="Arial" panose="020B0604020202020204" pitchFamily="34" charset="0"/>
            </a:endParaRPr>
          </a:p>
        </p:txBody>
      </p:sp>
    </p:spTree>
    <p:extLst>
      <p:ext uri="{BB962C8B-B14F-4D97-AF65-F5344CB8AC3E}">
        <p14:creationId xmlns:p14="http://schemas.microsoft.com/office/powerpoint/2010/main" val="1080689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a:spLocks noGrp="1"/>
          </p:cNvSpPr>
          <p:nvPr>
            <p:ph type="title"/>
          </p:nvPr>
        </p:nvSpPr>
        <p:spPr>
          <a:xfrm>
            <a:off x="108284" y="181"/>
            <a:ext cx="11995484" cy="1143000"/>
          </a:xfrm>
        </p:spPr>
        <p:txBody>
          <a:bodyPr>
            <a:noAutofit/>
          </a:bodyPr>
          <a:lstStyle/>
          <a:p>
            <a:r>
              <a:rPr lang="en-US" sz="3200" dirty="0"/>
              <a:t>Viral Suppression among RWHAP Clients, by State, 2010 and 2020—United States and 2 </a:t>
            </a:r>
            <a:r>
              <a:rPr lang="en-US" sz="3200" dirty="0" err="1"/>
              <a:t>Territories</a:t>
            </a:r>
            <a:r>
              <a:rPr lang="en-US" sz="3200" baseline="30000" dirty="0" err="1"/>
              <a:t>a</a:t>
            </a:r>
            <a:endParaRPr lang="en-US" sz="3200" baseline="30000" dirty="0">
              <a:cs typeface="Arial" panose="020B0604020202020204" pitchFamily="34" charset="0"/>
            </a:endParaRPr>
          </a:p>
        </p:txBody>
      </p:sp>
      <p:pic>
        <p:nvPicPr>
          <p:cNvPr id="2" name="Picture 1" descr="This slide shows the variation in viral suppression by state in 2010 and in 2020, with darker red indicating lower percentages of viral suppression and lighter shades indicating higher percentages.&#10; &#10;From 2010 through 2020, all states showed increases in viral suppression; however, some states, particularly in the Southern U.S. continued to have room for improvement.&#10;  &#10;Viral suppression is defined as ≥1 outpatient/ambulatory health services visit  during the calendar year and ≥1 viral load reported, with the last viral load result &lt;200 copies/mL. &#10; &#10;The two territories include Puerto Rico and the U.S. Virgin Islands.  &#10;" title="Viral Suppression among RWHAP Clients, by State, 2010 and 2020—United States and 2 Territories"/>
          <p:cNvPicPr>
            <a:picLocks noChangeAspect="1"/>
          </p:cNvPicPr>
          <p:nvPr/>
        </p:nvPicPr>
        <p:blipFill>
          <a:blip r:embed="rId3"/>
          <a:stretch>
            <a:fillRect/>
          </a:stretch>
        </p:blipFill>
        <p:spPr>
          <a:xfrm>
            <a:off x="148836" y="1130582"/>
            <a:ext cx="11894327" cy="5206435"/>
          </a:xfrm>
          <a:prstGeom prst="rect">
            <a:avLst/>
          </a:prstGeom>
        </p:spPr>
      </p:pic>
      <p:sp>
        <p:nvSpPr>
          <p:cNvPr id="58" name="TextBox 5"/>
          <p:cNvSpPr txBox="1">
            <a:spLocks noChangeArrowheads="1"/>
          </p:cNvSpPr>
          <p:nvPr/>
        </p:nvSpPr>
        <p:spPr bwMode="auto">
          <a:xfrm>
            <a:off x="946057" y="6018817"/>
            <a:ext cx="8063345"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eaLnBrk="1" hangingPunct="1">
              <a:spcBef>
                <a:spcPct val="0"/>
              </a:spcBef>
              <a:buNone/>
              <a:defRPr/>
            </a:pPr>
            <a:r>
              <a:rPr lang="en-US" altLang="en-US" sz="900" i="1" dirty="0">
                <a:solidFill>
                  <a:prstClr val="black"/>
                </a:solidFill>
                <a:latin typeface="Calibri" panose="020F0502020204030204"/>
                <a:cs typeface="Arial" panose="020B0604020202020204" pitchFamily="34" charset="0"/>
              </a:rPr>
              <a:t>Viral suppression: </a:t>
            </a:r>
            <a:r>
              <a:rPr lang="en-US" altLang="en-US" sz="900" dirty="0">
                <a:solidFill>
                  <a:prstClr val="black"/>
                </a:solidFill>
                <a:latin typeface="Calibri" panose="020F0502020204030204"/>
                <a:cs typeface="Arial" panose="020B0604020202020204" pitchFamily="34" charset="0"/>
              </a:rPr>
              <a:t>≥1 OAHS visit during the calendar year and ≥1 viral load reported, with the last viral load result &lt;200 copies/</a:t>
            </a:r>
            <a:r>
              <a:rPr lang="en-US" altLang="en-US" sz="900" dirty="0" err="1">
                <a:solidFill>
                  <a:prstClr val="black"/>
                </a:solidFill>
                <a:latin typeface="Calibri" panose="020F0502020204030204"/>
                <a:cs typeface="Arial" panose="020B0604020202020204" pitchFamily="34" charset="0"/>
              </a:rPr>
              <a:t>mL.</a:t>
            </a:r>
            <a:endParaRPr lang="en-US" altLang="en-US" sz="900" dirty="0">
              <a:solidFill>
                <a:prstClr val="black"/>
              </a:solidFill>
              <a:latin typeface="Calibri" panose="020F0502020204030204"/>
              <a:cs typeface="Arial" panose="020B0604020202020204" pitchFamily="34" charset="0"/>
            </a:endParaRPr>
          </a:p>
          <a:p>
            <a:pPr eaLnBrk="1" hangingPunct="1">
              <a:spcBef>
                <a:spcPts val="0"/>
              </a:spcBef>
              <a:buNone/>
              <a:defRPr/>
            </a:pPr>
            <a:r>
              <a:rPr lang="en-US" sz="900" baseline="30000" dirty="0">
                <a:solidFill>
                  <a:prstClr val="black"/>
                </a:solidFill>
                <a:latin typeface="Calibri" panose="020F0502020204030204"/>
              </a:rPr>
              <a:t>a </a:t>
            </a:r>
            <a:r>
              <a:rPr lang="en-US" sz="900" dirty="0">
                <a:solidFill>
                  <a:prstClr val="black"/>
                </a:solidFill>
                <a:latin typeface="Calibri" panose="020F0502020204030204"/>
              </a:rPr>
              <a:t>Puerto Rico and the U.S. Virgin Islands. </a:t>
            </a:r>
            <a:endParaRPr lang="en-US" altLang="en-US" sz="900" dirty="0">
              <a:solidFill>
                <a:prstClr val="black"/>
              </a:solidFill>
              <a:latin typeface="Calibri" panose="020F0502020204030204"/>
              <a:cs typeface="Arial" panose="020B0604020202020204" pitchFamily="34" charset="0"/>
            </a:endParaRPr>
          </a:p>
        </p:txBody>
      </p:sp>
    </p:spTree>
    <p:extLst>
      <p:ext uri="{BB962C8B-B14F-4D97-AF65-F5344CB8AC3E}">
        <p14:creationId xmlns:p14="http://schemas.microsoft.com/office/powerpoint/2010/main" val="3438271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Viral Suppression among Clients Served by the Ryan White HIV/AIDS Program (non-ADAP), 2011–2015—United States and 3 Territories"/>
          <p:cNvSpPr>
            <a:spLocks noGrp="1"/>
          </p:cNvSpPr>
          <p:nvPr>
            <p:ph type="title"/>
          </p:nvPr>
        </p:nvSpPr>
        <p:spPr>
          <a:xfrm>
            <a:off x="257452" y="1"/>
            <a:ext cx="11727402" cy="1066800"/>
          </a:xfrm>
        </p:spPr>
        <p:txBody>
          <a:bodyPr>
            <a:noAutofit/>
          </a:bodyPr>
          <a:lstStyle/>
          <a:p>
            <a:r>
              <a:rPr lang="en-US" sz="2800" dirty="0"/>
              <a:t>Viral Suppression among Clients Served by the Ryan White HIV/AIDS Program, by Gender, </a:t>
            </a:r>
            <a:r>
              <a:rPr lang="en-US" sz="2800" dirty="0" smtClean="0"/>
              <a:t>2010–2020—United </a:t>
            </a:r>
            <a:r>
              <a:rPr lang="en-US" sz="2800" dirty="0"/>
              <a:t>States and 3 Territories</a:t>
            </a:r>
            <a:r>
              <a:rPr lang="en-US" sz="2800" baseline="30000" dirty="0"/>
              <a:t>a</a:t>
            </a:r>
            <a:endParaRPr lang="en-US" sz="2800" baseline="30000" dirty="0">
              <a:cs typeface="Arial" panose="020B0604020202020204" pitchFamily="34" charset="0"/>
            </a:endParaRPr>
          </a:p>
        </p:txBody>
      </p:sp>
      <p:pic>
        <p:nvPicPr>
          <p:cNvPr id="3" name="Picture 2" descr="Viral suppression has increased steadily over time; however, differences continue to exist across subgroups, including by gender. From 2010 through 2020, viral suppression increased from 70.9% to 89.5% among male clients; 66.3% to 89.4% among female clients; and 61.5% to 84.5% among transgender clients.&#10; &#10;Viral suppression is defined as ≥1 outpatient/ambulatory health services visit  during the calendar year and ≥1 viral load reported, with the last viral load result &lt;200 copies/mL.&#10; &#10;The three territories include Guam, Puerto Rico, and the U.S. Virgin Islands. 2019 and 2020 data for Guam are unavailable." title="Viral Suppression among Clients Served by the Ryan White HIV/AIDS Program, by Gender, 2010–2020—United States and 3 Territories"/>
          <p:cNvPicPr>
            <a:picLocks noChangeAspect="1"/>
          </p:cNvPicPr>
          <p:nvPr/>
        </p:nvPicPr>
        <p:blipFill>
          <a:blip r:embed="rId3"/>
          <a:stretch>
            <a:fillRect/>
          </a:stretch>
        </p:blipFill>
        <p:spPr>
          <a:xfrm>
            <a:off x="481097" y="1154981"/>
            <a:ext cx="11229805" cy="4852837"/>
          </a:xfrm>
          <a:prstGeom prst="rect">
            <a:avLst/>
          </a:prstGeom>
        </p:spPr>
      </p:pic>
      <p:sp>
        <p:nvSpPr>
          <p:cNvPr id="6" name="TextBox 5"/>
          <p:cNvSpPr txBox="1">
            <a:spLocks noChangeArrowheads="1"/>
          </p:cNvSpPr>
          <p:nvPr/>
        </p:nvSpPr>
        <p:spPr bwMode="auto">
          <a:xfrm>
            <a:off x="1006411" y="5973871"/>
            <a:ext cx="7696200" cy="6001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defTabSz="914400" eaLnBrk="1" hangingPunct="1">
              <a:spcBef>
                <a:spcPct val="0"/>
              </a:spcBef>
              <a:buNone/>
              <a:defRPr/>
            </a:pPr>
            <a:r>
              <a:rPr lang="en-US" altLang="en-US" sz="1100" i="1" dirty="0">
                <a:solidFill>
                  <a:prstClr val="black"/>
                </a:solidFill>
                <a:latin typeface="+mn-lt"/>
                <a:cs typeface="Arial" panose="020B0604020202020204" pitchFamily="34" charset="0"/>
              </a:rPr>
              <a:t>Viral suppression: </a:t>
            </a:r>
            <a:r>
              <a:rPr lang="en-US" altLang="en-US" sz="1100" dirty="0">
                <a:solidFill>
                  <a:prstClr val="black"/>
                </a:solidFill>
                <a:latin typeface="+mn-lt"/>
                <a:cs typeface="Arial" panose="020B0604020202020204" pitchFamily="34" charset="0"/>
              </a:rPr>
              <a:t>≥1 OAHS visit during the calendar year and ≥1 viral load reported, with the last viral load result &lt;200 copies/</a:t>
            </a:r>
            <a:r>
              <a:rPr lang="en-US" altLang="en-US" sz="1100" dirty="0" err="1">
                <a:solidFill>
                  <a:prstClr val="black"/>
                </a:solidFill>
                <a:latin typeface="+mn-lt"/>
                <a:cs typeface="Arial" panose="020B0604020202020204" pitchFamily="34" charset="0"/>
              </a:rPr>
              <a:t>mL.</a:t>
            </a:r>
            <a:endParaRPr lang="en-US" altLang="en-US" sz="1100" dirty="0">
              <a:solidFill>
                <a:prstClr val="black"/>
              </a:solidFill>
              <a:latin typeface="+mn-lt"/>
              <a:cs typeface="Arial" panose="020B0604020202020204" pitchFamily="34" charset="0"/>
            </a:endParaRPr>
          </a:p>
          <a:p>
            <a:pPr eaLnBrk="1" hangingPunct="1">
              <a:spcBef>
                <a:spcPct val="0"/>
              </a:spcBef>
              <a:buNone/>
              <a:defRPr/>
            </a:pPr>
            <a:r>
              <a:rPr lang="en-US" sz="1100" baseline="30000" dirty="0">
                <a:solidFill>
                  <a:prstClr val="black"/>
                </a:solidFill>
                <a:latin typeface="+mn-lt"/>
              </a:rPr>
              <a:t>a </a:t>
            </a:r>
            <a:r>
              <a:rPr lang="en-US" sz="1100" dirty="0">
                <a:solidFill>
                  <a:prstClr val="black"/>
                </a:solidFill>
                <a:latin typeface="+mn-lt"/>
              </a:rPr>
              <a:t>Guam, Puerto Rico, and the U.S. Virgin Islands.</a:t>
            </a:r>
          </a:p>
          <a:p>
            <a:pPr defTabSz="914400" eaLnBrk="1" hangingPunct="1">
              <a:spcBef>
                <a:spcPct val="0"/>
              </a:spcBef>
              <a:buNone/>
              <a:defRPr/>
            </a:pPr>
            <a:endParaRPr lang="en-US" altLang="en-US" sz="1100" dirty="0">
              <a:solidFill>
                <a:prstClr val="black"/>
              </a:solidFill>
              <a:latin typeface="+mn-lt"/>
              <a:cs typeface="Arial" panose="020B0604020202020204" pitchFamily="34" charset="0"/>
            </a:endParaRPr>
          </a:p>
        </p:txBody>
      </p:sp>
    </p:spTree>
    <p:extLst>
      <p:ext uri="{BB962C8B-B14F-4D97-AF65-F5344CB8AC3E}">
        <p14:creationId xmlns:p14="http://schemas.microsoft.com/office/powerpoint/2010/main" val="2921309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Viral Suppression among Clients Served by the Ryan White HIV/AIDS Program (non-ADAP), 2011–2015—United States and 3 Territories"/>
          <p:cNvSpPr>
            <a:spLocks noGrp="1"/>
          </p:cNvSpPr>
          <p:nvPr>
            <p:ph type="title"/>
          </p:nvPr>
        </p:nvSpPr>
        <p:spPr>
          <a:xfrm>
            <a:off x="168676" y="1"/>
            <a:ext cx="11887200" cy="1066800"/>
          </a:xfrm>
        </p:spPr>
        <p:txBody>
          <a:bodyPr>
            <a:noAutofit/>
          </a:bodyPr>
          <a:lstStyle/>
          <a:p>
            <a:r>
              <a:rPr lang="en-US" sz="2800" dirty="0"/>
              <a:t>Viral Suppression among Clients Served by the Ryan White HIV/AIDS Program, by Age Group, </a:t>
            </a:r>
            <a:r>
              <a:rPr lang="en-US" sz="2800" dirty="0" smtClean="0"/>
              <a:t>2010–2020—United </a:t>
            </a:r>
            <a:r>
              <a:rPr lang="en-US" sz="2800" dirty="0"/>
              <a:t>States and 3 Territories</a:t>
            </a:r>
            <a:r>
              <a:rPr lang="en-US" sz="2800" baseline="30000" dirty="0"/>
              <a:t>a</a:t>
            </a:r>
            <a:endParaRPr lang="en-US" sz="2800" baseline="30000" dirty="0">
              <a:cs typeface="Arial" panose="020B0604020202020204" pitchFamily="34" charset="0"/>
            </a:endParaRPr>
          </a:p>
        </p:txBody>
      </p:sp>
      <p:pic>
        <p:nvPicPr>
          <p:cNvPr id="3" name="Picture 2" descr="Young people aged 13–24 years and 25–34 years continue to have the lowest percentages of viral suppression across age groups; however, the gap is narrowing. Among clients aged 13–24 years, viral suppression increased from 46.6% in 2010 to 81.5% in 2020. Among clients aged 25–34 years, viral suppression increased from 58.6% in 2010 to 84.1% in 2020.  Comparatively, 95.7.% of clients aged 65 and older reached viral suppression in 2020.&#10; &#10;Viral suppression is defined as ≥1 outpatient/ambulatory health services visit  during the calendar year and ≥1 viral load reported, with the last viral load result &lt;200 copies/mL.&#10; &#10;The three territories include Guam, Puerto Rico, and the U.S. Virgin Islands. 2019 and 2020 data for Guam are unavailable." title="Viral Suppression among Clients Served by the Ryan White HIV/AIDS Program, by Age Group, 2010–2020—United States and 3 Territories"/>
          <p:cNvPicPr>
            <a:picLocks noChangeAspect="1"/>
          </p:cNvPicPr>
          <p:nvPr/>
        </p:nvPicPr>
        <p:blipFill>
          <a:blip r:embed="rId3"/>
          <a:stretch>
            <a:fillRect/>
          </a:stretch>
        </p:blipFill>
        <p:spPr>
          <a:xfrm>
            <a:off x="599979" y="1286824"/>
            <a:ext cx="10992041" cy="4474852"/>
          </a:xfrm>
          <a:prstGeom prst="rect">
            <a:avLst/>
          </a:prstGeom>
        </p:spPr>
      </p:pic>
      <p:sp>
        <p:nvSpPr>
          <p:cNvPr id="6" name="TextBox 5"/>
          <p:cNvSpPr txBox="1">
            <a:spLocks noChangeArrowheads="1"/>
          </p:cNvSpPr>
          <p:nvPr/>
        </p:nvSpPr>
        <p:spPr bwMode="auto">
          <a:xfrm>
            <a:off x="970547" y="5947567"/>
            <a:ext cx="7696200" cy="6001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defTabSz="914400" eaLnBrk="1" hangingPunct="1">
              <a:spcBef>
                <a:spcPct val="0"/>
              </a:spcBef>
              <a:buNone/>
              <a:defRPr/>
            </a:pPr>
            <a:r>
              <a:rPr lang="en-US" altLang="en-US" sz="1100" i="1" dirty="0">
                <a:solidFill>
                  <a:prstClr val="black"/>
                </a:solidFill>
                <a:latin typeface="+mn-lt"/>
                <a:cs typeface="Arial" panose="020B0604020202020204" pitchFamily="34" charset="0"/>
              </a:rPr>
              <a:t>Viral suppression: </a:t>
            </a:r>
            <a:r>
              <a:rPr lang="en-US" altLang="en-US" sz="1100" dirty="0">
                <a:solidFill>
                  <a:prstClr val="black"/>
                </a:solidFill>
                <a:latin typeface="+mn-lt"/>
                <a:cs typeface="Arial" panose="020B0604020202020204" pitchFamily="34" charset="0"/>
              </a:rPr>
              <a:t>≥1 OAHS visit during the calendar year and ≥1 viral load reported, with the last viral load result &lt;200 copies/</a:t>
            </a:r>
            <a:r>
              <a:rPr lang="en-US" altLang="en-US" sz="1100" dirty="0" err="1">
                <a:solidFill>
                  <a:prstClr val="black"/>
                </a:solidFill>
                <a:latin typeface="+mn-lt"/>
                <a:cs typeface="Arial" panose="020B0604020202020204" pitchFamily="34" charset="0"/>
              </a:rPr>
              <a:t>mL.</a:t>
            </a:r>
            <a:endParaRPr lang="en-US" altLang="en-US" sz="1100" dirty="0">
              <a:solidFill>
                <a:prstClr val="black"/>
              </a:solidFill>
              <a:latin typeface="+mn-lt"/>
              <a:cs typeface="Arial" panose="020B0604020202020204" pitchFamily="34" charset="0"/>
            </a:endParaRPr>
          </a:p>
          <a:p>
            <a:pPr eaLnBrk="1" hangingPunct="1">
              <a:spcBef>
                <a:spcPct val="0"/>
              </a:spcBef>
              <a:buNone/>
              <a:defRPr/>
            </a:pPr>
            <a:r>
              <a:rPr lang="en-US" sz="1100" baseline="30000" dirty="0">
                <a:solidFill>
                  <a:prstClr val="black"/>
                </a:solidFill>
                <a:latin typeface="+mn-lt"/>
              </a:rPr>
              <a:t>a </a:t>
            </a:r>
            <a:r>
              <a:rPr lang="en-US" sz="1100" dirty="0">
                <a:solidFill>
                  <a:prstClr val="black"/>
                </a:solidFill>
                <a:latin typeface="+mn-lt"/>
              </a:rPr>
              <a:t>Guam, Puerto Rico, and the U.S. Virgin Islands.</a:t>
            </a:r>
          </a:p>
          <a:p>
            <a:pPr defTabSz="914400" eaLnBrk="1" hangingPunct="1">
              <a:spcBef>
                <a:spcPct val="0"/>
              </a:spcBef>
              <a:buNone/>
              <a:defRPr/>
            </a:pPr>
            <a:endParaRPr lang="en-US" altLang="en-US" sz="1100" dirty="0">
              <a:solidFill>
                <a:prstClr val="black"/>
              </a:solidFill>
              <a:latin typeface="+mn-lt"/>
              <a:cs typeface="Arial" panose="020B0604020202020204" pitchFamily="34" charset="0"/>
            </a:endParaRPr>
          </a:p>
        </p:txBody>
      </p:sp>
    </p:spTree>
    <p:extLst>
      <p:ext uri="{BB962C8B-B14F-4D97-AF65-F5344CB8AC3E}">
        <p14:creationId xmlns:p14="http://schemas.microsoft.com/office/powerpoint/2010/main" val="221685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Viral Suppression among Clients Served by the Ryan White HIV/AIDS Program (non-ADAP), 2011–2015—United States and 3 Territories"/>
          <p:cNvSpPr>
            <a:spLocks noGrp="1"/>
          </p:cNvSpPr>
          <p:nvPr>
            <p:ph type="title"/>
          </p:nvPr>
        </p:nvSpPr>
        <p:spPr>
          <a:xfrm>
            <a:off x="195309" y="1"/>
            <a:ext cx="11679859" cy="1066800"/>
          </a:xfrm>
        </p:spPr>
        <p:txBody>
          <a:bodyPr>
            <a:noAutofit/>
          </a:bodyPr>
          <a:lstStyle/>
          <a:p>
            <a:r>
              <a:rPr lang="en-US" sz="2800" dirty="0"/>
              <a:t>Viral Suppression among Clients Served by the Ryan White HIV/AIDS Program, by Race/Ethnicity, </a:t>
            </a:r>
            <a:r>
              <a:rPr lang="en-US" sz="2800" dirty="0" smtClean="0"/>
              <a:t>2010–2020—United </a:t>
            </a:r>
            <a:r>
              <a:rPr lang="en-US" sz="2800" dirty="0"/>
              <a:t>States and 3 Territories</a:t>
            </a:r>
            <a:r>
              <a:rPr lang="en-US" sz="2800" baseline="30000" dirty="0"/>
              <a:t>a</a:t>
            </a:r>
            <a:endParaRPr lang="en-US" sz="2800" baseline="30000" dirty="0">
              <a:cs typeface="Arial" panose="020B0604020202020204" pitchFamily="34" charset="0"/>
            </a:endParaRPr>
          </a:p>
        </p:txBody>
      </p:sp>
      <p:pic>
        <p:nvPicPr>
          <p:cNvPr id="3" name="Picture 2" descr="Nearly three-quarters of RWHAP clients are from racial/ethnic minority populations. From 2010 through 2020, viral suppression increased across almost all racial/ethnic populations. Viral suppression was consistently lower among Black/African American clients compared to other race/ethnicity groups until 2020 when viral suppression among Black/African American clients (86.7%) surpassed that of American Indian/Alaska Native clients (86.0%, which was slightly lower than in 2019, 87.8%). &#10; &#10;Hispanics/Latinos can be of any race.&#10; &#10;Viral suppression is defined as ≥1 outpatient/ambulatory health services visit  during the calendar year and ≥1 viral load reported, with the last viral load result &lt;200 copies/mL.&#10; &#10;The three territories include Guam, Puerto Rico, and the U.S. Virgin Islands. 2019 and 2020 data for Guam are unavailable." title="Viral Suppression among Clients Served by the Ryan White HIV/AIDS Program, by Race/Ethnicity, 2010–2020—United States and 3 Territories"/>
          <p:cNvPicPr>
            <a:picLocks noChangeAspect="1"/>
          </p:cNvPicPr>
          <p:nvPr/>
        </p:nvPicPr>
        <p:blipFill>
          <a:blip r:embed="rId3"/>
          <a:stretch>
            <a:fillRect/>
          </a:stretch>
        </p:blipFill>
        <p:spPr>
          <a:xfrm>
            <a:off x="371360" y="1207576"/>
            <a:ext cx="11449280" cy="4480948"/>
          </a:xfrm>
          <a:prstGeom prst="rect">
            <a:avLst/>
          </a:prstGeom>
        </p:spPr>
      </p:pic>
      <p:sp>
        <p:nvSpPr>
          <p:cNvPr id="6" name="TextBox 5"/>
          <p:cNvSpPr txBox="1">
            <a:spLocks noChangeArrowheads="1"/>
          </p:cNvSpPr>
          <p:nvPr/>
        </p:nvSpPr>
        <p:spPr bwMode="auto">
          <a:xfrm>
            <a:off x="994610" y="5814012"/>
            <a:ext cx="7696200" cy="7694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defTabSz="914400" eaLnBrk="1" hangingPunct="1">
              <a:spcBef>
                <a:spcPct val="0"/>
              </a:spcBef>
              <a:buNone/>
              <a:defRPr/>
            </a:pPr>
            <a:r>
              <a:rPr lang="en-US" altLang="en-US" sz="1100" i="1" dirty="0">
                <a:solidFill>
                  <a:prstClr val="black"/>
                </a:solidFill>
                <a:latin typeface="+mn-lt"/>
                <a:cs typeface="Arial" panose="020B0604020202020204" pitchFamily="34" charset="0"/>
              </a:rPr>
              <a:t>Viral suppression: </a:t>
            </a:r>
            <a:r>
              <a:rPr lang="en-US" altLang="en-US" sz="1100" dirty="0">
                <a:solidFill>
                  <a:prstClr val="black"/>
                </a:solidFill>
                <a:latin typeface="+mn-lt"/>
                <a:cs typeface="Arial" panose="020B0604020202020204" pitchFamily="34" charset="0"/>
              </a:rPr>
              <a:t>≥1 OAHS visit during the calendar year and ≥1 viral load reported, with the last viral load result &lt;200 copies/</a:t>
            </a:r>
            <a:r>
              <a:rPr lang="en-US" altLang="en-US" sz="1100" dirty="0" err="1">
                <a:solidFill>
                  <a:prstClr val="black"/>
                </a:solidFill>
                <a:latin typeface="+mn-lt"/>
                <a:cs typeface="Arial" panose="020B0604020202020204" pitchFamily="34" charset="0"/>
              </a:rPr>
              <a:t>mL.</a:t>
            </a:r>
            <a:endParaRPr lang="en-US" altLang="en-US" sz="1100" dirty="0">
              <a:solidFill>
                <a:prstClr val="black"/>
              </a:solidFill>
              <a:latin typeface="+mn-lt"/>
              <a:cs typeface="Arial" panose="020B0604020202020204" pitchFamily="34" charset="0"/>
            </a:endParaRPr>
          </a:p>
          <a:p>
            <a:pPr eaLnBrk="1" hangingPunct="1">
              <a:spcBef>
                <a:spcPct val="0"/>
              </a:spcBef>
              <a:buNone/>
              <a:defRPr/>
            </a:pPr>
            <a:r>
              <a:rPr lang="en-US" sz="1100" baseline="30000" dirty="0">
                <a:solidFill>
                  <a:prstClr val="black"/>
                </a:solidFill>
                <a:latin typeface="+mn-lt"/>
              </a:rPr>
              <a:t>a </a:t>
            </a:r>
            <a:r>
              <a:rPr lang="en-US" sz="1100" dirty="0">
                <a:solidFill>
                  <a:prstClr val="black"/>
                </a:solidFill>
                <a:latin typeface="+mn-lt"/>
              </a:rPr>
              <a:t>Guam, Puerto Rico, and the U.S. Virgin Islands</a:t>
            </a:r>
            <a:r>
              <a:rPr lang="en-US" sz="1100" dirty="0" smtClean="0">
                <a:solidFill>
                  <a:prstClr val="black"/>
                </a:solidFill>
                <a:latin typeface="+mn-lt"/>
              </a:rPr>
              <a:t>.</a:t>
            </a:r>
          </a:p>
          <a:p>
            <a:pPr eaLnBrk="1" hangingPunct="1">
              <a:spcBef>
                <a:spcPct val="0"/>
              </a:spcBef>
              <a:buNone/>
              <a:defRPr/>
            </a:pPr>
            <a:r>
              <a:rPr lang="en-US" sz="1100" baseline="30000" dirty="0" smtClean="0">
                <a:solidFill>
                  <a:prstClr val="black"/>
                </a:solidFill>
                <a:latin typeface="+mn-lt"/>
              </a:rPr>
              <a:t>b</a:t>
            </a:r>
            <a:r>
              <a:rPr lang="en-US" sz="1100" dirty="0" smtClean="0">
                <a:solidFill>
                  <a:prstClr val="black"/>
                </a:solidFill>
                <a:latin typeface="+mn-lt"/>
              </a:rPr>
              <a:t> Hispanics/Latinos can be of any race.</a:t>
            </a:r>
            <a:endParaRPr lang="en-US" sz="1100" dirty="0">
              <a:solidFill>
                <a:prstClr val="black"/>
              </a:solidFill>
              <a:latin typeface="+mn-lt"/>
            </a:endParaRPr>
          </a:p>
          <a:p>
            <a:pPr defTabSz="914400" eaLnBrk="1" hangingPunct="1">
              <a:spcBef>
                <a:spcPct val="0"/>
              </a:spcBef>
              <a:buNone/>
              <a:defRPr/>
            </a:pPr>
            <a:endParaRPr lang="en-US" altLang="en-US" sz="1100" dirty="0">
              <a:solidFill>
                <a:prstClr val="black"/>
              </a:solidFill>
              <a:latin typeface="+mn-lt"/>
              <a:cs typeface="Arial" panose="020B0604020202020204" pitchFamily="34" charset="0"/>
            </a:endParaRPr>
          </a:p>
        </p:txBody>
      </p:sp>
    </p:spTree>
    <p:extLst>
      <p:ext uri="{BB962C8B-B14F-4D97-AF65-F5344CB8AC3E}">
        <p14:creationId xmlns:p14="http://schemas.microsoft.com/office/powerpoint/2010/main" val="312295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Viral Suppression among Clients Served by the Ryan White HIV/AIDS Program (non-ADAP), 2011–2015—United States and 3 Territories"/>
          <p:cNvSpPr>
            <a:spLocks noGrp="1"/>
          </p:cNvSpPr>
          <p:nvPr>
            <p:ph type="title"/>
          </p:nvPr>
        </p:nvSpPr>
        <p:spPr>
          <a:xfrm>
            <a:off x="248575" y="1"/>
            <a:ext cx="11842811" cy="1066800"/>
          </a:xfrm>
        </p:spPr>
        <p:txBody>
          <a:bodyPr>
            <a:noAutofit/>
          </a:bodyPr>
          <a:lstStyle/>
          <a:p>
            <a:r>
              <a:rPr lang="en-US" sz="2800" dirty="0"/>
              <a:t>Viral Suppression among Clients Served by the Ryan White HIV/AIDS Program, by Housing Status, </a:t>
            </a:r>
            <a:r>
              <a:rPr lang="en-US" sz="2800" dirty="0" smtClean="0"/>
              <a:t>2010–2020—United </a:t>
            </a:r>
            <a:r>
              <a:rPr lang="en-US" sz="2800" dirty="0"/>
              <a:t>States and 3 Territories</a:t>
            </a:r>
            <a:r>
              <a:rPr lang="en-US" sz="2800" baseline="30000" dirty="0"/>
              <a:t>a</a:t>
            </a:r>
            <a:endParaRPr lang="en-US" sz="2800" baseline="30000" dirty="0">
              <a:cs typeface="Arial" panose="020B0604020202020204" pitchFamily="34" charset="0"/>
            </a:endParaRPr>
          </a:p>
        </p:txBody>
      </p:sp>
      <p:pic>
        <p:nvPicPr>
          <p:cNvPr id="3" name="Picture 2" descr="Clients served by the RWHAP with temporary or unstable housing continue to have the lowest percentages of viral suppression, although percentages are steadily increasing. Among clients with temporary housing, viral suppression increased from 63.7% in 2010 to 83.8% in 2020. Among clients with unstable housing, viral suppression increased from 54.8% in 2010 to 76.8% in 2020. Comparatively, viral suppression among clients with stable housing increased from 71.2% in 2010 to 90.4% in 2020.&#10; &#10;Viral suppression is defined as ≥1 outpatient/ambulatory health services visit  during the calendar year and ≥1 viral load reported, with the last viral load result &lt;200 copies/mL.&#10; &#10;The three territories include Guam, Puerto Rico, and the U.S. Virgin Islands. 2019 and 2020 data for Guam are unavailable." title="Viral Suppression among Clients Served by the Ryan White HIV/AIDS Program, by Housing Status, 2010–2020—United States and 3 Territories"/>
          <p:cNvPicPr>
            <a:picLocks noChangeAspect="1"/>
          </p:cNvPicPr>
          <p:nvPr/>
        </p:nvPicPr>
        <p:blipFill>
          <a:blip r:embed="rId3"/>
          <a:stretch>
            <a:fillRect/>
          </a:stretch>
        </p:blipFill>
        <p:spPr>
          <a:xfrm>
            <a:off x="685331" y="1191574"/>
            <a:ext cx="10821338" cy="4474852"/>
          </a:xfrm>
          <a:prstGeom prst="rect">
            <a:avLst/>
          </a:prstGeom>
        </p:spPr>
      </p:pic>
      <p:sp>
        <p:nvSpPr>
          <p:cNvPr id="6" name="TextBox 5"/>
          <p:cNvSpPr txBox="1">
            <a:spLocks noChangeArrowheads="1"/>
          </p:cNvSpPr>
          <p:nvPr/>
        </p:nvSpPr>
        <p:spPr bwMode="auto">
          <a:xfrm>
            <a:off x="838199" y="5928244"/>
            <a:ext cx="7696200" cy="6001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defTabSz="914400" eaLnBrk="1" hangingPunct="1">
              <a:spcBef>
                <a:spcPct val="0"/>
              </a:spcBef>
              <a:buNone/>
              <a:defRPr/>
            </a:pPr>
            <a:r>
              <a:rPr lang="en-US" altLang="en-US" sz="1100" i="1" dirty="0">
                <a:solidFill>
                  <a:prstClr val="black"/>
                </a:solidFill>
                <a:latin typeface="+mn-lt"/>
                <a:cs typeface="Arial" panose="020B0604020202020204" pitchFamily="34" charset="0"/>
              </a:rPr>
              <a:t>Viral suppression: </a:t>
            </a:r>
            <a:r>
              <a:rPr lang="en-US" altLang="en-US" sz="1100" dirty="0">
                <a:solidFill>
                  <a:prstClr val="black"/>
                </a:solidFill>
                <a:latin typeface="+mn-lt"/>
                <a:cs typeface="Arial" panose="020B0604020202020204" pitchFamily="34" charset="0"/>
              </a:rPr>
              <a:t>≥1 OAHS visit during the calendar year and ≥1 viral load reported, with the last viral load result &lt;200 copies/</a:t>
            </a:r>
            <a:r>
              <a:rPr lang="en-US" altLang="en-US" sz="1100" dirty="0" err="1">
                <a:solidFill>
                  <a:prstClr val="black"/>
                </a:solidFill>
                <a:latin typeface="+mn-lt"/>
                <a:cs typeface="Arial" panose="020B0604020202020204" pitchFamily="34" charset="0"/>
              </a:rPr>
              <a:t>mL.</a:t>
            </a:r>
            <a:endParaRPr lang="en-US" altLang="en-US" sz="1100" dirty="0">
              <a:solidFill>
                <a:prstClr val="black"/>
              </a:solidFill>
              <a:latin typeface="+mn-lt"/>
              <a:cs typeface="Arial" panose="020B0604020202020204" pitchFamily="34" charset="0"/>
            </a:endParaRPr>
          </a:p>
          <a:p>
            <a:pPr eaLnBrk="1" hangingPunct="1">
              <a:spcBef>
                <a:spcPct val="0"/>
              </a:spcBef>
              <a:buNone/>
              <a:defRPr/>
            </a:pPr>
            <a:r>
              <a:rPr lang="en-US" sz="1100" baseline="30000" dirty="0">
                <a:solidFill>
                  <a:prstClr val="black"/>
                </a:solidFill>
                <a:latin typeface="+mn-lt"/>
              </a:rPr>
              <a:t>a </a:t>
            </a:r>
            <a:r>
              <a:rPr lang="en-US" sz="1100" dirty="0">
                <a:solidFill>
                  <a:prstClr val="black"/>
                </a:solidFill>
                <a:latin typeface="+mn-lt"/>
              </a:rPr>
              <a:t>Guam, Puerto Rico, and the U.S. Virgin Islands.</a:t>
            </a:r>
          </a:p>
          <a:p>
            <a:pPr defTabSz="914400" eaLnBrk="1" hangingPunct="1">
              <a:spcBef>
                <a:spcPct val="0"/>
              </a:spcBef>
              <a:buNone/>
              <a:defRPr/>
            </a:pPr>
            <a:endParaRPr lang="en-US" altLang="en-US" sz="1100" dirty="0">
              <a:solidFill>
                <a:prstClr val="black"/>
              </a:solidFill>
              <a:latin typeface="+mn-lt"/>
              <a:cs typeface="Arial" panose="020B0604020202020204" pitchFamily="34" charset="0"/>
            </a:endParaRPr>
          </a:p>
        </p:txBody>
      </p:sp>
    </p:spTree>
    <p:extLst>
      <p:ext uri="{BB962C8B-B14F-4D97-AF65-F5344CB8AC3E}">
        <p14:creationId xmlns:p14="http://schemas.microsoft.com/office/powerpoint/2010/main" val="2337854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title="The Ryan White HIV/AIDS Program"/>
          <p:cNvSpPr>
            <a:spLocks noGrp="1"/>
          </p:cNvSpPr>
          <p:nvPr>
            <p:ph type="title"/>
          </p:nvPr>
        </p:nvSpPr>
        <p:spPr>
          <a:xfrm>
            <a:off x="243748" y="1"/>
            <a:ext cx="11803250" cy="1066800"/>
          </a:xfrm>
        </p:spPr>
        <p:txBody>
          <a:bodyPr>
            <a:noAutofit/>
          </a:bodyPr>
          <a:lstStyle/>
          <a:p>
            <a:r>
              <a:rPr lang="en-US" sz="2800" dirty="0"/>
              <a:t>Viral Suppression among Clients Served by the Ryan White HIV/AIDS Program, by Race/Ethnicity, </a:t>
            </a:r>
            <a:r>
              <a:rPr lang="en-US" sz="2800" dirty="0" smtClean="0"/>
              <a:t>2010 </a:t>
            </a:r>
            <a:r>
              <a:rPr lang="en-US" sz="2800" dirty="0"/>
              <a:t>and </a:t>
            </a:r>
            <a:r>
              <a:rPr lang="en-US" sz="2800" dirty="0" smtClean="0"/>
              <a:t>2020—United </a:t>
            </a:r>
            <a:r>
              <a:rPr lang="en-US" sz="2800" dirty="0"/>
              <a:t>States and 3 Territories</a:t>
            </a:r>
            <a:r>
              <a:rPr lang="en-US" sz="2800" baseline="30000" dirty="0"/>
              <a:t>a</a:t>
            </a:r>
            <a:endParaRPr lang="en-US" sz="2800" dirty="0"/>
          </a:p>
        </p:txBody>
      </p:sp>
      <p:pic>
        <p:nvPicPr>
          <p:cNvPr id="2" name="Picture 1" descr="This chart shows viral suppression among clients served by the RWHAP by race/ethnicity. It shows a side-by-side comparison of viral suppression for each subpopulation in 2010 – indicated by a dark grey bar, and in 2020 – indicated by a light grey bar. For comparison, viral suppression for all RWHAP clients overall in 2010 was 69.5% indicated by the dark grey line, and was 89.4% in 2020 indicated by the light grey line. &#10;&#10;Nearly three-quarters of RWHAP clients are from racial/ethnic minority populations. Viral suppression among Blacks/African Americans increased from 63.3% in 2010 to 86.7% in 2020; although viral suppression continued to be lower among Black/African American clients compared with most other race/ethnicity groups, the disparity has decreased substantially.&#10; &#10;Hispanics/Latinos can be of any race.&#10; &#10;Viral suppression is defined as ≥1 outpatient/ambulatory health services visit  during the calendar year and ≥1 viral load reported, with the last viral load result &lt;200 copies/mL. &#10; &#10;The three territories include Guam, Puerto Rico, and the U.S. Virgin Islands." title="Viral Suppression among Clients Served by the Ryan White HIV/AIDS Program, by Race/Ethnicity, 2010 and 2020—United States and 3 Territories"/>
          <p:cNvPicPr>
            <a:picLocks noChangeAspect="1"/>
          </p:cNvPicPr>
          <p:nvPr/>
        </p:nvPicPr>
        <p:blipFill>
          <a:blip r:embed="rId3"/>
          <a:stretch>
            <a:fillRect/>
          </a:stretch>
        </p:blipFill>
        <p:spPr>
          <a:xfrm>
            <a:off x="865178" y="1161091"/>
            <a:ext cx="10461643" cy="4535817"/>
          </a:xfrm>
          <a:prstGeom prst="rect">
            <a:avLst/>
          </a:prstGeom>
        </p:spPr>
      </p:pic>
      <p:sp>
        <p:nvSpPr>
          <p:cNvPr id="10" name="TextBox 5"/>
          <p:cNvSpPr txBox="1">
            <a:spLocks noChangeArrowheads="1"/>
          </p:cNvSpPr>
          <p:nvPr/>
        </p:nvSpPr>
        <p:spPr bwMode="auto">
          <a:xfrm>
            <a:off x="820625" y="5767580"/>
            <a:ext cx="8063345"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sz="3200">
                <a:solidFill>
                  <a:srgbClr val="057590"/>
                </a:solidFill>
                <a:latin typeface="Arial Unicode MS" pitchFamily="34" charset="-128"/>
              </a:defRPr>
            </a:lvl1pPr>
            <a:lvl2pPr marL="742950" indent="-285750" eaLnBrk="0" hangingPunct="0">
              <a:spcBef>
                <a:spcPct val="20000"/>
              </a:spcBef>
              <a:buFont typeface="Arial" pitchFamily="34" charset="0"/>
              <a:buChar char="•"/>
              <a:defRPr sz="2800">
                <a:solidFill>
                  <a:srgbClr val="057590"/>
                </a:solidFill>
                <a:latin typeface="Arial Unicode MS" pitchFamily="34" charset="-128"/>
              </a:defRPr>
            </a:lvl2pPr>
            <a:lvl3pPr marL="1143000" indent="-228600" eaLnBrk="0" hangingPunct="0">
              <a:spcBef>
                <a:spcPct val="20000"/>
              </a:spcBef>
              <a:buFont typeface="Arial" pitchFamily="34" charset="0"/>
              <a:buChar char="•"/>
              <a:defRPr sz="2400">
                <a:solidFill>
                  <a:srgbClr val="057590"/>
                </a:solidFill>
                <a:latin typeface="Arial Unicode MS" pitchFamily="34" charset="-128"/>
              </a:defRPr>
            </a:lvl3pPr>
            <a:lvl4pPr marL="1600200" indent="-228600" eaLnBrk="0" hangingPunct="0">
              <a:spcBef>
                <a:spcPct val="20000"/>
              </a:spcBef>
              <a:buFont typeface="Arial" pitchFamily="34" charset="0"/>
              <a:buChar char="•"/>
              <a:defRPr sz="2000">
                <a:solidFill>
                  <a:srgbClr val="057590"/>
                </a:solidFill>
                <a:latin typeface="Arial Unicode MS" pitchFamily="34" charset="-128"/>
              </a:defRPr>
            </a:lvl4pPr>
            <a:lvl5pPr marL="2057400" indent="-228600" eaLnBrk="0" hangingPunct="0">
              <a:spcBef>
                <a:spcPct val="20000"/>
              </a:spcBef>
              <a:buFont typeface="Arial" pitchFamily="34" charset="0"/>
              <a:buChar char="•"/>
              <a:defRPr sz="2000">
                <a:solidFill>
                  <a:srgbClr val="057590"/>
                </a:solidFill>
                <a:latin typeface="Arial Unicode MS" pitchFamily="34" charset="-128"/>
              </a:defRPr>
            </a:lvl5pPr>
            <a:lvl6pPr marL="25146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6pPr>
            <a:lvl7pPr marL="29718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7pPr>
            <a:lvl8pPr marL="34290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8pPr>
            <a:lvl9pPr marL="3886200" indent="-228600" eaLnBrk="0" fontAlgn="base" hangingPunct="0">
              <a:spcBef>
                <a:spcPct val="20000"/>
              </a:spcBef>
              <a:spcAft>
                <a:spcPct val="0"/>
              </a:spcAft>
              <a:buFont typeface="Arial" pitchFamily="34" charset="0"/>
              <a:buChar char="•"/>
              <a:defRPr sz="2000">
                <a:solidFill>
                  <a:srgbClr val="057590"/>
                </a:solidFill>
                <a:latin typeface="Arial Unicode MS" pitchFamily="34" charset="-128"/>
              </a:defRPr>
            </a:lvl9pPr>
          </a:lstStyle>
          <a:p>
            <a:pPr defTabSz="914400" eaLnBrk="1" hangingPunct="1">
              <a:spcBef>
                <a:spcPct val="0"/>
              </a:spcBef>
              <a:buNone/>
              <a:defRPr/>
            </a:pPr>
            <a:endParaRPr lang="en-US" sz="900" dirty="0">
              <a:solidFill>
                <a:prstClr val="black"/>
              </a:solidFill>
              <a:latin typeface="Calibri" panose="020F0502020204030204"/>
            </a:endParaRPr>
          </a:p>
          <a:p>
            <a:pPr defTabSz="914400" eaLnBrk="1" hangingPunct="1">
              <a:spcBef>
                <a:spcPct val="0"/>
              </a:spcBef>
              <a:buNone/>
              <a:defRPr/>
            </a:pPr>
            <a:r>
              <a:rPr lang="en-US" sz="900" dirty="0">
                <a:solidFill>
                  <a:prstClr val="black"/>
                </a:solidFill>
                <a:latin typeface="Calibri" panose="020F0502020204030204"/>
              </a:rPr>
              <a:t>Hispanics/Latinos can be of any race.</a:t>
            </a:r>
            <a:endParaRPr lang="en-US" altLang="en-US" sz="900" dirty="0">
              <a:solidFill>
                <a:prstClr val="black"/>
              </a:solidFill>
              <a:latin typeface="Calibri" panose="020F0502020204030204"/>
              <a:cs typeface="Arial" panose="020B0604020202020204" pitchFamily="34" charset="0"/>
            </a:endParaRPr>
          </a:p>
          <a:p>
            <a:pPr defTabSz="914400" eaLnBrk="1" hangingPunct="1">
              <a:spcBef>
                <a:spcPct val="0"/>
              </a:spcBef>
              <a:buNone/>
              <a:defRPr/>
            </a:pPr>
            <a:r>
              <a:rPr lang="en-US" altLang="en-US" sz="900" i="1" dirty="0">
                <a:solidFill>
                  <a:prstClr val="black"/>
                </a:solidFill>
                <a:latin typeface="Calibri" panose="020F0502020204030204"/>
                <a:cs typeface="Arial" panose="020B0604020202020204" pitchFamily="34" charset="0"/>
              </a:rPr>
              <a:t>Viral suppression: </a:t>
            </a:r>
            <a:r>
              <a:rPr lang="en-US" altLang="en-US" sz="900" dirty="0">
                <a:solidFill>
                  <a:prstClr val="black"/>
                </a:solidFill>
                <a:latin typeface="Calibri" panose="020F0502020204030204"/>
                <a:cs typeface="Arial" panose="020B0604020202020204" pitchFamily="34" charset="0"/>
              </a:rPr>
              <a:t>≥1 OAHS visit during the calendar year and ≥1 viral load reported, with the last viral load result &lt;200 copies/</a:t>
            </a:r>
            <a:r>
              <a:rPr lang="en-US" altLang="en-US" sz="900" dirty="0" err="1">
                <a:solidFill>
                  <a:prstClr val="black"/>
                </a:solidFill>
                <a:latin typeface="Calibri" panose="020F0502020204030204"/>
                <a:cs typeface="Arial" panose="020B0604020202020204" pitchFamily="34" charset="0"/>
              </a:rPr>
              <a:t>mL.</a:t>
            </a:r>
            <a:endParaRPr lang="en-US" altLang="en-US" sz="900" dirty="0">
              <a:solidFill>
                <a:prstClr val="black"/>
              </a:solidFill>
              <a:latin typeface="Calibri" panose="020F0502020204030204"/>
              <a:cs typeface="Arial" panose="020B0604020202020204" pitchFamily="34" charset="0"/>
            </a:endParaRPr>
          </a:p>
          <a:p>
            <a:pPr defTabSz="914400" eaLnBrk="1" hangingPunct="1">
              <a:spcBef>
                <a:spcPts val="0"/>
              </a:spcBef>
              <a:buNone/>
              <a:defRPr/>
            </a:pPr>
            <a:r>
              <a:rPr lang="en-US" sz="900" baseline="30000" dirty="0">
                <a:solidFill>
                  <a:prstClr val="black"/>
                </a:solidFill>
                <a:latin typeface="Calibri" panose="020F0502020204030204"/>
              </a:rPr>
              <a:t>a </a:t>
            </a:r>
            <a:r>
              <a:rPr lang="en-US" sz="900" dirty="0">
                <a:solidFill>
                  <a:prstClr val="black"/>
                </a:solidFill>
                <a:latin typeface="Calibri" panose="020F0502020204030204"/>
              </a:rPr>
              <a:t>Guam, Puerto Rico, and the U.S. Virgin Islands.</a:t>
            </a:r>
            <a:endParaRPr lang="en-US" altLang="en-US" sz="900" dirty="0">
              <a:solidFill>
                <a:prstClr val="black"/>
              </a:solidFill>
              <a:latin typeface="Calibri" panose="020F0502020204030204"/>
              <a:cs typeface="Arial" panose="020B0604020202020204" pitchFamily="34" charset="0"/>
            </a:endParaRPr>
          </a:p>
        </p:txBody>
      </p:sp>
    </p:spTree>
    <p:extLst>
      <p:ext uri="{BB962C8B-B14F-4D97-AF65-F5344CB8AC3E}">
        <p14:creationId xmlns:p14="http://schemas.microsoft.com/office/powerpoint/2010/main" val="334123453"/>
      </p:ext>
    </p:extLst>
  </p:cSld>
  <p:clrMapOvr>
    <a:masterClrMapping/>
  </p:clrMapOvr>
  <p:timing>
    <p:tnLst>
      <p:par>
        <p:cTn id="1" dur="indefinite" restart="never" nodeType="tmRoot"/>
      </p:par>
    </p:tnLst>
  </p:timing>
</p:sld>
</file>

<file path=ppt/theme/theme1.xml><?xml version="1.0" encoding="utf-8"?>
<a:theme xmlns:a="http://schemas.openxmlformats.org/drawingml/2006/main" name="HRSA">
  <a:themeElements>
    <a:clrScheme name="HRSA color pallet">
      <a:dk1>
        <a:sysClr val="windowText" lastClr="000000"/>
      </a:dk1>
      <a:lt1>
        <a:sysClr val="window" lastClr="FFFFFF"/>
      </a:lt1>
      <a:dk2>
        <a:srgbClr val="44546A"/>
      </a:dk2>
      <a:lt2>
        <a:srgbClr val="E7E6E6"/>
      </a:lt2>
      <a:accent1>
        <a:srgbClr val="006699"/>
      </a:accent1>
      <a:accent2>
        <a:srgbClr val="990000"/>
      </a:accent2>
      <a:accent3>
        <a:srgbClr val="003366"/>
      </a:accent3>
      <a:accent4>
        <a:srgbClr val="ECA421"/>
      </a:accent4>
      <a:accent5>
        <a:srgbClr val="CCDDF1"/>
      </a:accent5>
      <a:accent6>
        <a:srgbClr val="C0BFBF"/>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RSA" id="{52238DF5-EACC-4A94-B5ED-EE1B51214143}" vid="{8E0C974F-8DBD-4F46-AEF2-08652F04BCF3}"/>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HRSA color pallet">
      <a:dk1>
        <a:sysClr val="windowText" lastClr="000000"/>
      </a:dk1>
      <a:lt1>
        <a:sysClr val="window" lastClr="FFFFFF"/>
      </a:lt1>
      <a:dk2>
        <a:srgbClr val="44546A"/>
      </a:dk2>
      <a:lt2>
        <a:srgbClr val="E7E6E6"/>
      </a:lt2>
      <a:accent1>
        <a:srgbClr val="006699"/>
      </a:accent1>
      <a:accent2>
        <a:srgbClr val="990000"/>
      </a:accent2>
      <a:accent3>
        <a:srgbClr val="003366"/>
      </a:accent3>
      <a:accent4>
        <a:srgbClr val="ECA421"/>
      </a:accent4>
      <a:accent5>
        <a:srgbClr val="CCDDF1"/>
      </a:accent5>
      <a:accent6>
        <a:srgbClr val="C0BFBF"/>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4.xml><?xml version="1.0" encoding="utf-8"?>
<a:theme xmlns:a="http://schemas.openxmlformats.org/drawingml/2006/main" name="UpdatedWideScreenTemplate">
  <a:themeElements>
    <a:clrScheme name="HRSA color pallet">
      <a:dk1>
        <a:sysClr val="windowText" lastClr="000000"/>
      </a:dk1>
      <a:lt1>
        <a:sysClr val="window" lastClr="FFFFFF"/>
      </a:lt1>
      <a:dk2>
        <a:srgbClr val="44546A"/>
      </a:dk2>
      <a:lt2>
        <a:srgbClr val="E7E6E6"/>
      </a:lt2>
      <a:accent1>
        <a:srgbClr val="006699"/>
      </a:accent1>
      <a:accent2>
        <a:srgbClr val="990000"/>
      </a:accent2>
      <a:accent3>
        <a:srgbClr val="003366"/>
      </a:accent3>
      <a:accent4>
        <a:srgbClr val="ECA421"/>
      </a:accent4>
      <a:accent5>
        <a:srgbClr val="CCDDF1"/>
      </a:accent5>
      <a:accent6>
        <a:srgbClr val="C0BFBF"/>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pdatedWideScreenTemplate" id="{5977EF38-9053-48B6-AB32-E7FEC058B217}" vid="{6459BBA1-2CE0-4E43-8EF7-74C291723EA3}"/>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_Status xmlns="http://schemas.microsoft.com/sharepoint/v3/fields">Not Started</_Status>
    <Request_x0020_ID_x0020__x0023_ xmlns="68810ace-306f-4429-8e6f-eb01f6d4048b">584</Request_x0020_ID_x0020__x0023_>
    <Show_x003f_ xmlns="68810ace-306f-4429-8e6f-eb01f6d4048b">No</Show_x003f_>
    <File_x0020_Source xmlns="68810ace-306f-4429-8e6f-eb01f6d4048b">New</File_x0020_Source>
    <_dlc_DocId xmlns="5439193d-6489-428d-a877-177eeb04ceb1">HABDOC-2092423314-2640</_dlc_DocId>
    <_dlc_DocIdUrl xmlns="5439193d-6489-428d-a877-177eeb04ceb1">
      <Url>https://sharepoint.hrsa.gov/sites/hab/Communities/Communication/_layouts/15/DocIdRedir.aspx?ID=HABDOC-2092423314-2640</Url>
      <Description>HABDOC-2092423314-2640</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2AB4D0CEFC6B84087C1D399CE94E8BF" ma:contentTypeVersion="11" ma:contentTypeDescription="Create a new document." ma:contentTypeScope="" ma:versionID="c44a252ce07b57677de6db11871d0434">
  <xsd:schema xmlns:xsd="http://www.w3.org/2001/XMLSchema" xmlns:xs="http://www.w3.org/2001/XMLSchema" xmlns:p="http://schemas.microsoft.com/office/2006/metadata/properties" xmlns:ns2="5439193d-6489-428d-a877-177eeb04ceb1" xmlns:ns3="68810ace-306f-4429-8e6f-eb01f6d4048b" xmlns:ns4="http://schemas.microsoft.com/sharepoint/v3/fields" xmlns:ns5="59930f83-829d-4f62-add2-bc193d753bf5" targetNamespace="http://schemas.microsoft.com/office/2006/metadata/properties" ma:root="true" ma:fieldsID="ddabeb128ba64bbb5f5ddff379170fab" ns2:_="" ns3:_="" ns4:_="" ns5:_="">
    <xsd:import namespace="5439193d-6489-428d-a877-177eeb04ceb1"/>
    <xsd:import namespace="68810ace-306f-4429-8e6f-eb01f6d4048b"/>
    <xsd:import namespace="http://schemas.microsoft.com/sharepoint/v3/fields"/>
    <xsd:import namespace="59930f83-829d-4f62-add2-bc193d753bf5"/>
    <xsd:element name="properties">
      <xsd:complexType>
        <xsd:sequence>
          <xsd:element name="documentManagement">
            <xsd:complexType>
              <xsd:all>
                <xsd:element ref="ns2:_dlc_DocId" minOccurs="0"/>
                <xsd:element ref="ns2:_dlc_DocIdUrl" minOccurs="0"/>
                <xsd:element ref="ns2:_dlc_DocIdPersistId" minOccurs="0"/>
                <xsd:element ref="ns3:Show_x003f_" minOccurs="0"/>
                <xsd:element ref="ns3:Request_x0020_ID_x0020__x0023_" minOccurs="0"/>
                <xsd:element ref="ns4:_Status" minOccurs="0"/>
                <xsd:element ref="ns3:File_x0020_Source" minOccurs="0"/>
                <xsd:element ref="ns5:SharedWithUsers" minOccurs="0"/>
                <xsd:element ref="ns5: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39193d-6489-428d-a877-177eeb04ceb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8810ace-306f-4429-8e6f-eb01f6d4048b" elementFormDefault="qualified">
    <xsd:import namespace="http://schemas.microsoft.com/office/2006/documentManagement/types"/>
    <xsd:import namespace="http://schemas.microsoft.com/office/infopath/2007/PartnerControls"/>
    <xsd:element name="Show_x003f_" ma:index="11" nillable="true" ma:displayName="Show?" ma:default="No" ma:format="Dropdown" ma:hidden="true" ma:internalName="Show_x003f_" ma:readOnly="false">
      <xsd:simpleType>
        <xsd:restriction base="dms:Choice">
          <xsd:enumeration value="Yes"/>
          <xsd:enumeration value="No"/>
        </xsd:restriction>
      </xsd:simpleType>
    </xsd:element>
    <xsd:element name="Request_x0020_ID_x0020__x0023_" ma:index="12" nillable="true" ma:displayName="Request ID #" ma:internalName="Request_x0020_ID_x0020__x0023_">
      <xsd:simpleType>
        <xsd:restriction base="dms:Number"/>
      </xsd:simpleType>
    </xsd:element>
    <xsd:element name="File_x0020_Source" ma:index="15" nillable="true" ma:displayName="File Source" ma:default="New" ma:internalName="File_x0020_Sourc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14" nillable="true" ma:displayName="Status" ma:default="Not Started" ma:format="Dropdown" ma:internalName="_Status">
      <xsd:simpleType>
        <xsd:union memberTypes="dms:Text">
          <xsd:simpleType>
            <xsd:restriction base="dms:Choice">
              <xsd:enumeration value="Not Started"/>
              <xsd:enumeration value="Draft"/>
              <xsd:enumeration value="Reviewed"/>
              <xsd:enumeration value="Scheduled"/>
              <xsd:enumeration value="Published"/>
              <xsd:enumeration value="Resources"/>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59930f83-829d-4f62-add2-bc193d753bf5"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13ff120d-8bd5-4291-a148-70db8d7e9204" ContentTypeId="0x01" PreviousValue="false"/>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ADE35BE-EFA7-4DDD-8A2C-95D2BD1357DC}">
  <ds:schemaRefs>
    <ds:schemaRef ds:uri="http://purl.org/dc/elements/1.1/"/>
    <ds:schemaRef ds:uri="59930f83-829d-4f62-add2-bc193d753bf5"/>
    <ds:schemaRef ds:uri="http://schemas.microsoft.com/office/infopath/2007/PartnerControls"/>
    <ds:schemaRef ds:uri="http://purl.org/dc/terms/"/>
    <ds:schemaRef ds:uri="http://schemas.microsoft.com/office/2006/metadata/properties"/>
    <ds:schemaRef ds:uri="5439193d-6489-428d-a877-177eeb04ceb1"/>
    <ds:schemaRef ds:uri="http://schemas.microsoft.com/office/2006/documentManagement/types"/>
    <ds:schemaRef ds:uri="http://schemas.openxmlformats.org/package/2006/metadata/core-properties"/>
    <ds:schemaRef ds:uri="http://schemas.microsoft.com/sharepoint/v3/fields"/>
    <ds:schemaRef ds:uri="68810ace-306f-4429-8e6f-eb01f6d4048b"/>
    <ds:schemaRef ds:uri="http://www.w3.org/XML/1998/namespace"/>
    <ds:schemaRef ds:uri="http://purl.org/dc/dcmitype/"/>
  </ds:schemaRefs>
</ds:datastoreItem>
</file>

<file path=customXml/itemProps2.xml><?xml version="1.0" encoding="utf-8"?>
<ds:datastoreItem xmlns:ds="http://schemas.openxmlformats.org/officeDocument/2006/customXml" ds:itemID="{7EA86FCB-6EF4-449E-BB2C-B61022BE49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39193d-6489-428d-a877-177eeb04ceb1"/>
    <ds:schemaRef ds:uri="68810ace-306f-4429-8e6f-eb01f6d4048b"/>
    <ds:schemaRef ds:uri="http://schemas.microsoft.com/sharepoint/v3/fields"/>
    <ds:schemaRef ds:uri="59930f83-829d-4f62-add2-bc193d753b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3EC07E6-D3F1-4163-A737-E8B817ED61D1}">
  <ds:schemaRefs>
    <ds:schemaRef ds:uri="Microsoft.SharePoint.Taxonomy.ContentTypeSync"/>
  </ds:schemaRefs>
</ds:datastoreItem>
</file>

<file path=customXml/itemProps4.xml><?xml version="1.0" encoding="utf-8"?>
<ds:datastoreItem xmlns:ds="http://schemas.openxmlformats.org/officeDocument/2006/customXml" ds:itemID="{DC2DA065-AFF0-4DDD-9494-9FFF712B293D}">
  <ds:schemaRefs>
    <ds:schemaRef ds:uri="http://schemas.microsoft.com/sharepoint/events"/>
  </ds:schemaRefs>
</ds:datastoreItem>
</file>

<file path=customXml/itemProps5.xml><?xml version="1.0" encoding="utf-8"?>
<ds:datastoreItem xmlns:ds="http://schemas.openxmlformats.org/officeDocument/2006/customXml" ds:itemID="{3D81D8E4-BCC9-44F6-B3DA-B489C23A15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HRSA</Template>
  <TotalTime>36266</TotalTime>
  <Words>5434</Words>
  <Application>Microsoft Office PowerPoint</Application>
  <PresentationFormat>Widescreen</PresentationFormat>
  <Paragraphs>343</Paragraphs>
  <Slides>28</Slides>
  <Notes>28</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28</vt:i4>
      </vt:variant>
    </vt:vector>
  </HeadingPairs>
  <TitlesOfParts>
    <vt:vector size="38" baseType="lpstr">
      <vt:lpstr>Arial</vt:lpstr>
      <vt:lpstr>Calibri</vt:lpstr>
      <vt:lpstr>Calibri Light</vt:lpstr>
      <vt:lpstr>Courier New</vt:lpstr>
      <vt:lpstr>Times New Roman</vt:lpstr>
      <vt:lpstr>Wingdings</vt:lpstr>
      <vt:lpstr>HRSA</vt:lpstr>
      <vt:lpstr>Custom Design</vt:lpstr>
      <vt:lpstr>1_Office Theme</vt:lpstr>
      <vt:lpstr>UpdatedWideScreenTemplate</vt:lpstr>
      <vt:lpstr>Clients Served by the Ryan White HIV/AIDS Program 2020</vt:lpstr>
      <vt:lpstr>Trends in Viral Suppression Among Clients Served by the Ryan White HIV/AIDS Program, 2010–2020</vt:lpstr>
      <vt:lpstr>Viral Suppression among Clients Served by the Ryan White HIV/AIDS Program (non-ADAP), 2010–2020—United States and 3 Territoriesa</vt:lpstr>
      <vt:lpstr>Viral Suppression among RWHAP Clients, by State, 2010 and 2020—United States and 2 Territoriesa</vt:lpstr>
      <vt:lpstr>Viral Suppression among Clients Served by the Ryan White HIV/AIDS Program, by Gender, 2010–2020—United States and 3 Territoriesa</vt:lpstr>
      <vt:lpstr>Viral Suppression among Clients Served by the Ryan White HIV/AIDS Program, by Age Group, 2010–2020—United States and 3 Territoriesa</vt:lpstr>
      <vt:lpstr>Viral Suppression among Clients Served by the Ryan White HIV/AIDS Program, by Race/Ethnicity, 2010–2020—United States and 3 Territoriesa</vt:lpstr>
      <vt:lpstr>Viral Suppression among Clients Served by the Ryan White HIV/AIDS Program, by Housing Status, 2010–2020—United States and 3 Territoriesa</vt:lpstr>
      <vt:lpstr>Viral Suppression among Clients Served by the Ryan White HIV/AIDS Program, by Race/Ethnicity, 2010 and 2020—United States and 3 Territoriesa</vt:lpstr>
      <vt:lpstr>Viral Suppression among Priority Populations Served by the Ryan White HIV/AIDS Program, 2010 and 2020—United States and 3 Territoriesa</vt:lpstr>
      <vt:lpstr>Viral Suppression Among Clients Served by the RWHAP, 2020</vt:lpstr>
      <vt:lpstr>Viral Suppression among Clients Served by the Ryan White HIV/AIDS Program, by Gender, 2020—United States and 3 Territoriesa</vt:lpstr>
      <vt:lpstr>Viral Suppression among Clients Served by the Ryan White HIV/AIDS Program, by Age Group, 2020—United States and 3 Territoriesa</vt:lpstr>
      <vt:lpstr>Viral Suppression among Clients Served by the Ryan White HIV/AIDS Program, by Race/Ethnicity, 2020—United States and 3 Territoriesa</vt:lpstr>
      <vt:lpstr>Viral Suppression among Clients Served by the Ryan White HIV/AIDS Program, by Health Care Coverage, 2020—United States and 3 Territoriesa</vt:lpstr>
      <vt:lpstr>Viral Suppression among Clients Served by the Ryan White HIV/AIDS Program, by Housing Status, 2020—United States and 3 Territoriesa</vt:lpstr>
      <vt:lpstr>Viral Suppression Among Clients Served by the RWHAP, 2020</vt:lpstr>
      <vt:lpstr>Viral Suppression among Black/African American Women Served by the Ryan White HIV/AIDS Program, 2020—United States and 3 Territoriesa</vt:lpstr>
      <vt:lpstr>Viral Suppression among Black/African American Men Served by the Ryan White HIV/AIDS Program, 2020 —United States and 3 Territoriesa</vt:lpstr>
      <vt:lpstr>Viral Suppression among Hispanic/Latina Women Served by the Ryan White HIV/AIDS Program, 2020—United States and 3 Territoriesa</vt:lpstr>
      <vt:lpstr>Viral Suppression among Hispanic/Latino Men Served by the Ryan White HIV/AIDS Program, 2020—United States and 3 Territoriesa</vt:lpstr>
      <vt:lpstr>Viral Suppression among Transgender Adults and Adolescents Served by the Ryan White HIV/AIDS Program, 2020—United States and 3 Territoriesa</vt:lpstr>
      <vt:lpstr>Viral Suppression among Men Who Have Sex With Men (MSM) Served by the Ryan White HIV/AIDS Program, 2020—United States and 3 Territoriesa</vt:lpstr>
      <vt:lpstr>Viral Suppression among Youth Aged 13–24 Years Served by the Ryan White HIV/AIDS Program, 2020—United States and 3 Territoriesa</vt:lpstr>
      <vt:lpstr>Viral Suppression among Young, Black/African American Women Aged 13–24 Years Served by the Ryan White HIV/AIDS Program, 2020—United States and 3 Territoriesa</vt:lpstr>
      <vt:lpstr>Viral Suppression among Young, Black/African American MSM (YBMSM) Aged 13–24 Years Served by the Ryan White HIV/AIDS Program, 2020—United States and 3 Territoriesa</vt:lpstr>
      <vt:lpstr>Viral Suppression among Clients with HIV Attributed to Injection Drug Use Aged ≥13 Years Served by the Ryan White HIV/AIDS Program, 2020—United States and 3 Territoriesa</vt:lpstr>
      <vt:lpstr>Viral Suppression among RWHAP Clients, by Housing Status and among Key Populations with Unstable Housing, 2020—United States and 3 Territoriesa</vt:lpstr>
    </vt:vector>
  </TitlesOfParts>
  <Company>HRSA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RSR_2020_viral suppression_for clearance.pptx</dc:title>
  <dc:creator>Brantley, Meredith (HRSA)</dc:creator>
  <cp:lastModifiedBy>Schachner, Amy (HRSA)</cp:lastModifiedBy>
  <cp:revision>472</cp:revision>
  <dcterms:created xsi:type="dcterms:W3CDTF">2016-11-08T17:51:51Z</dcterms:created>
  <dcterms:modified xsi:type="dcterms:W3CDTF">2022-03-14T13:40:29Z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0x01010032AB4D0CEFC6B84087C1D399CE94E8BF</vt:lpwstr>
  </property>
  <property fmtid="{D5CDD505-2E9C-101B-9397-08002B2CF9AE}" pid="3" name="_dlc_DocIdItemGuid">
    <vt:lpwstr>d79c6292-3584-441e-afe0-3cf7e2ae05d4</vt:lpwstr>
  </property>
</Properties>
</file>