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6"/>
    <p:sldMasterId id="2147483732" r:id="rId7"/>
    <p:sldMasterId id="2147483744" r:id="rId8"/>
    <p:sldMasterId id="2147483756" r:id="rId9"/>
  </p:sldMasterIdLst>
  <p:notesMasterIdLst>
    <p:notesMasterId r:id="rId32"/>
  </p:notesMasterIdLst>
  <p:sldIdLst>
    <p:sldId id="322" r:id="rId10"/>
    <p:sldId id="263" r:id="rId11"/>
    <p:sldId id="264" r:id="rId12"/>
    <p:sldId id="262" r:id="rId13"/>
    <p:sldId id="265" r:id="rId14"/>
    <p:sldId id="266" r:id="rId15"/>
    <p:sldId id="267" r:id="rId16"/>
    <p:sldId id="268" r:id="rId17"/>
    <p:sldId id="269" r:id="rId18"/>
    <p:sldId id="270" r:id="rId19"/>
    <p:sldId id="272" r:id="rId20"/>
    <p:sldId id="271" r:id="rId21"/>
    <p:sldId id="273" r:id="rId22"/>
    <p:sldId id="274" r:id="rId23"/>
    <p:sldId id="314" r:id="rId24"/>
    <p:sldId id="313" r:id="rId25"/>
    <p:sldId id="315" r:id="rId26"/>
    <p:sldId id="317" r:id="rId27"/>
    <p:sldId id="316" r:id="rId28"/>
    <p:sldId id="431" r:id="rId29"/>
    <p:sldId id="427" r:id="rId30"/>
    <p:sldId id="430"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91C61-7AA6-396C-344B-5AD578B9EA86}" name="Mills, Robert (HRSA)" initials="MR(" userId="S::RMills@hrsa.gov::369171cb-604f-4601-9aa6-a3049bd54758" providerId="AD"/>
  <p188:author id="{CA2FAE76-AC60-1E89-7B76-708BE81479FD}" name="Kunapareddy, Srujana (HRSA)" initials="KS(" userId="S::SKunapareddy@HRSA.Gov::dadb700e-0ad4-4172-8ab1-a0e62861830c" providerId="AD"/>
  <p188:author id="{728F7493-DC76-5A5F-1BC9-6EFE49BF2521}" name="Hauck, Heather (HRSA)" initials="HH(" userId="S::HHauck@HRSA.Gov::31c1c0cd-c7d1-4872-bb23-fe338665d9a2" providerId="AD"/>
  <p188:author id="{F25336B5-73FF-D558-BE1B-AEFD216DDF71}" name="Klein, Pamela (HRSA)" initials="KP(" userId="S::PKlein@HRSA.Gov::fec1db0a-566e-43b2-9473-bf75d2aabc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43" name="Demetrios Psihopaidas" initials="DP [38]" lastIdx="1" clrIdx="43"/>
  <p:cmAuthor id="1" name="Meredith Brantley" initials="MB" lastIdx="6" clrIdx="1"/>
  <p:cmAuthor id="44" name="Demetrios Psihopaidas" initials="DP [39]" lastIdx="1" clrIdx="44"/>
  <p:cmAuthor id="2" name="Stacy Cohen" initials="SC" lastIdx="3" clrIdx="2"/>
  <p:cmAuthor id="45" name="Demetrios Psihopaidas" initials="DP [40]" lastIdx="1" clrIdx="45"/>
  <p:cmAuthor id="3" name="Antigone Dempsey" initials="AHD" lastIdx="2" clrIdx="3"/>
  <p:cmAuthor id="46" name="Cohen Gagne, Stacy (HRSA)" initials="CGS(" lastIdx="40" clrIdx="46">
    <p:extLst>
      <p:ext uri="{19B8F6BF-5375-455C-9EA6-DF929625EA0E}">
        <p15:presenceInfo xmlns:p15="http://schemas.microsoft.com/office/powerpoint/2012/main" userId="S-1-5-21-1575576018-681398725-1848903544-46261" providerId="AD"/>
      </p:ext>
    </p:extLst>
  </p:cmAuthor>
  <p:cmAuthor id="4" name="Carney, Jhetari (HRSA)" initials="CJ(" lastIdx="37" clrIdx="4"/>
  <p:cmAuthor id="47" name="Mandsager, Paul (HRSA)" initials="MP(" lastIdx="13" clrIdx="47">
    <p:extLst>
      <p:ext uri="{19B8F6BF-5375-455C-9EA6-DF929625EA0E}">
        <p15:presenceInfo xmlns:p15="http://schemas.microsoft.com/office/powerpoint/2012/main" userId="S-1-5-21-1575576018-681398725-1848903544-36217" providerId="AD"/>
      </p:ext>
    </p:extLst>
  </p:cmAuthor>
  <p:cmAuthor id="5" name="Geiger, Tanya (HRSA)" initials="GT(" lastIdx="19" clrIdx="5"/>
  <p:cmAuthor id="48" name="Chavis, Nicole (HRSA)" initials="CN(" lastIdx="4" clrIdx="48">
    <p:extLst>
      <p:ext uri="{19B8F6BF-5375-455C-9EA6-DF929625EA0E}">
        <p15:presenceInfo xmlns:p15="http://schemas.microsoft.com/office/powerpoint/2012/main" userId="S-1-5-21-1575576018-681398725-1848903544-64251" providerId="AD"/>
      </p:ext>
    </p:extLst>
  </p:cmAuthor>
  <p:cmAuthor id="6" name="Antigone Dempsey (HRSA)" initials="AHD" lastIdx="5" clrIdx="50">
    <p:extLst>
      <p:ext uri="{19B8F6BF-5375-455C-9EA6-DF929625EA0E}">
        <p15:presenceInfo xmlns:p15="http://schemas.microsoft.com/office/powerpoint/2012/main" userId="Antigone Dempsey (HRSA)" providerId="None"/>
      </p:ext>
    </p:extLst>
  </p:cmAuthor>
  <p:cmAuthor id="49" name="Mills, Robert (HRSA)" initials="MR(" lastIdx="3" clrIdx="49">
    <p:extLst>
      <p:ext uri="{19B8F6BF-5375-455C-9EA6-DF929625EA0E}">
        <p15:presenceInfo xmlns:p15="http://schemas.microsoft.com/office/powerpoint/2012/main" userId="S-1-5-21-1575576018-681398725-1848903544-12947" providerId="AD"/>
      </p:ext>
    </p:extLst>
  </p:cmAuthor>
  <p:cmAuthor id="7" name="Demetrios Psihopaidas" initials="DP [2]" lastIdx="1" clrIdx="7"/>
  <p:cmAuthor id="8" name="Demetrios Psihopaidas" initials="DP [3]" lastIdx="1" clrIdx="8"/>
  <p:cmAuthor id="9" name="Demetrios Psihopaidas" initials="DP [4]" lastIdx="1" clrIdx="9"/>
  <p:cmAuthor id="10" name="Demetrios Psihopaidas" initials="DP [5]" lastIdx="1" clrIdx="10"/>
  <p:cmAuthor id="11" name="Demetrios Psihopaidas" initials="DP [6]" lastIdx="1" clrIdx="11"/>
  <p:cmAuthor id="12" name="Demetrios Psihopaidas" initials="DP [7]" lastIdx="1" clrIdx="12"/>
  <p:cmAuthor id="13" name="Demetrios Psihopaidas" initials="DP [8]" lastIdx="1" clrIdx="13"/>
  <p:cmAuthor id="14" name="Demetrios Psihopaidas" initials="DP [9]" lastIdx="1" clrIdx="14"/>
  <p:cmAuthor id="15" name="Demetrios Psihopaidas" initials="DP [10]" lastIdx="1" clrIdx="15"/>
  <p:cmAuthor id="16" name="Demetrios Psihopaidas" initials="DP [11]" lastIdx="1" clrIdx="16"/>
  <p:cmAuthor id="17" name="Demetrios Psihopaidas" initials="DP [12]" lastIdx="1" clrIdx="17"/>
  <p:cmAuthor id="18" name="Demetrios Psihopaidas" initials="DP [13]" lastIdx="1" clrIdx="18"/>
  <p:cmAuthor id="19" name="Demetrios Psihopaidas" initials="DP [14]" lastIdx="1" clrIdx="19"/>
  <p:cmAuthor id="20" name="Demetrios Psihopaidas" initials="DP [15]" lastIdx="1" clrIdx="20"/>
  <p:cmAuthor id="21" name="Demetrios Psihopaidas" initials="DP [16]" lastIdx="1" clrIdx="21"/>
  <p:cmAuthor id="22" name="Demetrios Psihopaidas" initials="DP [17]" lastIdx="1" clrIdx="22"/>
  <p:cmAuthor id="23" name="Demetrios Psihopaidas" initials="DP [18]" lastIdx="1" clrIdx="23"/>
  <p:cmAuthor id="24" name="Demetrios Psihopaidas" initials="DP [19]" lastIdx="1" clrIdx="24"/>
  <p:cmAuthor id="25" name="Demetrios Psihopaidas" initials="DP [20]" lastIdx="1" clrIdx="25"/>
  <p:cmAuthor id="26" name="Demetrios Psihopaidas" initials="DP [21]" lastIdx="1" clrIdx="26"/>
  <p:cmAuthor id="27" name="Demetrios Psihopaidas" initials="DP [22]" lastIdx="1" clrIdx="27"/>
  <p:cmAuthor id="28" name="Demetrios Psihopaidas" initials="DP [23]" lastIdx="1" clrIdx="28"/>
  <p:cmAuthor id="29" name="Demetrios Psihopaidas" initials="DP [24]" lastIdx="1" clrIdx="29"/>
  <p:cmAuthor id="30" name="Demetrios Psihopaidas" initials="DP [25]" lastIdx="1" clrIdx="30"/>
  <p:cmAuthor id="31" name="Demetrios Psihopaidas" initials="DP [26]" lastIdx="1" clrIdx="31"/>
  <p:cmAuthor id="32" name="Demetrios Psihopaidas" initials="DP [27]" lastIdx="1" clrIdx="32"/>
  <p:cmAuthor id="33" name="Demetrios Psihopaidas" initials="DP [28]" lastIdx="1" clrIdx="33"/>
  <p:cmAuthor id="34" name="Demetrios Psihopaidas" initials="DP [29]" lastIdx="1" clrIdx="34"/>
  <p:cmAuthor id="35" name="Demetrios Psihopaidas" initials="DP [30]" lastIdx="1" clrIdx="35"/>
  <p:cmAuthor id="36" name="Demetrios Psihopaidas" initials="DP [31]" lastIdx="1" clrIdx="36"/>
  <p:cmAuthor id="37" name="Demetrios Psihopaidas" initials="DP [32]" lastIdx="1" clrIdx="37"/>
  <p:cmAuthor id="38" name="Demetrios Psihopaidas" initials="DP [33]" lastIdx="1" clrIdx="38"/>
  <p:cmAuthor id="39" name="Demetrios Psihopaidas" initials="DP [34]" lastIdx="1" clrIdx="39"/>
  <p:cmAuthor id="40" name="Demetrios Psihopaidas" initials="DP [35]" lastIdx="1" clrIdx="40"/>
  <p:cmAuthor id="41" name="Demetrios Psihopaidas" initials="DP [36]" lastIdx="1" clrIdx="41"/>
  <p:cmAuthor id="42" name="Demetrios Psihopaidas" initials="DP [37]" lastIdx="1" clrIdx="4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ADD136"/>
    <a:srgbClr val="7F0000"/>
    <a:srgbClr val="96649B"/>
    <a:srgbClr val="47C3D3"/>
    <a:srgbClr val="088743"/>
    <a:srgbClr val="8497B0"/>
    <a:srgbClr val="333F5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9" autoAdjust="0"/>
  </p:normalViewPr>
  <p:slideViewPr>
    <p:cSldViewPr>
      <p:cViewPr varScale="1">
        <p:scale>
          <a:sx n="54" d="100"/>
          <a:sy n="54" d="100"/>
        </p:scale>
        <p:origin x="328"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4" d="100"/>
          <a:sy n="114" d="100"/>
        </p:scale>
        <p:origin x="269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F1E5C-746F-475E-9E0B-EF88AA6826FE}" type="datetimeFigureOut">
              <a:rPr lang="en-US" smtClean="0"/>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3FA07-C4C3-424D-BF0D-65AF3F3E1C00}" type="slidenum">
              <a:rPr lang="en-US" smtClean="0"/>
              <a:t>‹#›</a:t>
            </a:fld>
            <a:endParaRPr lang="en-US"/>
          </a:p>
        </p:txBody>
      </p:sp>
    </p:spTree>
    <p:extLst>
      <p:ext uri="{BB962C8B-B14F-4D97-AF65-F5344CB8AC3E}">
        <p14:creationId xmlns:p14="http://schemas.microsoft.com/office/powerpoint/2010/main" val="187893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dirty="0" err="1">
                <a:solidFill>
                  <a:schemeClr val="tx1"/>
                </a:solidFill>
                <a:effectLst/>
                <a:latin typeface="+mn-lt"/>
                <a:ea typeface="+mn-ea"/>
                <a:cs typeface="+mn-cs"/>
              </a:rPr>
              <a:t>HRSAgov</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a:solidFill>
                  <a:schemeClr val="tx1"/>
                </a:solidFill>
                <a:effectLst/>
                <a:latin typeface="+mn-lt"/>
                <a:ea typeface="+mn-ea"/>
                <a:cs typeface="+mn-cs"/>
                <a:hlinkClick r:id="rId3"/>
              </a:rPr>
              <a:t>www.HRSA.gov</a:t>
            </a:r>
            <a:r>
              <a:rPr lang="en-US" sz="1200" i="1" kern="1200" dirty="0">
                <a:solidFill>
                  <a:schemeClr val="tx1"/>
                </a:solidFill>
                <a:effectLst/>
                <a:latin typeface="+mn-lt"/>
                <a:ea typeface="+mn-ea"/>
                <a:cs typeface="+mn-cs"/>
              </a:rPr>
              <a:t> for more detailed information about all of our programs. </a:t>
            </a:r>
            <a:endParaRPr lang="en-US" sz="1200" kern="1200" dirty="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122095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130,473 women aged 13 years and older served by the RWHAP with income information, 67.8% were living at or below 100% of the federal poverty level (FPL). </a:t>
            </a:r>
          </a:p>
          <a:p>
            <a:endParaRPr lang="en-US" dirty="0"/>
          </a:p>
          <a:p>
            <a:r>
              <a:rPr lang="en-US" dirty="0"/>
              <a:t>FPL is federal poverty level.</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10</a:t>
            </a:fld>
            <a:endParaRPr lang="en-US"/>
          </a:p>
        </p:txBody>
      </p:sp>
    </p:spTree>
    <p:extLst>
      <p:ext uri="{BB962C8B-B14F-4D97-AF65-F5344CB8AC3E}">
        <p14:creationId xmlns:p14="http://schemas.microsoft.com/office/powerpoint/2010/main" val="276917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Black/African American women aged 13 years and older served by the RWHAP with income information, 67.2% were living at or below 100% of the federal poverty level (FPL). Among Hispanic/Latina women, 74.2% were living at or below 100% FPL. Among White women, 63.0% were living at or below 100% FPL.  </a:t>
            </a:r>
          </a:p>
          <a:p>
            <a:endParaRPr lang="en-US" dirty="0"/>
          </a:p>
          <a:p>
            <a:r>
              <a:rPr lang="en-US" dirty="0"/>
              <a:t>The data presented do not include transgender women.    </a:t>
            </a:r>
          </a:p>
          <a:p>
            <a:endParaRPr lang="en-US" dirty="0"/>
          </a:p>
          <a:p>
            <a:r>
              <a:rPr lang="en-US" dirty="0"/>
              <a:t>Hispanics/Latinas can be of any race.</a:t>
            </a:r>
          </a:p>
          <a:p>
            <a:endParaRPr lang="en-US" dirty="0"/>
          </a:p>
          <a:p>
            <a:r>
              <a:rPr lang="en-US" dirty="0"/>
              <a:t>N represents the total number of clients in the specific subpopulation.</a:t>
            </a:r>
          </a:p>
          <a:p>
            <a:endParaRPr lang="en-US" dirty="0"/>
          </a:p>
          <a:p>
            <a:r>
              <a:rPr lang="en-US" dirty="0"/>
              <a:t>FPL is federal poverty level.</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11</a:t>
            </a:fld>
            <a:endParaRPr lang="en-US"/>
          </a:p>
        </p:txBody>
      </p:sp>
    </p:spTree>
    <p:extLst>
      <p:ext uri="{BB962C8B-B14F-4D97-AF65-F5344CB8AC3E}">
        <p14:creationId xmlns:p14="http://schemas.microsoft.com/office/powerpoint/2010/main" val="111784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the majority (86.1%) of women aged 13 years and older served by the RWHAP had some form of health care coverage. Among women served by the RWHAP with reported health care coverage information, 39.5% were covered by Medicaid, 10.1% by Medicare, and an additional 9.4% were dually eligible for Medicare and Medicaid. 13.9% of women had no health care coverage in 2021.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12</a:t>
            </a:fld>
            <a:endParaRPr lang="en-US"/>
          </a:p>
        </p:txBody>
      </p:sp>
    </p:spTree>
    <p:extLst>
      <p:ext uri="{BB962C8B-B14F-4D97-AF65-F5344CB8AC3E}">
        <p14:creationId xmlns:p14="http://schemas.microsoft.com/office/powerpoint/2010/main" val="410206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Black/African American women aged 13 years and older served by the RWHAP, 86.6% had some form of health care coverage. Among Hispanic/Latina women, 80.5% had some form of health care coverage. Among White women, 90.3% had some form of health care coverage.</a:t>
            </a:r>
          </a:p>
          <a:p>
            <a:endParaRPr lang="en-US" dirty="0"/>
          </a:p>
          <a:p>
            <a:r>
              <a:rPr lang="en-US" dirty="0"/>
              <a:t>The data presented do not include transgender women.    </a:t>
            </a:r>
          </a:p>
          <a:p>
            <a:r>
              <a:rPr lang="en-US" dirty="0"/>
              <a:t> </a:t>
            </a:r>
          </a:p>
          <a:p>
            <a:r>
              <a:rPr lang="en-US" dirty="0"/>
              <a:t>Hispanics/Latinas can be of any race.</a:t>
            </a:r>
          </a:p>
          <a:p>
            <a:r>
              <a:rPr lang="en-US" dirty="0"/>
              <a:t> </a:t>
            </a:r>
          </a:p>
          <a:p>
            <a:r>
              <a:rPr lang="en-US" dirty="0"/>
              <a:t>N represents the total number of clients in the specific subpopulation.</a:t>
            </a:r>
          </a:p>
          <a:p>
            <a:r>
              <a:rPr lang="en-US" dirty="0"/>
              <a:t> </a:t>
            </a:r>
          </a:p>
          <a:p>
            <a:r>
              <a:rPr lang="en-US" dirty="0"/>
              <a:t>The three territories include Guam, Puerto Rico, and the U.S. Virgin Islands.</a:t>
            </a:r>
            <a:r>
              <a:rPr lang="en-US" sz="1800" b="0" i="0" u="none" strike="noStrike" baseline="0" dirty="0">
                <a:solidFill>
                  <a:srgbClr val="000000"/>
                </a:solidFill>
                <a:latin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13</a:t>
            </a:fld>
            <a:endParaRPr lang="en-US"/>
          </a:p>
        </p:txBody>
      </p:sp>
    </p:spTree>
    <p:extLst>
      <p:ext uri="{BB962C8B-B14F-4D97-AF65-F5344CB8AC3E}">
        <p14:creationId xmlns:p14="http://schemas.microsoft.com/office/powerpoint/2010/main" val="3515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transition slide to introduce the section focused on viral suppression among women aged 13 years and older served by the Ryan White HIV/AIDS Program in 2020.</a:t>
            </a:r>
          </a:p>
        </p:txBody>
      </p:sp>
      <p:sp>
        <p:nvSpPr>
          <p:cNvPr id="4" name="Slide Number Placeholder 3"/>
          <p:cNvSpPr>
            <a:spLocks noGrp="1"/>
          </p:cNvSpPr>
          <p:nvPr>
            <p:ph type="sldNum" sz="quarter" idx="10"/>
          </p:nvPr>
        </p:nvSpPr>
        <p:spPr/>
        <p:txBody>
          <a:bodyPr/>
          <a:lstStyle/>
          <a:p>
            <a:fld id="{E173FA07-C4C3-424D-BF0D-65AF3F3E1C00}" type="slidenum">
              <a:rPr lang="en-US" smtClean="0"/>
              <a:t>14</a:t>
            </a:fld>
            <a:endParaRPr lang="en-US"/>
          </a:p>
        </p:txBody>
      </p:sp>
    </p:spTree>
    <p:extLst>
      <p:ext uri="{BB962C8B-B14F-4D97-AF65-F5344CB8AC3E}">
        <p14:creationId xmlns:p14="http://schemas.microsoft.com/office/powerpoint/2010/main" val="151845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The percentage of women aged 13 and older served by the RWHAP with suppressed viral load increased from 66.2% in 2010 to 89.9% in 2021. </a:t>
            </a:r>
          </a:p>
          <a:p>
            <a:endParaRPr lang="en-US" dirty="0">
              <a:effectLst/>
            </a:endParaRPr>
          </a:p>
          <a:p>
            <a:r>
              <a:rPr lang="en-US" dirty="0">
                <a:effectLst/>
              </a:rPr>
              <a:t>The data presented do not include transgender women.    </a:t>
            </a:r>
          </a:p>
          <a:p>
            <a:endParaRPr lang="en-US" dirty="0">
              <a:effectLst/>
            </a:endParaRP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endParaRPr lang="en-US" dirty="0">
              <a:effectLst/>
            </a:endParaRPr>
          </a:p>
          <a:p>
            <a:r>
              <a:rPr lang="en-US" dirty="0">
                <a:effectLst/>
              </a:rPr>
              <a:t>The three territories include Guam, Puerto Rico, and the U.S. Virgin Islands.</a:t>
            </a:r>
          </a:p>
          <a:p>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2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In 2021, among women aged 13 years and older served by the RWHAP, viral suppression varied across age groups, with notably lower viral suppression among the younger age groups. Viral suppression was lowest among women aged 13–24 years (80.6%) and highest among women aged 65 years and older (95.8%).  </a:t>
            </a:r>
          </a:p>
          <a:p>
            <a:r>
              <a:rPr lang="en-US" dirty="0">
                <a:effectLst/>
              </a:rPr>
              <a:t> </a:t>
            </a:r>
          </a:p>
          <a:p>
            <a:r>
              <a:rPr lang="en-US" dirty="0">
                <a:effectLst/>
              </a:rPr>
              <a:t>The data presented do not include transgender women.   </a:t>
            </a:r>
          </a:p>
          <a:p>
            <a:endParaRPr lang="en-US" dirty="0">
              <a:effectLst/>
            </a:endParaRPr>
          </a:p>
          <a:p>
            <a:r>
              <a:rPr lang="en-US" dirty="0">
                <a:effectLst/>
              </a:rPr>
              <a:t>N represents the total number of women in the specific subpopulation.</a:t>
            </a:r>
          </a:p>
          <a:p>
            <a:r>
              <a:rPr lang="en-US" dirty="0">
                <a:effectLst/>
              </a:rPr>
              <a:t> </a:t>
            </a: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66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a:t>
            </a:r>
            <a:r>
              <a:rPr lang="en-US" baseline="0" dirty="0"/>
              <a:t> 88.6% of women aged 13 years and older who lived at or below the federal poverty level were virally suppressed. </a:t>
            </a:r>
          </a:p>
          <a:p>
            <a:endParaRPr lang="en-US" dirty="0"/>
          </a:p>
          <a:p>
            <a:r>
              <a:rPr lang="en-US" dirty="0"/>
              <a:t>The data presented do not include transgender women.   </a:t>
            </a:r>
          </a:p>
          <a:p>
            <a:endParaRPr lang="en-US" dirty="0"/>
          </a:p>
          <a:p>
            <a:r>
              <a:rPr lang="en-US" dirty="0"/>
              <a:t>N represents the total number of women in the specific subpopulation.</a:t>
            </a:r>
          </a:p>
          <a:p>
            <a:r>
              <a:rPr lang="en-US" dirty="0"/>
              <a:t> </a:t>
            </a:r>
          </a:p>
          <a:p>
            <a:r>
              <a:rPr lang="en-US" dirty="0"/>
              <a:t>Viral suppression is defined as having  ≥1 outpatient/ambulatory health services visit during the calendar year and ≥1 viral load reported, with the last  viral load result &lt;200 copies/</a:t>
            </a:r>
            <a:r>
              <a:rPr lang="en-US" dirty="0" err="1"/>
              <a:t>mL.</a:t>
            </a:r>
            <a:endParaRPr lang="en-US" dirty="0"/>
          </a:p>
          <a:p>
            <a:r>
              <a:rPr lang="en-US" dirty="0"/>
              <a:t> </a:t>
            </a:r>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96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In 2021, viral suppression varied by housing status among women aged 13 years and older served by the RWHAP. Viral suppression was highest among women with stable housing (90.7%), followed by those with temporary housing (84.7%); viral suppression was lowest among women with unstable housing (77.4%). </a:t>
            </a:r>
          </a:p>
          <a:p>
            <a:endParaRPr lang="en-US" dirty="0">
              <a:effectLst/>
            </a:endParaRPr>
          </a:p>
          <a:p>
            <a:r>
              <a:rPr lang="en-US" dirty="0">
                <a:effectLst/>
              </a:rPr>
              <a:t>The data presented do not include transgender women.   </a:t>
            </a:r>
          </a:p>
          <a:p>
            <a:endParaRPr lang="en-US" dirty="0">
              <a:effectLst/>
            </a:endParaRPr>
          </a:p>
          <a:p>
            <a:r>
              <a:rPr lang="en-US" dirty="0">
                <a:effectLst/>
              </a:rPr>
              <a:t>N represents the total number of women in the specific subpopulation.</a:t>
            </a:r>
          </a:p>
          <a:p>
            <a:r>
              <a:rPr lang="en-US" dirty="0">
                <a:effectLst/>
              </a:rPr>
              <a:t> </a:t>
            </a:r>
          </a:p>
          <a:p>
            <a:r>
              <a:rPr lang="en-US" dirty="0">
                <a:effectLst/>
              </a:rPr>
              <a:t>Viral suppression is defined as having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77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transition slide to introduce the section focused on viral suppression disparities among women aged 13 years and older served by the Ryan White HIV/AIDS Program in 2021.</a:t>
            </a:r>
          </a:p>
        </p:txBody>
      </p:sp>
      <p:sp>
        <p:nvSpPr>
          <p:cNvPr id="4" name="Slide Number Placeholder 3"/>
          <p:cNvSpPr>
            <a:spLocks noGrp="1"/>
          </p:cNvSpPr>
          <p:nvPr>
            <p:ph type="sldNum" sz="quarter" idx="10"/>
          </p:nvPr>
        </p:nvSpPr>
        <p:spPr/>
        <p:txBody>
          <a:bodyPr/>
          <a:lstStyle/>
          <a:p>
            <a:fld id="{E173FA07-C4C3-424D-BF0D-65AF3F3E1C00}" type="slidenum">
              <a:rPr lang="en-US" smtClean="0"/>
              <a:t>19</a:t>
            </a:fld>
            <a:endParaRPr lang="en-US"/>
          </a:p>
        </p:txBody>
      </p:sp>
    </p:spTree>
    <p:extLst>
      <p:ext uri="{BB962C8B-B14F-4D97-AF65-F5344CB8AC3E}">
        <p14:creationId xmlns:p14="http://schemas.microsoft.com/office/powerpoint/2010/main" val="237382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2</a:t>
            </a:fld>
            <a:endParaRPr lang="en-US"/>
          </a:p>
        </p:txBody>
      </p:sp>
    </p:spTree>
    <p:extLst>
      <p:ext uri="{BB962C8B-B14F-4D97-AF65-F5344CB8AC3E}">
        <p14:creationId xmlns:p14="http://schemas.microsoft.com/office/powerpoint/2010/main" val="224997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2021, the percentage of Black/African American women who were virally suppressed (89.0%) was slightly lower than the national RWHAP average (89.7%) – indicated by the dashed grey line – and the percentage for women overall (89.9%).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women, viral suppression was lowest in each 5-year age group from 15–34 years (range: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78.0% to 82.2%); those with perinatal HIV (76.1%); and those with unstable housing (78.5%).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16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2021, viral suppression among Hispanic/Latina women (91.5%) was higher than the national RWHAP average (89.7%) – indicated by the dashed grey line – and that of women overall (89.9%).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Hispanic/Latina women, viral suppression was lowest among women aged 20–24 years (80.8%) and 25–29 years (80.4%); those with perinatal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HIV (78.4%); and those with temporary (85.3%) and unstable (79.6%) housing.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Hispanics/Latinas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402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for young, Black/African American women aged 13–24 years (78.6%) was lower than the national RWHAP average (89.7%) – indicated by the dashed grey line – lower than youth overall (82.7%), and slightly lower than young women overall (80.6%).</a:t>
            </a:r>
          </a:p>
          <a:p>
            <a:r>
              <a:rPr lang="en-US" dirty="0">
                <a:effectLst/>
              </a:rPr>
              <a:t> </a:t>
            </a:r>
          </a:p>
          <a:p>
            <a:r>
              <a:rPr lang="en-US" dirty="0">
                <a:effectLst/>
              </a:rPr>
              <a:t>Viral suppression for young, Black/African American women was lowest among those receiving care in HHS Region 4 (75.0%), those living at 101%–138% of the federal poverty level (69.5%),</a:t>
            </a:r>
            <a:r>
              <a:rPr lang="en-US" baseline="0" dirty="0">
                <a:effectLst/>
              </a:rPr>
              <a:t> and those with </a:t>
            </a:r>
            <a:r>
              <a:rPr lang="en-US" dirty="0">
                <a:effectLst/>
              </a:rPr>
              <a:t>unstable (72.2%) housing.  Use caution</a:t>
            </a:r>
            <a:r>
              <a:rPr lang="en-US" baseline="0" dirty="0">
                <a:effectLst/>
              </a:rPr>
              <a:t> when interpreting data on housing due to variability from small numbers.</a:t>
            </a:r>
            <a:endParaRPr lang="en-US" dirty="0">
              <a:effectLst/>
            </a:endParaRP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42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2021, of the </a:t>
            </a:r>
            <a:r>
              <a:rPr lang="en-US" sz="1200" dirty="0"/>
              <a:t>572,377</a:t>
            </a:r>
            <a:r>
              <a:rPr lang="en-US" sz="1200" kern="1200" dirty="0">
                <a:solidFill>
                  <a:schemeClr val="tx1"/>
                </a:solidFill>
                <a:effectLst/>
                <a:latin typeface="+mn-lt"/>
                <a:ea typeface="+mn-ea"/>
                <a:cs typeface="+mn-cs"/>
              </a:rPr>
              <a:t> clients aged 13 years and older served by the RWHAP with reported gender information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72.3% were male, 25.2% were female, and 2.4% were transgender. </a:t>
            </a:r>
          </a:p>
          <a:p>
            <a:endParaRPr lang="en-US" dirty="0"/>
          </a:p>
          <a:p>
            <a:r>
              <a:rPr lang="en-US" dirty="0"/>
              <a:t>The three territories include Guam, Puerto Rico, and the U.S. Virgin Islands.</a:t>
            </a:r>
          </a:p>
        </p:txBody>
      </p:sp>
      <p:sp>
        <p:nvSpPr>
          <p:cNvPr id="4" name="Slide Number Placeholder 3"/>
          <p:cNvSpPr>
            <a:spLocks noGrp="1"/>
          </p:cNvSpPr>
          <p:nvPr>
            <p:ph type="sldNum" sz="quarter" idx="10"/>
          </p:nvPr>
        </p:nvSpPr>
        <p:spPr/>
        <p:txBody>
          <a:bodyPr/>
          <a:lstStyle/>
          <a:p>
            <a:fld id="{E173FA07-C4C3-424D-BF0D-65AF3F3E1C00}" type="slidenum">
              <a:rPr lang="en-US" smtClean="0"/>
              <a:t>3</a:t>
            </a:fld>
            <a:endParaRPr lang="en-US" dirty="0"/>
          </a:p>
        </p:txBody>
      </p:sp>
    </p:spTree>
    <p:extLst>
      <p:ext uri="{BB962C8B-B14F-4D97-AF65-F5344CB8AC3E}">
        <p14:creationId xmlns:p14="http://schemas.microsoft.com/office/powerpoint/2010/main" val="349878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66.2% of women served by the RWHAP were aged 45 years and older. </a:t>
            </a:r>
          </a:p>
          <a:p>
            <a:endParaRPr lang="en-US" dirty="0"/>
          </a:p>
          <a:p>
            <a:r>
              <a:rPr lang="en-US" dirty="0"/>
              <a:t>Data presented do not include transgender women.</a:t>
            </a:r>
          </a:p>
          <a:p>
            <a:endParaRPr lang="en-US" dirty="0"/>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4</a:t>
            </a:fld>
            <a:endParaRPr lang="en-US"/>
          </a:p>
        </p:txBody>
      </p:sp>
    </p:spTree>
    <p:extLst>
      <p:ext uri="{BB962C8B-B14F-4D97-AF65-F5344CB8AC3E}">
        <p14:creationId xmlns:p14="http://schemas.microsoft.com/office/powerpoint/2010/main" val="33422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83.2% of women served by the RWHAP were racial/ethnic minorities. Of the 143,228 women with reported race/ethnicity information, 60.5% were Black/African American and 19.8% were Hispanic/Latina. White women accounted for 16.8% of women served by the RWHAP. </a:t>
            </a:r>
          </a:p>
          <a:p>
            <a:endParaRPr lang="en-US" dirty="0"/>
          </a:p>
          <a:p>
            <a:r>
              <a:rPr lang="en-US" dirty="0"/>
              <a:t>Data presented do not include transgender women.</a:t>
            </a:r>
          </a:p>
          <a:p>
            <a:endParaRPr lang="en-US" dirty="0"/>
          </a:p>
          <a:p>
            <a:r>
              <a:rPr lang="en-US" dirty="0"/>
              <a:t>Hispanics/Latinas can be of any race. </a:t>
            </a:r>
          </a:p>
          <a:p>
            <a:endParaRPr lang="en-US" dirty="0"/>
          </a:p>
          <a:p>
            <a:r>
              <a:rPr lang="en-US" dirty="0"/>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5</a:t>
            </a:fld>
            <a:endParaRPr lang="en-US" dirty="0"/>
          </a:p>
        </p:txBody>
      </p:sp>
    </p:spTree>
    <p:extLst>
      <p:ext uri="{BB962C8B-B14F-4D97-AF65-F5344CB8AC3E}">
        <p14:creationId xmlns:p14="http://schemas.microsoft.com/office/powerpoint/2010/main" val="396767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the 122,614 women aged 13 years or older served by the RWHAP with a reported transmission category, 87.4% had HIV attributed to heterosexual contact, 8.1% to injection drug use, and 3.2% to perinatal</a:t>
            </a:r>
            <a:r>
              <a:rPr lang="en-US" baseline="0" dirty="0"/>
              <a:t> HIV</a:t>
            </a:r>
            <a:r>
              <a:rPr lang="en-US" dirty="0"/>
              <a:t>. </a:t>
            </a:r>
          </a:p>
          <a:p>
            <a:endParaRPr lang="en-US" dirty="0"/>
          </a:p>
          <a:p>
            <a:r>
              <a:rPr lang="en-US" dirty="0"/>
              <a:t>Data presented do not include transgender women.</a:t>
            </a:r>
          </a:p>
          <a:p>
            <a:endParaRPr lang="en-US" dirty="0"/>
          </a:p>
          <a:p>
            <a:r>
              <a:rPr lang="en-US" dirty="0"/>
              <a:t>Heterosexual contact includes specific heterosexual contact with a person known to have, or to be at high risk for, HIV infection. </a:t>
            </a:r>
          </a:p>
          <a:p>
            <a:r>
              <a:rPr lang="en-US" dirty="0"/>
              <a:t>	</a:t>
            </a:r>
          </a:p>
          <a:p>
            <a:r>
              <a:rPr lang="en-US" dirty="0"/>
              <a:t>The three territories include Guam, Puerto Rico, and the U.S. Virgin Islands.</a:t>
            </a:r>
          </a:p>
          <a:p>
            <a:endParaRPr lang="en-US" dirty="0"/>
          </a:p>
          <a:p>
            <a:r>
              <a:rPr lang="en-US" dirty="0"/>
              <a:t>Other includes hemophilia and blood transfusion.</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6</a:t>
            </a:fld>
            <a:endParaRPr lang="en-US" dirty="0"/>
          </a:p>
        </p:txBody>
      </p:sp>
    </p:spTree>
    <p:extLst>
      <p:ext uri="{BB962C8B-B14F-4D97-AF65-F5344CB8AC3E}">
        <p14:creationId xmlns:p14="http://schemas.microsoft.com/office/powerpoint/2010/main" val="238956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Black/African American women aged 13 years and older served by the RWHAP, 90.1% had HIV transmission attributed to heterosexual contact, 5.4% to injection drug use, and 3.3% to perinatal HIV. Among Hispanic/Latina women, 87.7% had HIV transmission attributed to heterosexual contact, 7.2% to injection drug use, and 3.6% to perinatal HIV. Among White women, 77.7% had HIV transmission attributed to heterosexual contact, 18.8% to injection drug use, and 2.0% to perinatal HIV. </a:t>
            </a:r>
          </a:p>
          <a:p>
            <a:endParaRPr lang="en-US" dirty="0"/>
          </a:p>
          <a:p>
            <a:r>
              <a:rPr lang="en-US" dirty="0"/>
              <a:t>Data presented do not include transgender women.</a:t>
            </a:r>
          </a:p>
          <a:p>
            <a:endParaRPr lang="en-US" dirty="0"/>
          </a:p>
          <a:p>
            <a:r>
              <a:rPr lang="en-US" dirty="0"/>
              <a:t>Hispanics/Latinas can be of any race.</a:t>
            </a:r>
          </a:p>
          <a:p>
            <a:endParaRPr lang="en-US" dirty="0"/>
          </a:p>
          <a:p>
            <a:r>
              <a:rPr lang="en-US" dirty="0"/>
              <a:t>The three territories include Guam, Puerto Rico, and the U.S. Virgin Islands.</a:t>
            </a:r>
          </a:p>
          <a:p>
            <a:endParaRPr lang="en-US" dirty="0"/>
          </a:p>
          <a:p>
            <a:r>
              <a:rPr lang="en-US" dirty="0"/>
              <a:t>Heterosexual contact includes specific heterosexual contact with a person known to have, or to be at high risk for, HIV infection. </a:t>
            </a:r>
          </a:p>
          <a:p>
            <a:r>
              <a:rPr lang="en-US" dirty="0"/>
              <a:t>	</a:t>
            </a:r>
          </a:p>
          <a:p>
            <a:r>
              <a:rPr lang="en-US" dirty="0"/>
              <a:t>Other includes hemophilia and blood transfusion.</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7</a:t>
            </a:fld>
            <a:endParaRPr lang="en-US"/>
          </a:p>
        </p:txBody>
      </p:sp>
    </p:spTree>
    <p:extLst>
      <p:ext uri="{BB962C8B-B14F-4D97-AF65-F5344CB8AC3E}">
        <p14:creationId xmlns:p14="http://schemas.microsoft.com/office/powerpoint/2010/main" val="10260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the 132,984 women aged 13 years and older served by the RWHAP with reported housing status, 5.8% had temporary housing and 3.7% had unstable housing.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8</a:t>
            </a:fld>
            <a:endParaRPr lang="en-US"/>
          </a:p>
        </p:txBody>
      </p:sp>
    </p:spTree>
    <p:extLst>
      <p:ext uri="{BB962C8B-B14F-4D97-AF65-F5344CB8AC3E}">
        <p14:creationId xmlns:p14="http://schemas.microsoft.com/office/powerpoint/2010/main" val="418939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2021, among Black/African American women served by the RWHAP, 5.7% had temporary housing and 3.4% had unstable housing. Among Hispanic/Latina women, 5.0% had temporary housing and 2.8% had unstable housing. Among White women, 6.7% had temporary housing and 5.8% had unstable housing. </a:t>
            </a:r>
          </a:p>
          <a:p>
            <a:endParaRPr lang="en-US" dirty="0"/>
          </a:p>
          <a:p>
            <a:r>
              <a:rPr lang="en-US" dirty="0"/>
              <a:t>The data presented do not include transgender women.   </a:t>
            </a:r>
          </a:p>
          <a:p>
            <a:endParaRPr lang="en-US" dirty="0"/>
          </a:p>
          <a:p>
            <a:r>
              <a:rPr lang="en-US" dirty="0"/>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E173FA07-C4C3-424D-BF0D-65AF3F3E1C00}" type="slidenum">
              <a:rPr lang="en-US" smtClean="0"/>
              <a:t>9</a:t>
            </a:fld>
            <a:endParaRPr lang="en-US"/>
          </a:p>
        </p:txBody>
      </p:sp>
    </p:spTree>
    <p:extLst>
      <p:ext uri="{BB962C8B-B14F-4D97-AF65-F5344CB8AC3E}">
        <p14:creationId xmlns:p14="http://schemas.microsoft.com/office/powerpoint/2010/main" val="389245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0D6411-4315-410B-A8CB-C653F0AE417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E30D6411-4315-410B-A8CB-C653F0AE417F}" type="datetimeFigureOut">
              <a:rPr lang="en-US" smtClean="0"/>
              <a:t>3/30/2023</a:t>
            </a:fld>
            <a:endParaRPr lang="en-US"/>
          </a:p>
        </p:txBody>
      </p:sp>
    </p:spTree>
    <p:extLst>
      <p:ext uri="{BB962C8B-B14F-4D97-AF65-F5344CB8AC3E}">
        <p14:creationId xmlns:p14="http://schemas.microsoft.com/office/powerpoint/2010/main" val="242510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1173164"/>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8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47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82025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00411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2074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28664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4960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6411-4315-410B-A8CB-C653F0AE417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2476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73881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24057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00231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28354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85043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77181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960238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3770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128295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597146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04721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31653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30927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01001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4077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73219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8" name="Rectangle 7"/>
          <p:cNvSpPr/>
          <p:nvPr userDrawn="1"/>
        </p:nvSpPr>
        <p:spPr>
          <a:xfrm>
            <a:off x="304800" y="6553200"/>
            <a:ext cx="6629400" cy="230832"/>
          </a:xfrm>
          <a:prstGeom prst="rect">
            <a:avLst/>
          </a:prstGeom>
        </p:spPr>
        <p:txBody>
          <a:bodyPr wrap="square">
            <a:spAutoFit/>
          </a:bodyPr>
          <a:lstStyle/>
          <a:p>
            <a:pPr defTabSz="457200">
              <a:defRPr/>
            </a:pPr>
            <a:r>
              <a:rPr lang="en-US" sz="900" i="1" dirty="0">
                <a:solidFill>
                  <a:prstClr val="white"/>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prstClr val="white"/>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2021. Does not include AIDS Drug Assistance Program data.</a:t>
            </a:r>
          </a:p>
        </p:txBody>
      </p:sp>
    </p:spTree>
    <p:extLst>
      <p:ext uri="{BB962C8B-B14F-4D97-AF65-F5344CB8AC3E}">
        <p14:creationId xmlns:p14="http://schemas.microsoft.com/office/powerpoint/2010/main" val="4211686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1" y="1535601"/>
            <a:ext cx="665743" cy="598621"/>
          </a:xfrm>
          <a:prstGeom prst="rect">
            <a:avLst/>
          </a:prstGeom>
        </p:spPr>
      </p:pic>
      <p:sp>
        <p:nvSpPr>
          <p:cNvPr id="10" name="Content Placeholder 1"/>
          <p:cNvSpPr>
            <a:spLocks noGrp="1"/>
          </p:cNvSpPr>
          <p:nvPr>
            <p:ph sz="quarter" idx="13"/>
          </p:nvPr>
        </p:nvSpPr>
        <p:spPr>
          <a:xfrm>
            <a:off x="2281222"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1"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4"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0" y="2580904"/>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7" y="3224268"/>
            <a:ext cx="948727" cy="717739"/>
          </a:xfrm>
          <a:prstGeom prst="rect">
            <a:avLst/>
          </a:prstGeom>
        </p:spPr>
      </p:pic>
      <p:sp>
        <p:nvSpPr>
          <p:cNvPr id="22" name="Content Placeholder 3"/>
          <p:cNvSpPr>
            <a:spLocks noGrp="1"/>
          </p:cNvSpPr>
          <p:nvPr>
            <p:ph sz="quarter" idx="15"/>
          </p:nvPr>
        </p:nvSpPr>
        <p:spPr>
          <a:xfrm>
            <a:off x="2286004"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1"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5" y="4218554"/>
            <a:ext cx="779503" cy="658246"/>
          </a:xfrm>
          <a:prstGeom prst="rect">
            <a:avLst/>
          </a:prstGeom>
        </p:spPr>
      </p:pic>
      <p:sp>
        <p:nvSpPr>
          <p:cNvPr id="28" name="Content Placeholder 4"/>
          <p:cNvSpPr>
            <a:spLocks noGrp="1"/>
          </p:cNvSpPr>
          <p:nvPr>
            <p:ph sz="quarter" idx="16"/>
          </p:nvPr>
        </p:nvSpPr>
        <p:spPr>
          <a:xfrm>
            <a:off x="2286004"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5" y="4398466"/>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4"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4"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3" y="5329489"/>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1693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D6411-4315-410B-A8CB-C653F0AE417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5571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603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98372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9236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6638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92446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6831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35606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9274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9"/>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9065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D6411-4315-410B-A8CB-C653F0AE417F}"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21330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64608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96202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81780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8"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50802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41955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1" y="5105406"/>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4594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5"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3" y="1133856"/>
            <a:ext cx="849967"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39363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7"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89743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3"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5452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D6411-4315-410B-A8CB-C653F0AE417F}"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5"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2818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1618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94454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23382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70276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5650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85388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1"/>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9465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76845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3963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145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3.tiff"/><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image" Target="../media/image4.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3/30/2023</a:t>
            </a:fld>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1108163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1761604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1"/>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3"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822762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2063" y="1899138"/>
            <a:ext cx="11495710" cy="2134963"/>
          </a:xfrm>
        </p:spPr>
        <p:txBody>
          <a:bodyPr/>
          <a:lstStyle/>
          <a:p>
            <a:r>
              <a:rPr lang="en-US" sz="4400" dirty="0"/>
              <a:t>Women Served by the </a:t>
            </a:r>
            <a:br>
              <a:rPr lang="en-US" sz="4400" dirty="0"/>
            </a:br>
            <a:r>
              <a:rPr lang="en-US" sz="4400" dirty="0"/>
              <a:t>Ryan White HIV/AIDS Program, 2021</a:t>
            </a:r>
            <a:endParaRPr lang="en-US" sz="4800" dirty="0"/>
          </a:p>
        </p:txBody>
      </p:sp>
      <p:sp>
        <p:nvSpPr>
          <p:cNvPr id="5" name="Rectangle 4"/>
          <p:cNvSpPr/>
          <p:nvPr/>
        </p:nvSpPr>
        <p:spPr>
          <a:xfrm>
            <a:off x="342062" y="6259581"/>
            <a:ext cx="2205027" cy="369332"/>
          </a:xfrm>
          <a:prstGeom prst="rect">
            <a:avLst/>
          </a:prstGeom>
        </p:spPr>
        <p:txBody>
          <a:bodyPr wrap="none">
            <a:spAutoFit/>
          </a:bodyPr>
          <a:lstStyle/>
          <a:p>
            <a:r>
              <a:rPr lang="en-US"/>
              <a:t>Released March 2023</a:t>
            </a:r>
            <a:endParaRPr lang="en-US" dirty="0"/>
          </a:p>
        </p:txBody>
      </p:sp>
    </p:spTree>
    <p:extLst>
      <p:ext uri="{BB962C8B-B14F-4D97-AF65-F5344CB8AC3E}">
        <p14:creationId xmlns:p14="http://schemas.microsoft.com/office/powerpoint/2010/main" val="216321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14300" y="-228600"/>
            <a:ext cx="11811000" cy="1676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Federal Poverty Level (FPL),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4" name="Content Placeholder 3" descr="In 2021, among 130,473 women aged 13 years and older served by the RWHAP with income information, 67.8% were living at or below 100% of the federal poverty level (FPL). &#10;&#10;FPL is federal poverty level.&#10;&#10;The data presented do not include transgender women.    &#10;&#10;The three territories include Guam, Puerto Rico, and the U.S. Virgin Islands.&#10;&#10;">
            <a:extLst>
              <a:ext uri="{FF2B5EF4-FFF2-40B4-BE49-F238E27FC236}">
                <a16:creationId xmlns:a16="http://schemas.microsoft.com/office/drawing/2014/main" id="{7F179C15-CC78-A5AB-9E65-6E7D2314A83A}"/>
              </a:ext>
            </a:extLst>
          </p:cNvPr>
          <p:cNvPicPr>
            <a:picLocks noGrp="1" noChangeAspect="1"/>
          </p:cNvPicPr>
          <p:nvPr>
            <p:ph idx="1"/>
          </p:nvPr>
        </p:nvPicPr>
        <p:blipFill>
          <a:blip r:embed="rId3"/>
          <a:stretch>
            <a:fillRect/>
          </a:stretch>
        </p:blipFill>
        <p:spPr>
          <a:xfrm>
            <a:off x="1506805" y="1447800"/>
            <a:ext cx="9025990" cy="4408983"/>
          </a:xfrm>
          <a:prstGeom prst="rect">
            <a:avLst/>
          </a:prstGeom>
        </p:spPr>
      </p:pic>
      <p:sp>
        <p:nvSpPr>
          <p:cNvPr id="7" name="TextBox 6"/>
          <p:cNvSpPr txBox="1"/>
          <p:nvPr/>
        </p:nvSpPr>
        <p:spPr>
          <a:xfrm>
            <a:off x="838200" y="6129867"/>
            <a:ext cx="7315200" cy="246221"/>
          </a:xfrm>
          <a:prstGeom prst="rect">
            <a:avLst/>
          </a:prstGeom>
          <a:noFill/>
        </p:spPr>
        <p:txBody>
          <a:bodyPr wrap="square" rtlCol="0">
            <a:spAutoFit/>
          </a:bodyPr>
          <a:lstStyle/>
          <a:p>
            <a:pPr lvl="0">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296146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noGrp="1"/>
          </p:cNvSpPr>
          <p:nvPr>
            <p:ph type="title" idx="4294967295"/>
          </p:nvPr>
        </p:nvSpPr>
        <p:spPr>
          <a:xfrm>
            <a:off x="228600" y="152400"/>
            <a:ext cx="117348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Living </a:t>
            </a:r>
            <a:r>
              <a:rPr kumimoji="0" lang="en-US" sz="2400" b="1" i="0" u="none" strike="noStrike" kern="1200" cap="none" spc="0" normalizeH="0" baseline="0" noProof="0" dirty="0">
                <a:ln>
                  <a:noFill/>
                </a:ln>
                <a:solidFill>
                  <a:srgbClr val="0F4D7B"/>
                </a:solidFill>
                <a:effectLst/>
                <a:uLnTx/>
                <a:uFillTx/>
                <a:latin typeface="+mn-lt"/>
                <a:ea typeface="+mj-ea"/>
                <a:cs typeface="+mj-cs"/>
              </a:rPr>
              <a:t>≤100% Federal Poverty Level (FPL)</a:t>
            </a:r>
            <a:r>
              <a:rPr kumimoji="0" lang="en-US" sz="2400" b="1" i="0" u="none" strike="noStrike" kern="1200" cap="none" spc="0" normalizeH="0" baseline="0" noProof="0" dirty="0">
                <a:ln>
                  <a:noFill/>
                </a:ln>
                <a:solidFill>
                  <a:srgbClr val="0F4D7B"/>
                </a:solidFill>
                <a:effectLst/>
                <a:uLnTx/>
                <a:uFillTx/>
                <a:latin typeface="+mn-lt"/>
                <a:ea typeface="Calibri"/>
                <a:cs typeface="Calibri"/>
              </a:rPr>
              <a:t>, by Race/Ethnicity, </a:t>
            </a:r>
            <a:r>
              <a:rPr kumimoji="0" lang="en-US" sz="24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4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4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4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4" name="Content Placeholder 3" descr="In 2021, among Black/African American women aged 13 years and older served by the RWHAP with income information, 67.2% were living at or below 100% of the federal poverty level (FPL). Among Hispanic/Latina women, 74.2% were living at or below 100% FPL. Among White women, 63.0% were living at or below 100% FPL.  &#10;&#10;The data presented do not include transgender women.    &#10;&#10;Hispanics/Latinas can be of any race.&#10;&#10;N represents the total number of clients in the specific subpopulation.&#10;&#10;FPL is federal poverty level.&#10;&#10;The three territories include Guam, Puerto Rico, and the U.S. Virgin Islands.&#10;&#10;">
            <a:extLst>
              <a:ext uri="{FF2B5EF4-FFF2-40B4-BE49-F238E27FC236}">
                <a16:creationId xmlns:a16="http://schemas.microsoft.com/office/drawing/2014/main" id="{939FE880-26FD-6085-7F12-B07CEE4806F0}"/>
              </a:ext>
            </a:extLst>
          </p:cNvPr>
          <p:cNvPicPr>
            <a:picLocks noGrp="1" noChangeAspect="1"/>
          </p:cNvPicPr>
          <p:nvPr>
            <p:ph idx="1"/>
          </p:nvPr>
        </p:nvPicPr>
        <p:blipFill>
          <a:blip r:embed="rId3"/>
          <a:stretch>
            <a:fillRect/>
          </a:stretch>
        </p:blipFill>
        <p:spPr>
          <a:xfrm>
            <a:off x="1639438" y="1489684"/>
            <a:ext cx="8913124" cy="4267570"/>
          </a:xfrm>
          <a:prstGeom prst="rect">
            <a:avLst/>
          </a:prstGeom>
        </p:spPr>
      </p:pic>
      <p:sp>
        <p:nvSpPr>
          <p:cNvPr id="12" name="TextBox 11"/>
          <p:cNvSpPr txBox="1"/>
          <p:nvPr/>
        </p:nvSpPr>
        <p:spPr>
          <a:xfrm>
            <a:off x="838200" y="5819001"/>
            <a:ext cx="7467600" cy="553998"/>
          </a:xfrm>
          <a:prstGeom prst="rect">
            <a:avLst/>
          </a:prstGeom>
          <a:noFill/>
        </p:spPr>
        <p:txBody>
          <a:bodyPr wrap="square" rtlCol="0">
            <a:spAutoFit/>
          </a:bodyPr>
          <a:lstStyle/>
          <a:p>
            <a:pPr lvl="0"/>
            <a:r>
              <a:rPr lang="en-US" sz="1000" dirty="0"/>
              <a:t>Hispanics/Latinas can be of any race.</a:t>
            </a:r>
          </a:p>
          <a:p>
            <a:r>
              <a:rPr lang="en-US" sz="1000" dirty="0"/>
              <a:t>N represents the total number of clients in the specific subpopulation.</a:t>
            </a:r>
          </a:p>
          <a:p>
            <a:pPr lvl="0"/>
            <a:r>
              <a:rPr lang="en-US" sz="1000" baseline="30000" dirty="0">
                <a:solidFill>
                  <a:prstClr val="black"/>
                </a:solidFill>
              </a:rPr>
              <a:t>a </a:t>
            </a:r>
            <a:r>
              <a:rPr lang="en-US" sz="1000" dirty="0">
                <a:solidFill>
                  <a:prstClr val="black"/>
                </a:solidFill>
              </a:rPr>
              <a:t>Guam, Puerto Rico, and the U.S. Virgin Islands. </a:t>
            </a:r>
          </a:p>
        </p:txBody>
      </p:sp>
    </p:spTree>
    <p:extLst>
      <p:ext uri="{BB962C8B-B14F-4D97-AF65-F5344CB8AC3E}">
        <p14:creationId xmlns:p14="http://schemas.microsoft.com/office/powerpoint/2010/main" val="17853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idx="4294967295"/>
          </p:nvPr>
        </p:nvSpPr>
        <p:spPr>
          <a:xfrm>
            <a:off x="571500" y="19050"/>
            <a:ext cx="110490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Health Care Coverage,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7" name="Content Placeholder 6" descr="In 2021, the majority (86.1%) of women aged 13 years and older served by the RWHAP had some form of health care coverage. Among women served by the RWHAP with reported health care coverage information, 39.5% were covered by Medicaid, 10.1% by Medicare, and an additional 9.4% were dually eligible for Medicare and Medicaid. 13.9% of women had no health care coverage in 2021. &#10;&#10;The data presented do not include transgender women.    &#10;&#10;The three territories include Guam, Puerto Rico, and the U.S. Virgin Islands.&#10;">
            <a:extLst>
              <a:ext uri="{FF2B5EF4-FFF2-40B4-BE49-F238E27FC236}">
                <a16:creationId xmlns:a16="http://schemas.microsoft.com/office/drawing/2014/main" id="{9165ADB1-F297-2E49-043C-CC71DC63BACA}"/>
              </a:ext>
            </a:extLst>
          </p:cNvPr>
          <p:cNvPicPr>
            <a:picLocks noGrp="1" noChangeAspect="1"/>
          </p:cNvPicPr>
          <p:nvPr>
            <p:ph idx="1"/>
          </p:nvPr>
        </p:nvPicPr>
        <p:blipFill>
          <a:blip r:embed="rId3"/>
          <a:stretch>
            <a:fillRect/>
          </a:stretch>
        </p:blipFill>
        <p:spPr>
          <a:xfrm>
            <a:off x="725224" y="1243547"/>
            <a:ext cx="10895276" cy="4776253"/>
          </a:xfrm>
          <a:prstGeom prst="rect">
            <a:avLst/>
          </a:prstGeom>
        </p:spPr>
      </p:pic>
      <p:sp>
        <p:nvSpPr>
          <p:cNvPr id="6" name="TextBox 5"/>
          <p:cNvSpPr txBox="1"/>
          <p:nvPr/>
        </p:nvSpPr>
        <p:spPr>
          <a:xfrm>
            <a:off x="838200" y="6154579"/>
            <a:ext cx="7315200" cy="246221"/>
          </a:xfrm>
          <a:prstGeom prst="rect">
            <a:avLst/>
          </a:prstGeom>
          <a:noFill/>
        </p:spPr>
        <p:txBody>
          <a:bodyPr wrap="square" rtlCol="0">
            <a:spAutoFit/>
          </a:bodyPr>
          <a:lstStyle/>
          <a:p>
            <a:pPr lvl="0">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294836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noGrp="1"/>
          </p:cNvSpPr>
          <p:nvPr>
            <p:ph type="title" idx="4294967295"/>
          </p:nvPr>
        </p:nvSpPr>
        <p:spPr>
          <a:xfrm>
            <a:off x="495300" y="152400"/>
            <a:ext cx="11201400" cy="800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with Any Health Care Coverage, by Race/Ethnicity, </a:t>
            </a:r>
            <a:r>
              <a:rPr kumimoji="0" lang="en-US" sz="24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4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4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4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13" name="Content Placeholder 12" descr="In 2021, among Black/African American women aged 13 years and older served by the RWHAP, 86.6% had some form of health care coverage. Among Hispanic/Latina women, 80.5% had some form of health care coverage. Among White women, 90.3% had some form of health care coverage.&#10;&#10;The data presented do not include transgender women.    &#10; &#10;Hispanics/Latinas can be of any race.&#10; &#10;N represents the total number of clients in the specific subpopulation.&#10; &#10;The three territories include Guam, Puerto Rico, and the U.S. Virgin Islands. &#10;&#10;">
            <a:extLst>
              <a:ext uri="{FF2B5EF4-FFF2-40B4-BE49-F238E27FC236}">
                <a16:creationId xmlns:a16="http://schemas.microsoft.com/office/drawing/2014/main" id="{3D9CBE2E-6F3D-5C7B-2D2E-17B6D001FFEE}"/>
              </a:ext>
            </a:extLst>
          </p:cNvPr>
          <p:cNvPicPr>
            <a:picLocks noGrp="1" noChangeAspect="1"/>
          </p:cNvPicPr>
          <p:nvPr>
            <p:ph idx="1"/>
          </p:nvPr>
        </p:nvPicPr>
        <p:blipFill>
          <a:blip r:embed="rId3"/>
          <a:stretch>
            <a:fillRect/>
          </a:stretch>
        </p:blipFill>
        <p:spPr>
          <a:xfrm>
            <a:off x="1524000" y="1447800"/>
            <a:ext cx="8915400" cy="4572000"/>
          </a:xfrm>
          <a:prstGeom prst="rect">
            <a:avLst/>
          </a:prstGeom>
        </p:spPr>
      </p:pic>
      <p:sp>
        <p:nvSpPr>
          <p:cNvPr id="12" name="TextBox 11"/>
          <p:cNvSpPr txBox="1"/>
          <p:nvPr/>
        </p:nvSpPr>
        <p:spPr>
          <a:xfrm>
            <a:off x="837501" y="5846802"/>
            <a:ext cx="4572700" cy="553998"/>
          </a:xfrm>
          <a:prstGeom prst="rect">
            <a:avLst/>
          </a:prstGeom>
          <a:noFill/>
        </p:spPr>
        <p:txBody>
          <a:bodyPr wrap="square" rtlCol="0">
            <a:spAutoFit/>
          </a:bodyPr>
          <a:lstStyle/>
          <a:p>
            <a:pPr lvl="0"/>
            <a:r>
              <a:rPr lang="en-US" sz="1000" dirty="0"/>
              <a:t>Hispanics/Latinas can be of any race.</a:t>
            </a:r>
          </a:p>
          <a:p>
            <a:r>
              <a:rPr lang="en-US" sz="1000" dirty="0"/>
              <a:t>N represents the total number of clients in the specific subpopulation.</a:t>
            </a:r>
          </a:p>
          <a:p>
            <a:pPr lvl="0"/>
            <a:r>
              <a:rPr lang="en-US" sz="1000" baseline="30000" dirty="0">
                <a:solidFill>
                  <a:prstClr val="black"/>
                </a:solidFill>
              </a:rPr>
              <a:t>a </a:t>
            </a:r>
            <a:r>
              <a:rPr lang="en-US" sz="1000" dirty="0">
                <a:solidFill>
                  <a:prstClr val="black"/>
                </a:solidFill>
              </a:rPr>
              <a:t>Guam, Puerto Rico, and the U.S. Virgin Islands.</a:t>
            </a:r>
            <a:r>
              <a:rPr lang="en-US" sz="1000" dirty="0"/>
              <a:t> </a:t>
            </a:r>
          </a:p>
        </p:txBody>
      </p:sp>
    </p:spTree>
    <p:extLst>
      <p:ext uri="{BB962C8B-B14F-4D97-AF65-F5344CB8AC3E}">
        <p14:creationId xmlns:p14="http://schemas.microsoft.com/office/powerpoint/2010/main" val="134939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Viral Suppression</a:t>
            </a:r>
            <a:endParaRPr lang="en-US" sz="3600" dirty="0">
              <a:solidFill>
                <a:schemeClr val="accent4">
                  <a:lumMod val="75000"/>
                </a:schemeClr>
              </a:solidFill>
            </a:endParaRPr>
          </a:p>
        </p:txBody>
      </p:sp>
      <p:sp>
        <p:nvSpPr>
          <p:cNvPr id="6" name="Text Placeholder 4"/>
          <p:cNvSpPr>
            <a:spLocks noGrp="1"/>
          </p:cNvSpPr>
          <p:nvPr>
            <p:ph type="body" idx="1"/>
          </p:nvPr>
        </p:nvSpPr>
        <p:spPr>
          <a:xfrm>
            <a:off x="841248" y="3429000"/>
            <a:ext cx="10515600" cy="1655064"/>
          </a:xfrm>
        </p:spPr>
        <p:txBody>
          <a:bodyPr>
            <a:normAutofit/>
          </a:bodyPr>
          <a:lstStyle/>
          <a:p>
            <a:r>
              <a:rPr lang="en-US" sz="3200" dirty="0">
                <a:solidFill>
                  <a:srgbClr val="C00000"/>
                </a:solidFill>
              </a:rPr>
              <a:t>Women, aged 13 years and older</a:t>
            </a:r>
          </a:p>
        </p:txBody>
      </p:sp>
    </p:spTree>
    <p:extLst>
      <p:ext uri="{BB962C8B-B14F-4D97-AF65-F5344CB8AC3E}">
        <p14:creationId xmlns:p14="http://schemas.microsoft.com/office/powerpoint/2010/main" val="380039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304800" y="-629"/>
            <a:ext cx="11582400" cy="1066800"/>
          </a:xfrm>
        </p:spPr>
        <p:txBody>
          <a:bodyPr>
            <a:noAutofit/>
          </a:bodyPr>
          <a:lstStyle/>
          <a:p>
            <a:r>
              <a:rPr lang="en-US" sz="3000" dirty="0"/>
              <a:t>Viral Suppression among Women Aged 13 and Older Served by the Ryan White HIV/AIDS Program, 2010–2021—United States and 3 Territories</a:t>
            </a:r>
            <a:r>
              <a:rPr lang="en-US" sz="3000" baseline="30000" dirty="0"/>
              <a:t>a</a:t>
            </a:r>
            <a:endParaRPr lang="en-US" sz="3000" baseline="30000" dirty="0">
              <a:cs typeface="Arial" panose="020B0604020202020204" pitchFamily="34" charset="0"/>
            </a:endParaRPr>
          </a:p>
        </p:txBody>
      </p:sp>
      <p:pic>
        <p:nvPicPr>
          <p:cNvPr id="4" name="Picture 3" descr="The percentage of women aged 13 and older served by the RWHAP with suppressed viral load increased from 66.2% in 2010 to 89.9% in 2021. &#10;&#10;The data presented do not include transgender women.    &#10;&#10;Viral suppression is defined as having  ≥1 outpatient/ambulatory health services visit during the calendar year and ≥1 viral load reported, with the last viral load result &lt;200 copies/mL.&#10;&#10;The three territories include Guam, Puerto Rico, and the U.S. Virgin Islands.&#10;&#10;">
            <a:extLst>
              <a:ext uri="{FF2B5EF4-FFF2-40B4-BE49-F238E27FC236}">
                <a16:creationId xmlns:a16="http://schemas.microsoft.com/office/drawing/2014/main" id="{B0818EEB-A140-3E0D-5E5E-F4FA3D12CD74}"/>
              </a:ext>
            </a:extLst>
          </p:cNvPr>
          <p:cNvPicPr>
            <a:picLocks noChangeAspect="1"/>
          </p:cNvPicPr>
          <p:nvPr/>
        </p:nvPicPr>
        <p:blipFill>
          <a:blip r:embed="rId3"/>
          <a:stretch>
            <a:fillRect/>
          </a:stretch>
        </p:blipFill>
        <p:spPr>
          <a:xfrm>
            <a:off x="2303959" y="1316553"/>
            <a:ext cx="7584081" cy="4480948"/>
          </a:xfrm>
          <a:prstGeom prst="rect">
            <a:avLst/>
          </a:prstGeom>
        </p:spPr>
      </p:pic>
      <p:sp>
        <p:nvSpPr>
          <p:cNvPr id="6" name="TextBox 5"/>
          <p:cNvSpPr txBox="1">
            <a:spLocks noChangeArrowheads="1"/>
          </p:cNvSpPr>
          <p:nvPr/>
        </p:nvSpPr>
        <p:spPr bwMode="auto">
          <a:xfrm>
            <a:off x="864870" y="5953036"/>
            <a:ext cx="7696200" cy="569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altLang="en-US" sz="1000" i="1" dirty="0">
                <a:solidFill>
                  <a:prstClr val="black"/>
                </a:solidFill>
                <a:latin typeface="+mn-lt"/>
                <a:cs typeface="Arial" panose="020B0604020202020204" pitchFamily="34" charset="0"/>
              </a:rPr>
              <a:t>Viral suppression: </a:t>
            </a:r>
            <a:r>
              <a:rPr lang="en-US" altLang="en-US" sz="10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000" dirty="0" err="1">
                <a:solidFill>
                  <a:prstClr val="black"/>
                </a:solidFill>
                <a:latin typeface="+mn-lt"/>
                <a:cs typeface="Arial" panose="020B0604020202020204" pitchFamily="34" charset="0"/>
              </a:rPr>
              <a:t>mL.</a:t>
            </a:r>
            <a:endParaRPr lang="en-US" altLang="en-US" sz="1000" dirty="0">
              <a:solidFill>
                <a:prstClr val="black"/>
              </a:solidFill>
              <a:latin typeface="+mn-lt"/>
              <a:cs typeface="Arial" panose="020B0604020202020204" pitchFamily="34" charset="0"/>
            </a:endParaRPr>
          </a:p>
          <a:p>
            <a:pPr eaLnBrk="1" hangingPunct="1">
              <a:spcBef>
                <a:spcPct val="0"/>
              </a:spcBef>
              <a:buNone/>
              <a:defRPr/>
            </a:pPr>
            <a:r>
              <a:rPr lang="en-US" sz="1000" baseline="30000" dirty="0">
                <a:solidFill>
                  <a:prstClr val="black"/>
                </a:solidFill>
                <a:latin typeface="+mn-lt"/>
              </a:rPr>
              <a:t>a </a:t>
            </a:r>
            <a:r>
              <a:rPr lang="en-US" sz="1000" dirty="0">
                <a:solidFill>
                  <a:prstClr val="black"/>
                </a:solidFill>
                <a:latin typeface="+mn-lt"/>
              </a:rPr>
              <a:t>Guam, Puerto Rico, and the U.S. Virgin Islands.</a:t>
            </a:r>
          </a:p>
          <a:p>
            <a:pPr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69423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28600" y="1"/>
            <a:ext cx="11963400" cy="1066800"/>
          </a:xfrm>
        </p:spPr>
        <p:txBody>
          <a:bodyPr>
            <a:noAutofit/>
          </a:bodyPr>
          <a:lstStyle/>
          <a:p>
            <a:r>
              <a:rPr lang="en-US" sz="2800" dirty="0"/>
              <a:t>Viral Suppression Among Women Aged 13 Years and Older Served by the Ryan White HIV/AIDS Program, by Age Group, 2021—United States and 3 </a:t>
            </a:r>
            <a:r>
              <a:rPr lang="en-US" sz="2800" dirty="0" err="1"/>
              <a:t>Territories</a:t>
            </a:r>
            <a:r>
              <a:rPr lang="en-US" sz="2800" baseline="30000" dirty="0" err="1"/>
              <a:t>a</a:t>
            </a:r>
            <a:endParaRPr lang="en-US" sz="2800" baseline="30000" dirty="0"/>
          </a:p>
        </p:txBody>
      </p:sp>
      <p:pic>
        <p:nvPicPr>
          <p:cNvPr id="2" name="Picture 1" descr="In 2021, among women aged 13 years and older served by the RWHAP, viral suppression varied across age groups, with notably lower viral suppression among the younger age groups. Viral suppression was lowest among women aged 13–24 years (80.6%) and highest among women aged 65 years and older (95.8%).  &#10; &#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1C419B2E-F876-77AE-110A-32EA7F55C321}"/>
              </a:ext>
            </a:extLst>
          </p:cNvPr>
          <p:cNvPicPr>
            <a:picLocks noChangeAspect="1"/>
          </p:cNvPicPr>
          <p:nvPr/>
        </p:nvPicPr>
        <p:blipFill>
          <a:blip r:embed="rId3"/>
          <a:stretch>
            <a:fillRect/>
          </a:stretch>
        </p:blipFill>
        <p:spPr>
          <a:xfrm>
            <a:off x="993205" y="1219200"/>
            <a:ext cx="10205589" cy="4688230"/>
          </a:xfrm>
          <a:prstGeom prst="rect">
            <a:avLst/>
          </a:prstGeom>
        </p:spPr>
      </p:pic>
      <p:sp>
        <p:nvSpPr>
          <p:cNvPr id="10" name="TextBox 5"/>
          <p:cNvSpPr txBox="1">
            <a:spLocks noChangeArrowheads="1"/>
          </p:cNvSpPr>
          <p:nvPr/>
        </p:nvSpPr>
        <p:spPr bwMode="auto">
          <a:xfrm>
            <a:off x="838200" y="5846802"/>
            <a:ext cx="7910945"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sz="1000" dirty="0">
                <a:solidFill>
                  <a:prstClr val="black"/>
                </a:solidFill>
                <a:latin typeface="Calibri" panose="020F0502020204030204"/>
              </a:rPr>
              <a:t>N represents the total number of clients in the specific population.</a:t>
            </a:r>
          </a:p>
          <a:p>
            <a:pPr eaLnBrk="1" hangingPunct="1">
              <a:spcBef>
                <a:spcPct val="0"/>
              </a:spcBef>
              <a:buNone/>
              <a:defRPr/>
            </a:pPr>
            <a:r>
              <a:rPr lang="en-US" altLang="en-US" sz="1000" i="1" dirty="0">
                <a:solidFill>
                  <a:prstClr val="black"/>
                </a:solidFill>
                <a:latin typeface="Calibri" panose="020F0502020204030204"/>
                <a:cs typeface="Arial" panose="020B0604020202020204" pitchFamily="34" charset="0"/>
              </a:rPr>
              <a:t>Viral suppression: </a:t>
            </a:r>
            <a:r>
              <a:rPr lang="en-US" altLang="en-US" sz="10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000" dirty="0" err="1">
                <a:solidFill>
                  <a:prstClr val="black"/>
                </a:solidFill>
                <a:latin typeface="Calibri" panose="020F0502020204030204"/>
                <a:cs typeface="Arial" panose="020B0604020202020204" pitchFamily="34" charset="0"/>
              </a:rPr>
              <a:t>mL.</a:t>
            </a:r>
            <a:endParaRPr lang="en-US" altLang="en-US" sz="1000" dirty="0">
              <a:solidFill>
                <a:prstClr val="black"/>
              </a:solidFill>
              <a:latin typeface="Calibri" panose="020F0502020204030204"/>
              <a:cs typeface="Arial" panose="020B0604020202020204" pitchFamily="34" charset="0"/>
            </a:endParaRPr>
          </a:p>
          <a:p>
            <a:pPr eaLnBrk="1" hangingPunct="1">
              <a:spcBef>
                <a:spcPts val="0"/>
              </a:spcBef>
              <a:buNone/>
              <a:defRPr/>
            </a:pPr>
            <a:r>
              <a:rPr lang="en-US" sz="1000" baseline="30000" dirty="0">
                <a:solidFill>
                  <a:prstClr val="black"/>
                </a:solidFill>
                <a:latin typeface="Calibri" panose="020F0502020204030204"/>
              </a:rPr>
              <a:t>a </a:t>
            </a:r>
            <a:r>
              <a:rPr lang="en-US" sz="1000" dirty="0">
                <a:solidFill>
                  <a:prstClr val="black"/>
                </a:solidFill>
                <a:latin typeface="Calibri" panose="020F0502020204030204"/>
              </a:rPr>
              <a:t>Guam, Puerto Rico, and the U.S. Virgin Islands.</a:t>
            </a:r>
            <a:endParaRPr lang="en-US" altLang="en-US" sz="10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74624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89447" y="152400"/>
            <a:ext cx="11582400" cy="800126"/>
          </a:xfrm>
        </p:spPr>
        <p:txBody>
          <a:bodyPr>
            <a:noAutofit/>
          </a:bodyPr>
          <a:lstStyle/>
          <a:p>
            <a:r>
              <a:rPr lang="en-US" sz="2400" dirty="0">
                <a:ea typeface="Calibri"/>
                <a:cs typeface="Calibri"/>
              </a:rPr>
              <a:t>Viral Suppression Among Women Aged 13 Years and Older Served by the Ryan White HIV/AIDS Program, by Federal Poverty Level (FPL), </a:t>
            </a:r>
            <a:r>
              <a:rPr lang="en-US" sz="2400" dirty="0"/>
              <a:t>2021—United States and 3 Territories</a:t>
            </a:r>
            <a:r>
              <a:rPr lang="en-US" sz="2400" baseline="30000" dirty="0"/>
              <a:t>a</a:t>
            </a:r>
          </a:p>
        </p:txBody>
      </p:sp>
      <p:pic>
        <p:nvPicPr>
          <p:cNvPr id="2" name="Picture 1" descr="In 2021, 88.6% of women aged 13 years and older who lived at or below the federal poverty level were virally suppressed. &#10;&#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72EA9DAB-412E-ED18-A09C-4DE9FE48C0F8}"/>
              </a:ext>
            </a:extLst>
          </p:cNvPr>
          <p:cNvPicPr>
            <a:picLocks noChangeAspect="1"/>
          </p:cNvPicPr>
          <p:nvPr/>
        </p:nvPicPr>
        <p:blipFill>
          <a:blip r:embed="rId3"/>
          <a:stretch>
            <a:fillRect/>
          </a:stretch>
        </p:blipFill>
        <p:spPr>
          <a:xfrm>
            <a:off x="989702" y="1295400"/>
            <a:ext cx="10364098" cy="4682134"/>
          </a:xfrm>
          <a:prstGeom prst="rect">
            <a:avLst/>
          </a:prstGeom>
        </p:spPr>
      </p:pic>
      <p:sp>
        <p:nvSpPr>
          <p:cNvPr id="10" name="TextBox 5"/>
          <p:cNvSpPr txBox="1">
            <a:spLocks noChangeArrowheads="1"/>
          </p:cNvSpPr>
          <p:nvPr/>
        </p:nvSpPr>
        <p:spPr bwMode="auto">
          <a:xfrm>
            <a:off x="838200" y="5867400"/>
            <a:ext cx="8063345"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sz="1000" dirty="0">
                <a:solidFill>
                  <a:prstClr val="black"/>
                </a:solidFill>
                <a:latin typeface="Calibri" panose="020F0502020204030204"/>
              </a:rPr>
              <a:t>N represents the total number of clients in the specific population.</a:t>
            </a:r>
          </a:p>
          <a:p>
            <a:pPr eaLnBrk="1" hangingPunct="1">
              <a:spcBef>
                <a:spcPct val="0"/>
              </a:spcBef>
              <a:buNone/>
              <a:defRPr/>
            </a:pPr>
            <a:r>
              <a:rPr lang="en-US" altLang="en-US" sz="1000" i="1" dirty="0">
                <a:solidFill>
                  <a:prstClr val="black"/>
                </a:solidFill>
                <a:latin typeface="Calibri" panose="020F0502020204030204"/>
                <a:cs typeface="Arial" panose="020B0604020202020204" pitchFamily="34" charset="0"/>
              </a:rPr>
              <a:t>Viral suppression: </a:t>
            </a:r>
            <a:r>
              <a:rPr lang="en-US" altLang="en-US" sz="10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000" dirty="0" err="1">
                <a:solidFill>
                  <a:prstClr val="black"/>
                </a:solidFill>
                <a:latin typeface="Calibri" panose="020F0502020204030204"/>
                <a:cs typeface="Arial" panose="020B0604020202020204" pitchFamily="34" charset="0"/>
              </a:rPr>
              <a:t>mL.</a:t>
            </a:r>
            <a:endParaRPr lang="en-US" altLang="en-US" sz="1000" dirty="0">
              <a:solidFill>
                <a:prstClr val="black"/>
              </a:solidFill>
              <a:latin typeface="Calibri" panose="020F0502020204030204"/>
              <a:cs typeface="Arial" panose="020B0604020202020204" pitchFamily="34" charset="0"/>
            </a:endParaRPr>
          </a:p>
          <a:p>
            <a:pPr eaLnBrk="1" hangingPunct="1">
              <a:spcBef>
                <a:spcPts val="0"/>
              </a:spcBef>
              <a:buNone/>
              <a:defRPr/>
            </a:pPr>
            <a:r>
              <a:rPr lang="en-US" sz="1000" baseline="30000" dirty="0">
                <a:solidFill>
                  <a:prstClr val="black"/>
                </a:solidFill>
                <a:latin typeface="Calibri" panose="020F0502020204030204"/>
              </a:rPr>
              <a:t>a </a:t>
            </a:r>
            <a:r>
              <a:rPr lang="en-US" sz="1000" dirty="0">
                <a:solidFill>
                  <a:prstClr val="black"/>
                </a:solidFill>
                <a:latin typeface="Calibri" panose="020F0502020204030204"/>
              </a:rPr>
              <a:t>Guam, Puerto Rico, and the U.S. Virgin Islands.</a:t>
            </a:r>
            <a:endParaRPr lang="en-US" altLang="en-US" sz="10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74879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04800" y="228600"/>
            <a:ext cx="11582400" cy="723926"/>
          </a:xfrm>
        </p:spPr>
        <p:txBody>
          <a:bodyPr>
            <a:noAutofit/>
          </a:bodyPr>
          <a:lstStyle/>
          <a:p>
            <a:r>
              <a:rPr lang="en-US" sz="2600" dirty="0">
                <a:ea typeface="Calibri"/>
                <a:cs typeface="Calibri"/>
              </a:rPr>
              <a:t>Viral Suppression Among Women Aged 13 Years and Older Served by the Ryan White HIV/AIDS Program, by Housing Status, </a:t>
            </a:r>
            <a:r>
              <a:rPr lang="en-US" sz="2600" dirty="0"/>
              <a:t>2021—United States and 3 Territories</a:t>
            </a:r>
            <a:r>
              <a:rPr lang="en-US" sz="2600" baseline="30000" dirty="0"/>
              <a:t>a</a:t>
            </a:r>
          </a:p>
        </p:txBody>
      </p:sp>
      <p:pic>
        <p:nvPicPr>
          <p:cNvPr id="2" name="Picture 1" descr="In 2021, viral suppression varied by housing status among women aged 13 years and older served by the RWHAP. Viral suppression was highest among women with stable housing (90.7%), followed by those with temporary housing (84.7%); viral suppression was lowest among women with unstable housing (77.4%). &#10;&#10;The data presented do not include transgender women.   &#10;&#10;N represents the total number of women in the specific subpopulation.&#10; &#10;Viral suppression is defined as having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BE62CBF4-DAA5-6463-FEA8-DF3B2C18A432}"/>
              </a:ext>
            </a:extLst>
          </p:cNvPr>
          <p:cNvPicPr>
            <a:picLocks noChangeAspect="1"/>
          </p:cNvPicPr>
          <p:nvPr/>
        </p:nvPicPr>
        <p:blipFill>
          <a:blip r:embed="rId3"/>
          <a:stretch>
            <a:fillRect/>
          </a:stretch>
        </p:blipFill>
        <p:spPr>
          <a:xfrm>
            <a:off x="990157" y="1295400"/>
            <a:ext cx="10211685" cy="4682134"/>
          </a:xfrm>
          <a:prstGeom prst="rect">
            <a:avLst/>
          </a:prstGeom>
        </p:spPr>
      </p:pic>
      <p:sp>
        <p:nvSpPr>
          <p:cNvPr id="10" name="TextBox 5"/>
          <p:cNvSpPr txBox="1">
            <a:spLocks noChangeArrowheads="1"/>
          </p:cNvSpPr>
          <p:nvPr/>
        </p:nvSpPr>
        <p:spPr bwMode="auto">
          <a:xfrm>
            <a:off x="838200" y="5867400"/>
            <a:ext cx="8063345"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sz="1000" dirty="0">
                <a:solidFill>
                  <a:prstClr val="black"/>
                </a:solidFill>
                <a:latin typeface="Calibri" panose="020F0502020204030204"/>
              </a:rPr>
              <a:t>N represents the total number of clients in the specific population.</a:t>
            </a:r>
          </a:p>
          <a:p>
            <a:pPr eaLnBrk="1" hangingPunct="1">
              <a:spcBef>
                <a:spcPct val="0"/>
              </a:spcBef>
              <a:buNone/>
              <a:defRPr/>
            </a:pPr>
            <a:r>
              <a:rPr lang="en-US" altLang="en-US" sz="1000" i="1" dirty="0">
                <a:solidFill>
                  <a:prstClr val="black"/>
                </a:solidFill>
                <a:latin typeface="Calibri" panose="020F0502020204030204"/>
                <a:cs typeface="Arial" panose="020B0604020202020204" pitchFamily="34" charset="0"/>
              </a:rPr>
              <a:t>Viral suppression: </a:t>
            </a:r>
            <a:r>
              <a:rPr lang="en-US" altLang="en-US" sz="10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000" dirty="0" err="1">
                <a:solidFill>
                  <a:prstClr val="black"/>
                </a:solidFill>
                <a:latin typeface="Calibri" panose="020F0502020204030204"/>
                <a:cs typeface="Arial" panose="020B0604020202020204" pitchFamily="34" charset="0"/>
              </a:rPr>
              <a:t>mL.</a:t>
            </a:r>
            <a:endParaRPr lang="en-US" altLang="en-US" sz="1000" dirty="0">
              <a:solidFill>
                <a:prstClr val="black"/>
              </a:solidFill>
              <a:latin typeface="Calibri" panose="020F0502020204030204"/>
              <a:cs typeface="Arial" panose="020B0604020202020204" pitchFamily="34" charset="0"/>
            </a:endParaRPr>
          </a:p>
          <a:p>
            <a:pPr eaLnBrk="1" hangingPunct="1">
              <a:spcBef>
                <a:spcPts val="0"/>
              </a:spcBef>
              <a:buNone/>
              <a:defRPr/>
            </a:pPr>
            <a:r>
              <a:rPr lang="en-US" sz="1000" baseline="30000" dirty="0">
                <a:solidFill>
                  <a:prstClr val="black"/>
                </a:solidFill>
                <a:latin typeface="Calibri" panose="020F0502020204030204"/>
              </a:rPr>
              <a:t>a </a:t>
            </a:r>
            <a:r>
              <a:rPr lang="en-US" sz="1000" dirty="0">
                <a:solidFill>
                  <a:prstClr val="black"/>
                </a:solidFill>
                <a:latin typeface="Calibri" panose="020F0502020204030204"/>
              </a:rPr>
              <a:t>Guam, Puerto Rico, and the U.S. Virgin Islands.</a:t>
            </a:r>
            <a:endParaRPr lang="en-US" altLang="en-US" sz="10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88869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Viral Suppression Disparities</a:t>
            </a:r>
          </a:p>
        </p:txBody>
      </p:sp>
      <p:sp>
        <p:nvSpPr>
          <p:cNvPr id="5" name="Text Placeholder 4"/>
          <p:cNvSpPr>
            <a:spLocks noGrp="1"/>
          </p:cNvSpPr>
          <p:nvPr>
            <p:ph type="body" idx="1"/>
          </p:nvPr>
        </p:nvSpPr>
        <p:spPr>
          <a:xfrm>
            <a:off x="841248" y="3511296"/>
            <a:ext cx="10515600" cy="1655064"/>
          </a:xfrm>
        </p:spPr>
        <p:txBody>
          <a:bodyPr>
            <a:normAutofit/>
          </a:bodyPr>
          <a:lstStyle/>
          <a:p>
            <a:r>
              <a:rPr lang="en-US" sz="3200" dirty="0">
                <a:solidFill>
                  <a:srgbClr val="C00000"/>
                </a:solidFill>
              </a:rPr>
              <a:t>Women, aged 13 years and older</a:t>
            </a:r>
          </a:p>
        </p:txBody>
      </p:sp>
    </p:spTree>
    <p:extLst>
      <p:ext uri="{BB962C8B-B14F-4D97-AF65-F5344CB8AC3E}">
        <p14:creationId xmlns:p14="http://schemas.microsoft.com/office/powerpoint/2010/main" val="19296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his is a transition slide to introduce demographic characteristics among women and adolescent female clients aged 13 years and older served by the Ryan White HIV/AIDS Program in 2017.&#10;" title="DEmographic characteristics"/>
          <p:cNvSpPr>
            <a:spLocks noGrp="1"/>
          </p:cNvSpPr>
          <p:nvPr>
            <p:ph type="title"/>
          </p:nvPr>
        </p:nvSpPr>
        <p:spPr/>
        <p:txBody>
          <a:bodyPr>
            <a:normAutofit/>
          </a:bodyPr>
          <a:lstStyle/>
          <a:p>
            <a:r>
              <a:rPr lang="en-US" sz="3600" dirty="0"/>
              <a:t>Demographic Characteristics</a:t>
            </a:r>
          </a:p>
        </p:txBody>
      </p:sp>
      <p:sp>
        <p:nvSpPr>
          <p:cNvPr id="5" name="Text Placeholder 4"/>
          <p:cNvSpPr>
            <a:spLocks noGrp="1"/>
          </p:cNvSpPr>
          <p:nvPr>
            <p:ph type="body" idx="1"/>
          </p:nvPr>
        </p:nvSpPr>
        <p:spPr>
          <a:xfrm>
            <a:off x="841248" y="3511296"/>
            <a:ext cx="10515600" cy="1655064"/>
          </a:xfrm>
        </p:spPr>
        <p:txBody>
          <a:bodyPr>
            <a:normAutofit/>
          </a:bodyPr>
          <a:lstStyle/>
          <a:p>
            <a:r>
              <a:rPr lang="en-US" sz="3200" dirty="0">
                <a:solidFill>
                  <a:srgbClr val="C00000"/>
                </a:solidFill>
              </a:rPr>
              <a:t>Women, Aged 13 Years and Older</a:t>
            </a:r>
          </a:p>
        </p:txBody>
      </p:sp>
    </p:spTree>
    <p:extLst>
      <p:ext uri="{BB962C8B-B14F-4D97-AF65-F5344CB8AC3E}">
        <p14:creationId xmlns:p14="http://schemas.microsoft.com/office/powerpoint/2010/main" val="201227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Black/African American Women Served by the Ryan White HIV/AIDS Program, 2021—United States and 3 Territories"/>
          <p:cNvSpPr>
            <a:spLocks noGrp="1"/>
          </p:cNvSpPr>
          <p:nvPr>
            <p:ph type="title"/>
          </p:nvPr>
        </p:nvSpPr>
        <p:spPr>
          <a:xfrm>
            <a:off x="354330" y="-144439"/>
            <a:ext cx="11475720" cy="1325563"/>
          </a:xfrm>
        </p:spPr>
        <p:txBody>
          <a:bodyPr>
            <a:noAutofit/>
          </a:bodyPr>
          <a:lstStyle/>
          <a:p>
            <a:r>
              <a:rPr lang="en-US" sz="2800" dirty="0"/>
              <a:t>Viral Suppression among Black/African American Women Served by the Ryan White HIV/AIDS Program, 2021—United States and 3 Territories</a:t>
            </a:r>
            <a:r>
              <a:rPr lang="en-US" sz="2800" baseline="30000" dirty="0"/>
              <a:t>a</a:t>
            </a:r>
            <a:endParaRPr lang="en-US" sz="2800" dirty="0"/>
          </a:p>
        </p:txBody>
      </p:sp>
      <p:pic>
        <p:nvPicPr>
          <p:cNvPr id="2" name="Picture 1" descr="Viral Suppression among Black/African American Women Served by the Ryan White HIV/AIDS Program, 2021—United States and 3 Territories&#10;&#10;In 2021, the percentage of Black/African American women who were virally suppressed (89.0%) was slightly lower than the national RWHAP average (89.7%) – indicated by the dashed grey line – and the percentage for women overall (89.9%).&#10; &#10;Among Black/African American women, viral suppression was lowest in each 5-year age group from 15–34 years (range: 78.0% to 82.2%); those with perinatal HIV (76.1%); and those with unstable housing (78.5%).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63AF5946-0482-4F4C-81DB-CF227617116C}"/>
              </a:ext>
            </a:extLst>
          </p:cNvPr>
          <p:cNvPicPr>
            <a:picLocks noChangeAspect="1"/>
          </p:cNvPicPr>
          <p:nvPr/>
        </p:nvPicPr>
        <p:blipFill>
          <a:blip r:embed="rId3"/>
          <a:stretch>
            <a:fillRect/>
          </a:stretch>
        </p:blipFill>
        <p:spPr>
          <a:xfrm>
            <a:off x="1362045" y="1161091"/>
            <a:ext cx="9467909" cy="4535817"/>
          </a:xfrm>
          <a:prstGeom prst="rect">
            <a:avLst/>
          </a:prstGeom>
        </p:spPr>
      </p:pic>
      <p:sp>
        <p:nvSpPr>
          <p:cNvPr id="10" name="TextBox 5"/>
          <p:cNvSpPr txBox="1">
            <a:spLocks noChangeArrowheads="1"/>
          </p:cNvSpPr>
          <p:nvPr/>
        </p:nvSpPr>
        <p:spPr bwMode="auto">
          <a:xfrm>
            <a:off x="874294" y="57141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2572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Hispanic/Latina Women Served by the Ryan White HIV/AIDS Program, 2021—United States and 3 Territories"/>
          <p:cNvSpPr>
            <a:spLocks noGrp="1"/>
          </p:cNvSpPr>
          <p:nvPr>
            <p:ph type="title"/>
          </p:nvPr>
        </p:nvSpPr>
        <p:spPr>
          <a:xfrm>
            <a:off x="171450" y="-119039"/>
            <a:ext cx="11692890" cy="1325563"/>
          </a:xfrm>
        </p:spPr>
        <p:txBody>
          <a:bodyPr>
            <a:noAutofit/>
          </a:bodyPr>
          <a:lstStyle/>
          <a:p>
            <a:r>
              <a:rPr lang="en-US" sz="2800" dirty="0"/>
              <a:t>Viral Suppression among Hispanic/Latina Women Served by the Ryan White HIV/AIDS Program, 2021—United States and 3 Territories</a:t>
            </a:r>
            <a:r>
              <a:rPr lang="en-US" sz="2800" baseline="30000" dirty="0"/>
              <a:t>a</a:t>
            </a:r>
            <a:endParaRPr lang="en-US" sz="2800" dirty="0"/>
          </a:p>
        </p:txBody>
      </p:sp>
      <p:pic>
        <p:nvPicPr>
          <p:cNvPr id="2" name="Picture 1" descr="Viral Suppression among Hispanic/Latina Women Served by the Ryan White HIV/AIDS Program, 2021—United States and 3 Territories&#10;&#10;Overall, in 2021, viral suppression among Hispanic/Latina women (91.5%) was higher than the national RWHAP average (89.7%) – indicated by the dashed grey line – and that of women overall (89.9%). &#10; &#10;Among Hispanic/Latina women, viral suppression was lowest among women aged 20–24 years (80.8%) and 25–29 years (80.4%); those with perinatal HIV (78.4%); and those with temporary (85.3%) and unstable (79.6%) housing.&#10; &#10;N represents the total number of clients in the specific subpopulation.&#10; &#10;Hispanics/Latinas can be of any race.&#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65F48E1F-4C39-4A65-9D3C-E1EB896C69CF}"/>
              </a:ext>
            </a:extLst>
          </p:cNvPr>
          <p:cNvPicPr>
            <a:picLocks noChangeAspect="1"/>
          </p:cNvPicPr>
          <p:nvPr/>
        </p:nvPicPr>
        <p:blipFill>
          <a:blip r:embed="rId3"/>
          <a:stretch>
            <a:fillRect/>
          </a:stretch>
        </p:blipFill>
        <p:spPr>
          <a:xfrm>
            <a:off x="1426059" y="1148153"/>
            <a:ext cx="9339881" cy="4487045"/>
          </a:xfrm>
          <a:prstGeom prst="rect">
            <a:avLst/>
          </a:prstGeom>
        </p:spPr>
      </p:pic>
      <p:sp>
        <p:nvSpPr>
          <p:cNvPr id="10" name="TextBox 5"/>
          <p:cNvSpPr txBox="1">
            <a:spLocks noChangeArrowheads="1"/>
          </p:cNvSpPr>
          <p:nvPr/>
        </p:nvSpPr>
        <p:spPr bwMode="auto">
          <a:xfrm>
            <a:off x="770021" y="5598487"/>
            <a:ext cx="7566947"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Hispanics/Latinos can be of any race.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3208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Young, Black/African American Women Aged 13–24 Years Served by the Ryan White HIV/AIDS Program, 2021—United States and 3 Territories"/>
          <p:cNvSpPr>
            <a:spLocks noGrp="1"/>
          </p:cNvSpPr>
          <p:nvPr>
            <p:ph type="title"/>
          </p:nvPr>
        </p:nvSpPr>
        <p:spPr>
          <a:xfrm>
            <a:off x="258946" y="-112648"/>
            <a:ext cx="11696834" cy="1325563"/>
          </a:xfrm>
        </p:spPr>
        <p:txBody>
          <a:bodyPr>
            <a:noAutofit/>
          </a:bodyPr>
          <a:lstStyle/>
          <a:p>
            <a:r>
              <a:rPr lang="en-US" sz="2600" dirty="0"/>
              <a:t>Viral Suppression among Young, Black/African American Women Aged 13–24 Years Served by the Ryan White HIV/AIDS Program, 2021—United States and 3 Territories</a:t>
            </a:r>
            <a:r>
              <a:rPr lang="en-US" sz="2600" baseline="30000" dirty="0"/>
              <a:t>a</a:t>
            </a:r>
            <a:endParaRPr lang="en-US" sz="2600" dirty="0"/>
          </a:p>
        </p:txBody>
      </p:sp>
      <p:pic>
        <p:nvPicPr>
          <p:cNvPr id="2" name="Picture 1" descr="Viral Suppression among Young, Black/African American Women Aged 13–24 Years Served by the Ryan White HIV/AIDS Program, 2021—United States and 3 Territories&#10;&#10;In 2021, viral suppression for young, Black/African American women aged 13–24 years (78.6%) was lower than the national RWHAP average (89.7%) – indicated by the dashed grey line – lower than youth overall (82.7%), and slightly lower than young women overall (80.6%).&#10; &#10;Viral suppression for young, Black/African American women was lowest among those receiving care in HHS Region 4 (75.0%), those living at 101%–138% of the federal poverty level (69.5%), and those with unstable (72.2%) housing.  Use caution when interpreting data on housing due to variability from small number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AB38BEBD-FD5B-4163-A5EF-4A20D7E2957D}"/>
              </a:ext>
            </a:extLst>
          </p:cNvPr>
          <p:cNvPicPr>
            <a:picLocks noChangeAspect="1"/>
          </p:cNvPicPr>
          <p:nvPr/>
        </p:nvPicPr>
        <p:blipFill>
          <a:blip r:embed="rId3"/>
          <a:stretch>
            <a:fillRect/>
          </a:stretch>
        </p:blipFill>
        <p:spPr>
          <a:xfrm>
            <a:off x="1547990" y="1161091"/>
            <a:ext cx="9096020" cy="4535817"/>
          </a:xfrm>
          <a:prstGeom prst="rect">
            <a:avLst/>
          </a:prstGeom>
        </p:spPr>
      </p:pic>
      <p:sp>
        <p:nvSpPr>
          <p:cNvPr id="10" name="TextBox 5"/>
          <p:cNvSpPr txBox="1">
            <a:spLocks noChangeArrowheads="1"/>
          </p:cNvSpPr>
          <p:nvPr/>
        </p:nvSpPr>
        <p:spPr bwMode="auto">
          <a:xfrm>
            <a:off x="849313" y="5759829"/>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Use caution when interpreting results based on small numbers.</a:t>
            </a:r>
            <a:endPar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297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idx="4294967295"/>
          </p:nvPr>
        </p:nvSpPr>
        <p:spPr>
          <a:xfrm>
            <a:off x="457200" y="-76200"/>
            <a:ext cx="102108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Clients Aged 13 Years and Older Served by the Ryan White HIV/AIDS Program, by Gender,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7" name="Content Placeholder 6" descr="In 2021, of the 572,377 clients aged 13 years and older served by the RWHAP with reported gender information, 72.3% were male, 25.2% were female, and 2.4% were transgender. &#10;&#10;The three territories include Guam, Puerto Rico, and the U.S. Virgin Islands.&#10;">
            <a:extLst>
              <a:ext uri="{FF2B5EF4-FFF2-40B4-BE49-F238E27FC236}">
                <a16:creationId xmlns:a16="http://schemas.microsoft.com/office/drawing/2014/main" id="{6F16E910-85A1-F6B3-0B10-BCCFEF2C14D8}"/>
              </a:ext>
            </a:extLst>
          </p:cNvPr>
          <p:cNvPicPr>
            <a:picLocks noGrp="1" noChangeAspect="1"/>
          </p:cNvPicPr>
          <p:nvPr>
            <p:ph idx="1"/>
          </p:nvPr>
        </p:nvPicPr>
        <p:blipFill>
          <a:blip r:embed="rId3"/>
          <a:stretch>
            <a:fillRect/>
          </a:stretch>
        </p:blipFill>
        <p:spPr>
          <a:xfrm>
            <a:off x="1695803" y="1447800"/>
            <a:ext cx="8800394" cy="4351338"/>
          </a:xfrm>
          <a:prstGeom prst="rect">
            <a:avLst/>
          </a:prstGeom>
        </p:spPr>
      </p:pic>
      <p:sp>
        <p:nvSpPr>
          <p:cNvPr id="4" name="TextBox 3"/>
          <p:cNvSpPr txBox="1"/>
          <p:nvPr/>
        </p:nvSpPr>
        <p:spPr>
          <a:xfrm>
            <a:off x="838200" y="6096000"/>
            <a:ext cx="7315200" cy="246221"/>
          </a:xfrm>
          <a:prstGeom prst="rect">
            <a:avLst/>
          </a:prstGeom>
          <a:noFill/>
        </p:spPr>
        <p:txBody>
          <a:bodyPr wrap="square" rtlCol="0">
            <a:spAutoFit/>
          </a:bodyPr>
          <a:lstStyle/>
          <a:p>
            <a:pPr lvl="0">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55421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idx="4294967295"/>
          </p:nvPr>
        </p:nvSpPr>
        <p:spPr>
          <a:xfrm>
            <a:off x="533400" y="-108985"/>
            <a:ext cx="1067276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Age Group,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10" name="Content Placeholder 9" descr="In 2021, 66.2% of women served by the RWHAP were aged 45 years and older. &#10;&#10;Data presented do not include transgender women.&#10;&#10;The three territories include Guam, Puerto Rico, and the U.S. Virgin Islands.&#10;">
            <a:extLst>
              <a:ext uri="{FF2B5EF4-FFF2-40B4-BE49-F238E27FC236}">
                <a16:creationId xmlns:a16="http://schemas.microsoft.com/office/drawing/2014/main" id="{705EAB90-F27A-8EFC-B338-020442A7C62F}"/>
              </a:ext>
            </a:extLst>
          </p:cNvPr>
          <p:cNvPicPr>
            <a:picLocks noGrp="1" noChangeAspect="1"/>
          </p:cNvPicPr>
          <p:nvPr>
            <p:ph idx="1"/>
          </p:nvPr>
        </p:nvPicPr>
        <p:blipFill>
          <a:blip r:embed="rId3"/>
          <a:stretch>
            <a:fillRect/>
          </a:stretch>
        </p:blipFill>
        <p:spPr>
          <a:xfrm>
            <a:off x="1752600" y="1216578"/>
            <a:ext cx="8559526" cy="4346825"/>
          </a:xfrm>
          <a:prstGeom prst="rect">
            <a:avLst/>
          </a:prstGeom>
        </p:spPr>
      </p:pic>
      <p:sp>
        <p:nvSpPr>
          <p:cNvPr id="5" name="TextBox 4"/>
          <p:cNvSpPr txBox="1"/>
          <p:nvPr/>
        </p:nvSpPr>
        <p:spPr>
          <a:xfrm>
            <a:off x="838200" y="6096000"/>
            <a:ext cx="7315200" cy="246221"/>
          </a:xfrm>
          <a:prstGeom prst="rect">
            <a:avLst/>
          </a:prstGeom>
          <a:noFill/>
        </p:spPr>
        <p:txBody>
          <a:bodyPr wrap="square" rtlCol="0">
            <a:spAutoFit/>
          </a:bodyPr>
          <a:lstStyle/>
          <a:p>
            <a:pPr lvl="0">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219632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0" name="Title 5"/>
          <p:cNvSpPr txBox="1">
            <a:spLocks noGrp="1"/>
          </p:cNvSpPr>
          <p:nvPr>
            <p:ph type="title" idx="4294967295"/>
          </p:nvPr>
        </p:nvSpPr>
        <p:spPr>
          <a:xfrm>
            <a:off x="533400" y="-112468"/>
            <a:ext cx="108204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Race/Ethnicity,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36" name="Content Placeholder 35" descr="In 2021, 83.2% of women served by the RWHAP were racial/ethnic minorities. Of the 143,228 women with reported race/ethnicity information, 60.5% were Black/African American and 19.8% were Hispanic/Latina. White women accounted for 16.8% of women served by the RWHAP. &#10;&#10;Data presented do not include transgender women.&#10;&#10;Hispanics/Latinas can be of any race. &#10;&#10;The three territories include Guam, Puerto Rico, and the U.S. Virgin Islands.&#10;">
            <a:extLst>
              <a:ext uri="{FF2B5EF4-FFF2-40B4-BE49-F238E27FC236}">
                <a16:creationId xmlns:a16="http://schemas.microsoft.com/office/drawing/2014/main" id="{D3E19481-73B0-CC80-7408-99D6E9E259F3}"/>
              </a:ext>
            </a:extLst>
          </p:cNvPr>
          <p:cNvPicPr>
            <a:picLocks noGrp="1" noChangeAspect="1"/>
          </p:cNvPicPr>
          <p:nvPr>
            <p:ph idx="1"/>
          </p:nvPr>
        </p:nvPicPr>
        <p:blipFill>
          <a:blip r:embed="rId3"/>
          <a:stretch>
            <a:fillRect/>
          </a:stretch>
        </p:blipFill>
        <p:spPr>
          <a:xfrm>
            <a:off x="2819400" y="1213095"/>
            <a:ext cx="8631643" cy="4800600"/>
          </a:xfrm>
          <a:prstGeom prst="rect">
            <a:avLst/>
          </a:prstGeom>
        </p:spPr>
      </p:pic>
      <p:sp>
        <p:nvSpPr>
          <p:cNvPr id="32" name="TextBox 31"/>
          <p:cNvSpPr txBox="1"/>
          <p:nvPr/>
        </p:nvSpPr>
        <p:spPr>
          <a:xfrm>
            <a:off x="830580" y="5991259"/>
            <a:ext cx="7315200" cy="538609"/>
          </a:xfrm>
          <a:prstGeom prst="rect">
            <a:avLst/>
          </a:prstGeom>
          <a:noFill/>
        </p:spPr>
        <p:txBody>
          <a:bodyPr wrap="square" rtlCol="0">
            <a:spAutoFit/>
          </a:bodyPr>
          <a:lstStyle/>
          <a:p>
            <a:pPr>
              <a:defRPr/>
            </a:pPr>
            <a:r>
              <a:rPr lang="en-US" sz="1000" dirty="0"/>
              <a:t>Hispanics/Latinas can be of any race.</a:t>
            </a:r>
          </a:p>
          <a:p>
            <a:pPr>
              <a:defRPr/>
            </a:pPr>
            <a:r>
              <a:rPr lang="en-US" sz="1000" baseline="30000" dirty="0">
                <a:solidFill>
                  <a:prstClr val="black"/>
                </a:solidFill>
              </a:rPr>
              <a:t>a </a:t>
            </a:r>
            <a:r>
              <a:rPr lang="en-US" sz="1000" dirty="0">
                <a:solidFill>
                  <a:prstClr val="black"/>
                </a:solidFill>
              </a:rPr>
              <a:t>Guam, Puerto Rico, and the U.S. Virgin Islands. </a:t>
            </a:r>
          </a:p>
          <a:p>
            <a:pPr lvl="0">
              <a:defRPr/>
            </a:pPr>
            <a:endParaRPr lang="en-US" sz="900" dirty="0">
              <a:solidFill>
                <a:prstClr val="black"/>
              </a:solidFill>
            </a:endParaRPr>
          </a:p>
        </p:txBody>
      </p:sp>
    </p:spTree>
    <p:extLst>
      <p:ext uri="{BB962C8B-B14F-4D97-AF65-F5344CB8AC3E}">
        <p14:creationId xmlns:p14="http://schemas.microsoft.com/office/powerpoint/2010/main" val="325295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idx="4294967295"/>
          </p:nvPr>
        </p:nvSpPr>
        <p:spPr>
          <a:xfrm>
            <a:off x="502445" y="-125264"/>
            <a:ext cx="1120139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Transmission Category,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12" name="Content Placeholder 11" descr="In 2021, among the 122,614 women aged 13 years or older served by the RWHAP with a reported transmission category, 87.4% had HIV attributed to heterosexual contact, 8.1% to injection drug use, and 3.2% to perinatal HIV. &#10;&#10;Data presented do not include transgender women.&#10;&#10;Heterosexual contact includes specific heterosexual contact with a person known to have, or to be at high risk for, HIV infection. &#10; &#10;The three territories include Guam, Puerto Rico, and the U.S. Virgin Islands.&#10;&#10;Other includes hemophilia and blood transfusion.&#10;">
            <a:extLst>
              <a:ext uri="{FF2B5EF4-FFF2-40B4-BE49-F238E27FC236}">
                <a16:creationId xmlns:a16="http://schemas.microsoft.com/office/drawing/2014/main" id="{CDFD7368-0938-7E81-74FB-35FC0251BBF8}"/>
              </a:ext>
            </a:extLst>
          </p:cNvPr>
          <p:cNvPicPr>
            <a:picLocks noGrp="1" noChangeAspect="1"/>
          </p:cNvPicPr>
          <p:nvPr>
            <p:ph idx="1"/>
          </p:nvPr>
        </p:nvPicPr>
        <p:blipFill>
          <a:blip r:embed="rId3"/>
          <a:stretch>
            <a:fillRect/>
          </a:stretch>
        </p:blipFill>
        <p:spPr>
          <a:xfrm>
            <a:off x="3103523" y="1447800"/>
            <a:ext cx="9051263" cy="4351338"/>
          </a:xfrm>
          <a:prstGeom prst="rect">
            <a:avLst/>
          </a:prstGeom>
        </p:spPr>
      </p:pic>
      <p:sp>
        <p:nvSpPr>
          <p:cNvPr id="7" name="TextBox 6"/>
          <p:cNvSpPr txBox="1"/>
          <p:nvPr/>
        </p:nvSpPr>
        <p:spPr>
          <a:xfrm>
            <a:off x="838200" y="5638800"/>
            <a:ext cx="7086600" cy="707886"/>
          </a:xfrm>
          <a:prstGeom prst="rect">
            <a:avLst/>
          </a:prstGeom>
          <a:noFill/>
        </p:spPr>
        <p:txBody>
          <a:bodyPr wrap="square" rtlCol="0">
            <a:spAutoFit/>
          </a:bodyPr>
          <a:lstStyle/>
          <a:p>
            <a:pPr lvl="0"/>
            <a:r>
              <a:rPr lang="en-US" sz="1000" dirty="0"/>
              <a:t> </a:t>
            </a:r>
          </a:p>
          <a:p>
            <a:pPr lvl="0"/>
            <a:r>
              <a:rPr lang="en-US" sz="1000" baseline="30000" dirty="0">
                <a:solidFill>
                  <a:prstClr val="black"/>
                </a:solidFill>
              </a:rPr>
              <a:t>a</a:t>
            </a:r>
            <a:r>
              <a:rPr lang="en-US" sz="1000" dirty="0">
                <a:solidFill>
                  <a:prstClr val="black"/>
                </a:solidFill>
              </a:rPr>
              <a:t> Guam, Puerto Rico, and the U.S. Virgin Islands.</a:t>
            </a:r>
          </a:p>
          <a:p>
            <a:r>
              <a:rPr lang="en-US" sz="1000" baseline="30000" dirty="0"/>
              <a:t>b</a:t>
            </a:r>
            <a:r>
              <a:rPr lang="en-US" sz="1000" dirty="0"/>
              <a:t> Heterosexual contact with a person known to have, or to be at high risk for, HIV infection. </a:t>
            </a:r>
          </a:p>
          <a:p>
            <a:r>
              <a:rPr lang="en-US" sz="1000" baseline="30000" dirty="0"/>
              <a:t>c</a:t>
            </a:r>
            <a:r>
              <a:rPr lang="en-US" sz="1000" dirty="0"/>
              <a:t> Includes hemophilia and blood transfusion.</a:t>
            </a:r>
          </a:p>
        </p:txBody>
      </p:sp>
    </p:spTree>
    <p:extLst>
      <p:ext uri="{BB962C8B-B14F-4D97-AF65-F5344CB8AC3E}">
        <p14:creationId xmlns:p14="http://schemas.microsoft.com/office/powerpoint/2010/main" val="107026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5"/>
          <p:cNvSpPr txBox="1">
            <a:spLocks noGrp="1"/>
          </p:cNvSpPr>
          <p:nvPr>
            <p:ph type="title" idx="4294967295"/>
          </p:nvPr>
        </p:nvSpPr>
        <p:spPr>
          <a:xfrm>
            <a:off x="638798" y="-43680"/>
            <a:ext cx="10591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Race/Ethnicity and Transmission Category, </a:t>
            </a:r>
            <a:r>
              <a:rPr kumimoji="0" lang="en-US" sz="24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4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4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400" b="1" i="0" u="none" strike="noStrike" kern="1200" cap="none" spc="0" normalizeH="0" baseline="30000" noProof="0" dirty="0">
              <a:ln>
                <a:noFill/>
              </a:ln>
              <a:solidFill>
                <a:srgbClr val="0F4D7B"/>
              </a:solidFill>
              <a:effectLst/>
              <a:uLnTx/>
              <a:uFillTx/>
              <a:latin typeface="+mn-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0F4D7B"/>
              </a:solidFill>
              <a:effectLst/>
              <a:uLnTx/>
              <a:uFillTx/>
              <a:latin typeface="+mn-lt"/>
              <a:ea typeface="+mj-ea"/>
              <a:cs typeface="+mj-cs"/>
            </a:endParaRPr>
          </a:p>
        </p:txBody>
      </p:sp>
      <p:pic>
        <p:nvPicPr>
          <p:cNvPr id="5" name="Content Placeholder 4" descr="In 2021, among Black/African American women aged 13 years and older served by the RWHAP, 90.1% had HIV transmission attributed to heterosexual contact, 5.4% to injection drug use, and 3.3% to perinatal HIV. Among Hispanic/Latina women, 87.7% had HIV transmission attributed to heterosexual contact, 7.2% to injection drug use, and 3.6% to perinatal HIV. Among White women, 77.7% had HIV transmission attributed to heterosexual contact, 18.8% to injection drug use, and 2.0% to perinatal HIV. &#10;&#10;Data presented do not include transgender women.&#10;&#10;Hispanics/Latinas can be of any race.&#10;&#10;The three territories include Guam, Puerto Rico, and the U.S. Virgin Islands.&#10;">
            <a:extLst>
              <a:ext uri="{FF2B5EF4-FFF2-40B4-BE49-F238E27FC236}">
                <a16:creationId xmlns:a16="http://schemas.microsoft.com/office/drawing/2014/main" id="{81D9370A-7369-2FE5-EAF5-3603EB6B6805}"/>
              </a:ext>
            </a:extLst>
          </p:cNvPr>
          <p:cNvPicPr>
            <a:picLocks noGrp="1" noChangeAspect="1"/>
          </p:cNvPicPr>
          <p:nvPr>
            <p:ph idx="1"/>
          </p:nvPr>
        </p:nvPicPr>
        <p:blipFill>
          <a:blip r:embed="rId3"/>
          <a:stretch>
            <a:fillRect/>
          </a:stretch>
        </p:blipFill>
        <p:spPr>
          <a:xfrm>
            <a:off x="818326" y="1100931"/>
            <a:ext cx="10232744" cy="4656138"/>
          </a:xfrm>
          <a:prstGeom prst="rect">
            <a:avLst/>
          </a:prstGeom>
        </p:spPr>
      </p:pic>
      <p:sp>
        <p:nvSpPr>
          <p:cNvPr id="29" name="TextBox 28"/>
          <p:cNvSpPr txBox="1"/>
          <p:nvPr/>
        </p:nvSpPr>
        <p:spPr>
          <a:xfrm>
            <a:off x="876300" y="5661683"/>
            <a:ext cx="7086600" cy="707886"/>
          </a:xfrm>
          <a:prstGeom prst="rect">
            <a:avLst/>
          </a:prstGeom>
          <a:noFill/>
        </p:spPr>
        <p:txBody>
          <a:bodyPr wrap="square" rtlCol="0">
            <a:spAutoFit/>
          </a:bodyPr>
          <a:lstStyle/>
          <a:p>
            <a:pPr lvl="0"/>
            <a:r>
              <a:rPr lang="en-US" sz="1000" dirty="0"/>
              <a:t>Hispanics/Latinas can be of any race. </a:t>
            </a:r>
          </a:p>
          <a:p>
            <a:pPr lvl="0"/>
            <a:r>
              <a:rPr lang="en-US" sz="1000" baseline="30000" dirty="0">
                <a:solidFill>
                  <a:prstClr val="black"/>
                </a:solidFill>
              </a:rPr>
              <a:t>a</a:t>
            </a:r>
            <a:r>
              <a:rPr lang="en-US" sz="1000" dirty="0">
                <a:solidFill>
                  <a:prstClr val="black"/>
                </a:solidFill>
              </a:rPr>
              <a:t> Guam, Puerto Rico, and the U.S. Virgin Islands.</a:t>
            </a:r>
          </a:p>
          <a:p>
            <a:r>
              <a:rPr lang="en-US" sz="1000" baseline="30000" dirty="0"/>
              <a:t>b</a:t>
            </a:r>
            <a:r>
              <a:rPr lang="en-US" sz="1000" dirty="0"/>
              <a:t> Heterosexual contact with a person known to have, or to be at high risk for, HIV infection. </a:t>
            </a:r>
          </a:p>
          <a:p>
            <a:r>
              <a:rPr lang="en-US" sz="1000" baseline="30000" dirty="0"/>
              <a:t>c</a:t>
            </a:r>
            <a:r>
              <a:rPr lang="en-US" sz="1000" dirty="0"/>
              <a:t> Includes hemophilia and blood transfusion.</a:t>
            </a:r>
          </a:p>
        </p:txBody>
      </p:sp>
    </p:spTree>
    <p:extLst>
      <p:ext uri="{BB962C8B-B14F-4D97-AF65-F5344CB8AC3E}">
        <p14:creationId xmlns:p14="http://schemas.microsoft.com/office/powerpoint/2010/main" val="21182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idx="4294967295"/>
          </p:nvPr>
        </p:nvSpPr>
        <p:spPr>
          <a:xfrm>
            <a:off x="457200" y="22860"/>
            <a:ext cx="10858500"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Housing Status,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7" name="Content Placeholder 6" descr="In 2021, among the 132,984 women aged 13 years and older served by the RWHAP with reported housing status, 5.8% had temporary housing and 3.7% had unstable housing. &#10;&#10;The data presented do not include transgender women.  &#10;&#10;The three territories include Guam, Puerto Rico, and the U.S. Virgin Islands.&#10;">
            <a:extLst>
              <a:ext uri="{FF2B5EF4-FFF2-40B4-BE49-F238E27FC236}">
                <a16:creationId xmlns:a16="http://schemas.microsoft.com/office/drawing/2014/main" id="{181AA225-ED7E-5A0D-D776-A46CE19FDB6F}"/>
              </a:ext>
            </a:extLst>
          </p:cNvPr>
          <p:cNvPicPr>
            <a:picLocks noGrp="1" noChangeAspect="1"/>
          </p:cNvPicPr>
          <p:nvPr>
            <p:ph idx="1"/>
          </p:nvPr>
        </p:nvPicPr>
        <p:blipFill>
          <a:blip r:embed="rId3"/>
          <a:stretch>
            <a:fillRect/>
          </a:stretch>
        </p:blipFill>
        <p:spPr>
          <a:xfrm>
            <a:off x="2133600" y="1268730"/>
            <a:ext cx="8431160" cy="4572000"/>
          </a:xfrm>
          <a:prstGeom prst="rect">
            <a:avLst/>
          </a:prstGeom>
        </p:spPr>
      </p:pic>
      <p:sp>
        <p:nvSpPr>
          <p:cNvPr id="6" name="TextBox 5"/>
          <p:cNvSpPr txBox="1"/>
          <p:nvPr/>
        </p:nvSpPr>
        <p:spPr>
          <a:xfrm>
            <a:off x="838200" y="6096000"/>
            <a:ext cx="7315200" cy="246221"/>
          </a:xfrm>
          <a:prstGeom prst="rect">
            <a:avLst/>
          </a:prstGeom>
          <a:noFill/>
        </p:spPr>
        <p:txBody>
          <a:bodyPr wrap="square" rtlCol="0">
            <a:spAutoFit/>
          </a:bodyPr>
          <a:lstStyle/>
          <a:p>
            <a:pPr lvl="0">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298052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5"/>
          <p:cNvSpPr txBox="1">
            <a:spLocks noGrp="1"/>
          </p:cNvSpPr>
          <p:nvPr>
            <p:ph type="title" idx="4294967295"/>
          </p:nvPr>
        </p:nvSpPr>
        <p:spPr>
          <a:xfrm>
            <a:off x="245575" y="112199"/>
            <a:ext cx="11811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F4D7B"/>
                </a:solidFill>
                <a:effectLst/>
                <a:uLnTx/>
                <a:uFillTx/>
                <a:latin typeface="+mn-lt"/>
                <a:ea typeface="Calibri"/>
                <a:cs typeface="Calibri"/>
              </a:rPr>
              <a:t>Women Aged 13 Years and Older Served by the Ryan White HIV/AIDS Program, by Race/Ethnicity and Housing Status, </a:t>
            </a:r>
            <a:r>
              <a:rPr kumimoji="0" lang="en-US" sz="2800" b="1" i="0" u="none" strike="noStrike" kern="1200" cap="none" spc="0" normalizeH="0" baseline="0" noProof="0" dirty="0">
                <a:ln>
                  <a:noFill/>
                </a:ln>
                <a:solidFill>
                  <a:srgbClr val="0F4D7B"/>
                </a:solidFill>
                <a:effectLst/>
                <a:uLnTx/>
                <a:uFillTx/>
                <a:latin typeface="+mn-lt"/>
                <a:ea typeface="+mj-ea"/>
                <a:cs typeface="+mj-cs"/>
              </a:rPr>
              <a:t>2021—United States and 3 </a:t>
            </a:r>
            <a:r>
              <a:rPr kumimoji="0" lang="en-US" sz="2800" b="1" i="0" u="none" strike="noStrike" kern="1200" cap="none" spc="0" normalizeH="0" baseline="0" noProof="0" dirty="0" err="1">
                <a:ln>
                  <a:noFill/>
                </a:ln>
                <a:solidFill>
                  <a:srgbClr val="0F4D7B"/>
                </a:solidFill>
                <a:effectLst/>
                <a:uLnTx/>
                <a:uFillTx/>
                <a:latin typeface="+mn-lt"/>
                <a:ea typeface="+mj-ea"/>
                <a:cs typeface="+mj-cs"/>
              </a:rPr>
              <a:t>Territories</a:t>
            </a:r>
            <a:r>
              <a:rPr kumimoji="0" lang="en-US" sz="2800" b="1" i="0" u="none" strike="noStrike" kern="1200" cap="none" spc="0" normalizeH="0" baseline="30000" noProof="0" dirty="0" err="1">
                <a:ln>
                  <a:noFill/>
                </a:ln>
                <a:solidFill>
                  <a:srgbClr val="0F4D7B"/>
                </a:solidFill>
                <a:effectLst/>
                <a:uLnTx/>
                <a:uFillTx/>
                <a:latin typeface="+mn-lt"/>
                <a:ea typeface="+mj-ea"/>
                <a:cs typeface="+mj-cs"/>
              </a:rPr>
              <a:t>a</a:t>
            </a:r>
            <a:endParaRPr kumimoji="0" lang="en-US" sz="2800" b="1" i="0" u="none" strike="noStrike" kern="1200" cap="none" spc="0" normalizeH="0" baseline="30000" noProof="0" dirty="0">
              <a:ln>
                <a:noFill/>
              </a:ln>
              <a:solidFill>
                <a:srgbClr val="0F4D7B"/>
              </a:solidFill>
              <a:effectLst/>
              <a:uLnTx/>
              <a:uFillTx/>
              <a:latin typeface="+mn-lt"/>
              <a:ea typeface="+mj-ea"/>
              <a:cs typeface="+mj-cs"/>
            </a:endParaRPr>
          </a:p>
        </p:txBody>
      </p:sp>
      <p:pic>
        <p:nvPicPr>
          <p:cNvPr id="4" name="Content Placeholder 3" descr="In 2021, among Black/African American women served by the RWHAP, 5.7% had temporary housing and 3.4% had unstable housing. Among Hispanic/Latina women, 5.0% had temporary housing and 2.8% had unstable housing. Among White women, 6.7% had temporary housing and 5.8% had unstable housing. &#10;&#10;The data presented do not include transgender women.   &#10;&#10;The three territories include Guam, Puerto Rico, and the U.S. Virgin Islands.&#10;">
            <a:extLst>
              <a:ext uri="{FF2B5EF4-FFF2-40B4-BE49-F238E27FC236}">
                <a16:creationId xmlns:a16="http://schemas.microsoft.com/office/drawing/2014/main" id="{856F7001-7894-D4EF-200A-181930E85D2A}"/>
              </a:ext>
            </a:extLst>
          </p:cNvPr>
          <p:cNvPicPr>
            <a:picLocks noGrp="1" noChangeAspect="1"/>
          </p:cNvPicPr>
          <p:nvPr>
            <p:ph idx="1"/>
          </p:nvPr>
        </p:nvPicPr>
        <p:blipFill>
          <a:blip r:embed="rId3"/>
          <a:stretch>
            <a:fillRect/>
          </a:stretch>
        </p:blipFill>
        <p:spPr>
          <a:xfrm>
            <a:off x="985047" y="1143000"/>
            <a:ext cx="10332056" cy="4975576"/>
          </a:xfrm>
          <a:prstGeom prst="rect">
            <a:avLst/>
          </a:prstGeom>
        </p:spPr>
      </p:pic>
      <p:sp>
        <p:nvSpPr>
          <p:cNvPr id="26" name="TextBox 25"/>
          <p:cNvSpPr txBox="1"/>
          <p:nvPr/>
        </p:nvSpPr>
        <p:spPr>
          <a:xfrm>
            <a:off x="838200" y="6118576"/>
            <a:ext cx="7315200" cy="246221"/>
          </a:xfrm>
          <a:prstGeom prst="rect">
            <a:avLst/>
          </a:prstGeom>
          <a:noFill/>
        </p:spPr>
        <p:txBody>
          <a:bodyPr wrap="square" rtlCol="0">
            <a:spAutoFit/>
          </a:bodyPr>
          <a:lstStyle/>
          <a:p>
            <a:pPr>
              <a:defRPr/>
            </a:pPr>
            <a:r>
              <a:rPr lang="en-US" sz="1000" baseline="30000" dirty="0">
                <a:solidFill>
                  <a:prstClr val="black"/>
                </a:solidFill>
              </a:rPr>
              <a:t>a </a:t>
            </a:r>
            <a:r>
              <a:rPr lang="en-US" sz="1000" dirty="0">
                <a:solidFill>
                  <a:prstClr val="black"/>
                </a:solidFill>
              </a:rPr>
              <a:t>Guam, Puerto Rico, and the U.S. Virgin Islands.</a:t>
            </a:r>
          </a:p>
        </p:txBody>
      </p:sp>
    </p:spTree>
    <p:extLst>
      <p:ext uri="{BB962C8B-B14F-4D97-AF65-F5344CB8AC3E}">
        <p14:creationId xmlns:p14="http://schemas.microsoft.com/office/powerpoint/2010/main" val="3153576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13ff120d-8bd5-4291-a148-70db8d7e9204" ContentTypeId="0x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Request_x0020_ID_x0020__x0023_ xmlns="68810ace-306f-4429-8e6f-eb01f6d4048b">1072</Request_x0020_ID_x0020__x0023_>
    <Show_x003f_ xmlns="68810ace-306f-4429-8e6f-eb01f6d4048b">No</Show_x003f_>
    <File_x0020_Source xmlns="68810ace-306f-4429-8e6f-eb01f6d4048b">New</File_x0020_Source>
    <_dlc_DocId xmlns="5439193d-6489-428d-a877-177eeb04ceb1">HABDOC-2092423314-3672</_dlc_DocId>
    <_dlc_DocIdUrl xmlns="5439193d-6489-428d-a877-177eeb04ceb1">
      <Url>https://sharepoint.hrsa.gov/sites/hab/Communities/Communication/_layouts/15/DocIdRedir.aspx?ID=HABDOC-2092423314-3672</Url>
      <Description>HABDOC-2092423314-3672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11" ma:contentTypeDescription="Create a new document." ma:contentTypeScope="" ma:versionID="c44a252ce07b57677de6db11871d0434">
  <xsd:schema xmlns:xsd="http://www.w3.org/2001/XMLSchema" xmlns:xs="http://www.w3.org/2001/XMLSchema" xmlns:p="http://schemas.microsoft.com/office/2006/metadata/properties" xmlns:ns2="5439193d-6489-428d-a877-177eeb04ceb1" xmlns:ns3="68810ace-306f-4429-8e6f-eb01f6d4048b" xmlns:ns4="http://schemas.microsoft.com/sharepoint/v3/fields" xmlns:ns5="59930f83-829d-4f62-add2-bc193d753bf5" targetNamespace="http://schemas.microsoft.com/office/2006/metadata/properties" ma:root="true" ma:fieldsID="ddabeb128ba64bbb5f5ddff379170fab" ns2:_="" ns3:_="" ns4:_="" ns5:_="">
    <xsd:import namespace="5439193d-6489-428d-a877-177eeb04ceb1"/>
    <xsd:import namespace="68810ace-306f-4429-8e6f-eb01f6d4048b"/>
    <xsd:import namespace="http://schemas.microsoft.com/sharepoint/v3/fields"/>
    <xsd:import namespace="59930f83-829d-4f62-add2-bc193d753bf5"/>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element ref="ns4:_Status" minOccurs="0"/>
                <xsd:element ref="ns3:File_x0020_Sourc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Number"/>
      </xsd:simpleType>
    </xsd:element>
    <xsd:element name="File_x0020_Source" ma:index="15" nillable="true" ma:displayName="File Source" ma:default="New" ma:internalName="File_x0020_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4"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930f83-829d-4f62-add2-bc193d753b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270315-0FA0-441C-B8E0-0252B149EEFA}">
  <ds:schemaRefs>
    <ds:schemaRef ds:uri="Microsoft.SharePoint.Taxonomy.ContentTypeSync"/>
  </ds:schemaRefs>
</ds:datastoreItem>
</file>

<file path=customXml/itemProps2.xml><?xml version="1.0" encoding="utf-8"?>
<ds:datastoreItem xmlns:ds="http://schemas.openxmlformats.org/officeDocument/2006/customXml" ds:itemID="{A072342F-CE9E-45CC-8141-CE70E457FDC9}">
  <ds:schemaRefs>
    <ds:schemaRef ds:uri="http://schemas.microsoft.com/sharepoint/events"/>
  </ds:schemaRefs>
</ds:datastoreItem>
</file>

<file path=customXml/itemProps3.xml><?xml version="1.0" encoding="utf-8"?>
<ds:datastoreItem xmlns:ds="http://schemas.openxmlformats.org/officeDocument/2006/customXml" ds:itemID="{3D7716B0-A740-4129-A2A9-6EE3F0D996CE}">
  <ds:schemaRefs>
    <ds:schemaRef ds:uri="http://schemas.microsoft.com/sharepoint/v3/contenttype/forms"/>
  </ds:schemaRefs>
</ds:datastoreItem>
</file>

<file path=customXml/itemProps4.xml><?xml version="1.0" encoding="utf-8"?>
<ds:datastoreItem xmlns:ds="http://schemas.openxmlformats.org/officeDocument/2006/customXml" ds:itemID="{F90EB733-B260-44DC-8E8C-8A19F461D854}">
  <ds:schemaRefs>
    <ds:schemaRef ds:uri="http://www.w3.org/XML/1998/namespace"/>
    <ds:schemaRef ds:uri="59930f83-829d-4f62-add2-bc193d753bf5"/>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68810ace-306f-4429-8e6f-eb01f6d4048b"/>
    <ds:schemaRef ds:uri="http://schemas.openxmlformats.org/package/2006/metadata/core-properties"/>
    <ds:schemaRef ds:uri="http://purl.org/dc/terms/"/>
    <ds:schemaRef ds:uri="http://schemas.microsoft.com/sharepoint/v3/fields"/>
    <ds:schemaRef ds:uri="5439193d-6489-428d-a877-177eeb04ceb1"/>
  </ds:schemaRefs>
</ds:datastoreItem>
</file>

<file path=customXml/itemProps5.xml><?xml version="1.0" encoding="utf-8"?>
<ds:datastoreItem xmlns:ds="http://schemas.openxmlformats.org/officeDocument/2006/customXml" ds:itemID="{E7DE9021-8D4E-42A6-ADE3-66EA0A3F3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sharepoint/v3/fields"/>
    <ds:schemaRef ds:uri="59930f83-829d-4f62-add2-bc193d75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17810</TotalTime>
  <Words>3446</Words>
  <Application>Microsoft Office PowerPoint</Application>
  <PresentationFormat>Widescreen</PresentationFormat>
  <Paragraphs>239</Paragraphs>
  <Slides>22</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Calibri Light</vt:lpstr>
      <vt:lpstr>Courier New</vt:lpstr>
      <vt:lpstr>Wingdings</vt:lpstr>
      <vt:lpstr>Custom Design</vt:lpstr>
      <vt:lpstr>HRSA</vt:lpstr>
      <vt:lpstr>1_Custom Design</vt:lpstr>
      <vt:lpstr>1_Office Theme</vt:lpstr>
      <vt:lpstr>Women Served by the  Ryan White HIV/AIDS Program, 2021</vt:lpstr>
      <vt:lpstr>Demographic Characteristics</vt:lpstr>
      <vt:lpstr>Clients Aged 13 Years and Older Served by the Ryan White HIV/AIDS Program, by Gender, 2021—United States and 3 Territoriesa</vt:lpstr>
      <vt:lpstr>Women Aged 13 Years and Older Served by the Ryan White HIV/AIDS Program, by Age Group, 2021—United States and 3 Territoriesa</vt:lpstr>
      <vt:lpstr>Women Aged 13 Years and Older Served by the Ryan White HIV/AIDS Program, by Race/Ethnicity, 2021—United States and 3 Territoriesa</vt:lpstr>
      <vt:lpstr>Women Aged 13 Years and Older Served by the Ryan White HIV/AIDS Program, by Transmission Category, 2021—United States and 3 Territoriesa</vt:lpstr>
      <vt:lpstr>Women Aged 13 Years and Older Served by the Ryan White HIV/AIDS Program, by Race/Ethnicity and Transmission Category, 2021—United States and 3 Territoriesa </vt:lpstr>
      <vt:lpstr>Women Aged 13 Years and Older Served by the Ryan White HIV/AIDS Program, by Housing Status, 2021—United States and 3 Territoriesa</vt:lpstr>
      <vt:lpstr>Women Aged 13 Years and Older Served by the Ryan White HIV/AIDS Program, by Race/Ethnicity and Housing Status, 2021—United States and 3 Territoriesa</vt:lpstr>
      <vt:lpstr>Women Aged 13 Years and Older Served by the Ryan White HIV/AIDS Program, by Federal Poverty Level (FPL), 2021—United States and 3 Territoriesa</vt:lpstr>
      <vt:lpstr>Women Aged 13 Years and Older Served by the Ryan White HIV/AIDS Program, Living ≤100% Federal Poverty Level (FPL), by Race/Ethnicity, 2021—United States and 3 Territoriesa</vt:lpstr>
      <vt:lpstr>Women Aged 13 Years and Older Served by the Ryan White HIV/AIDS Program, by Health Care Coverage, 2021—United States and 3 Territoriesa</vt:lpstr>
      <vt:lpstr>Women Aged 13 Years and Older Served by the Ryan White HIV/AIDS Program with Any Health Care Coverage, by Race/Ethnicity, 2021—United States and 3 Territoriesa</vt:lpstr>
      <vt:lpstr>Viral Suppression</vt:lpstr>
      <vt:lpstr>Viral Suppression among Women Aged 13 and Older Served by the Ryan White HIV/AIDS Program, 2010–2021—United States and 3 Territoriesa</vt:lpstr>
      <vt:lpstr>Viral Suppression Among Women Aged 13 Years and Older Served by the Ryan White HIV/AIDS Program, by Age Group, 2021—United States and 3 Territoriesa</vt:lpstr>
      <vt:lpstr>Viral Suppression Among Women Aged 13 Years and Older Served by the Ryan White HIV/AIDS Program, by Federal Poverty Level (FPL), 2021—United States and 3 Territoriesa</vt:lpstr>
      <vt:lpstr>Viral Suppression Among Women Aged 13 Years and Older Served by the Ryan White HIV/AIDS Program, by Housing Status, 2021—United States and 3 Territoriesa</vt:lpstr>
      <vt:lpstr>Viral Suppression Disparities</vt:lpstr>
      <vt:lpstr>Viral Suppression among Black/African American Women Served by the Ryan White HIV/AIDS Program, 2021—United States and 3 Territoriesa</vt:lpstr>
      <vt:lpstr>Viral Suppression among Hispanic/Latina Women Served by the Ryan White HIV/AIDS Program, 2021—United States and 3 Territoriesa</vt:lpstr>
      <vt:lpstr>Viral Suppression among Young, Black/African American Women Aged 13–24 Years Served by the Ryan White HIV/AIDS Program, 2021—United States and 3 Territoriesa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 2021 Women Slides_draft for clearance_hh.pptx</dc:title>
  <dc:creator>Krissy McBoyle</dc:creator>
  <cp:lastModifiedBy>Schachner, Amy (HRSA)</cp:lastModifiedBy>
  <cp:revision>622</cp:revision>
  <dcterms:created xsi:type="dcterms:W3CDTF">2015-04-01T01:31:28Z</dcterms:created>
  <dcterms:modified xsi:type="dcterms:W3CDTF">2023-03-30T14:03:26Z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942af546-aad0-4bc3-bc3d-ad1ade0ef20a</vt:lpwstr>
  </property>
</Properties>
</file>