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3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15"/>
  </p:notesMasterIdLst>
  <p:sldIdLst>
    <p:sldId id="370" r:id="rId5"/>
    <p:sldId id="334" r:id="rId6"/>
    <p:sldId id="332" r:id="rId7"/>
    <p:sldId id="371" r:id="rId8"/>
    <p:sldId id="368" r:id="rId9"/>
    <p:sldId id="315" r:id="rId10"/>
    <p:sldId id="312" r:id="rId11"/>
    <p:sldId id="321" r:id="rId12"/>
    <p:sldId id="320" r:id="rId13"/>
    <p:sldId id="3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EAE5E27-BCCC-011E-E918-C6BE1E3C739A}" name="Hauck, Heather (HRSA)" initials="H(" userId="S::hhauck@hrsa.gov::31c1c0cd-c7d1-4872-bb23-fe338665d9a2" providerId="AD"/>
  <p188:author id="{D661A344-210D-646F-DAA4-4C763A754F6A}" name="Don, Samoane (HRSA)" initials="DS(" userId="S::SDon@HRSA.Gov::b9e3f103-fbd4-4c13-bc45-4dc732cf13fb" providerId="AD"/>
  <p188:author id="{79291C61-7AA6-396C-344B-5AD578B9EA86}" name="Mills, Robert (HRSA)" initials="MR(" userId="S::RMills@hrsa.gov::369171cb-604f-4601-9aa6-a3049bd54758" providerId="AD"/>
  <p188:author id="{F25336B5-73FF-D558-BE1B-AEFD216DDF71}" name="Klein, Pamela (HRSA)" initials="KP(" userId="S::PKlein@HRSA.Gov::fec1db0a-566e-43b2-9473-bf75d2aabc81" providerId="AD"/>
  <p188:author id="{C71D98CF-8900-4F83-19C0-15445A127CDA}" name="Chavis, Nicole (HRSA)" initials="CN(" userId="S::NChavis@HRSA.Gov::86b8513a-298f-4745-adcd-37162bb343d4" providerId="AD"/>
  <p188:author id="{00AED4E5-5AB9-4D76-1E6D-31D189849A69}" name="Kharfen, Michael (HRSA)" initials="MK" userId="S::MKharfen@HRSA.Gov::3307c950-e62e-4588-9cde-65749084e1c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hen Gagne, Stacy (HRSA)" initials="CGS(" lastIdx="13" clrIdx="0">
    <p:extLst>
      <p:ext uri="{19B8F6BF-5375-455C-9EA6-DF929625EA0E}">
        <p15:presenceInfo xmlns:p15="http://schemas.microsoft.com/office/powerpoint/2012/main" userId="S-1-5-21-1575576018-681398725-1848903544-46261" providerId="AD"/>
      </p:ext>
    </p:extLst>
  </p:cmAuthor>
  <p:cmAuthor id="2" name="Brantley, Meredith (HRSA)" initials="BM(" lastIdx="1" clrIdx="1">
    <p:extLst>
      <p:ext uri="{19B8F6BF-5375-455C-9EA6-DF929625EA0E}">
        <p15:presenceInfo xmlns:p15="http://schemas.microsoft.com/office/powerpoint/2012/main" userId="S-1-5-21-1575576018-681398725-1848903544-54839" providerId="AD"/>
      </p:ext>
    </p:extLst>
  </p:cmAuthor>
  <p:cmAuthor id="3" name="Carney, Jhetari (HRSA)" initials="CJ(" lastIdx="1" clrIdx="2">
    <p:extLst>
      <p:ext uri="{19B8F6BF-5375-455C-9EA6-DF929625EA0E}">
        <p15:presenceInfo xmlns:p15="http://schemas.microsoft.com/office/powerpoint/2012/main" userId="S-1-5-21-1575576018-681398725-1848903544-54837" providerId="AD"/>
      </p:ext>
    </p:extLst>
  </p:cmAuthor>
  <p:cmAuthor id="4" name="Mandsager, Paul (HRSA)" initials="MP(" lastIdx="7" clrIdx="3">
    <p:extLst>
      <p:ext uri="{19B8F6BF-5375-455C-9EA6-DF929625EA0E}">
        <p15:presenceInfo xmlns:p15="http://schemas.microsoft.com/office/powerpoint/2012/main" userId="S-1-5-21-1575576018-681398725-1848903544-36217" providerId="AD"/>
      </p:ext>
    </p:extLst>
  </p:cmAuthor>
  <p:cmAuthor id="5" name="Chavis, Nicole (HRSA)" initials="CN(" lastIdx="1" clrIdx="4">
    <p:extLst>
      <p:ext uri="{19B8F6BF-5375-455C-9EA6-DF929625EA0E}">
        <p15:presenceInfo xmlns:p15="http://schemas.microsoft.com/office/powerpoint/2012/main" userId="S-1-5-21-1575576018-681398725-1848903544-642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D7B"/>
    <a:srgbClr val="AEA2AC"/>
    <a:srgbClr val="FD7185"/>
    <a:srgbClr val="C9A6E4"/>
    <a:srgbClr val="70B08D"/>
    <a:srgbClr val="66BA76"/>
    <a:srgbClr val="53CD73"/>
    <a:srgbClr val="38BEE8"/>
    <a:srgbClr val="B8A298"/>
    <a:srgbClr val="C96F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4" autoAdjust="0"/>
    <p:restoredTop sz="71576" autoAdjust="0"/>
  </p:normalViewPr>
  <p:slideViewPr>
    <p:cSldViewPr snapToGrid="0">
      <p:cViewPr varScale="1">
        <p:scale>
          <a:sx n="58" d="100"/>
          <a:sy n="58" d="100"/>
        </p:scale>
        <p:origin x="1877" y="53"/>
      </p:cViewPr>
      <p:guideLst>
        <p:guide orient="horz" pos="384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456"/>
    </p:cViewPr>
  </p:sorter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28220616258584"/>
          <c:y val="9.8115118382967187E-2"/>
          <c:w val="0.79858336685535758"/>
          <c:h val="0.7419574377527133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Clients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diamond"/>
            <c:size val="13"/>
            <c:spPr>
              <a:solidFill>
                <a:srgbClr val="FFC000"/>
              </a:solidFill>
              <a:ln w="9525" cap="rnd">
                <a:solidFill>
                  <a:schemeClr val="accent6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6293268136003547E-2"/>
                  <c:y val="3.7837746906672839E-2"/>
                </c:manualLayout>
              </c:layout>
              <c:tx>
                <c:rich>
                  <a:bodyPr/>
                  <a:lstStyle/>
                  <a:p>
                    <a:fld id="{0F17CA00-3095-417D-947C-B79659F90F5D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6760-48F8-B716-9150F2893C21}"/>
                </c:ext>
              </c:extLst>
            </c:dLbl>
            <c:dLbl>
              <c:idx val="1"/>
              <c:layout>
                <c:manualLayout>
                  <c:x val="-4.727554261196807E-2"/>
                  <c:y val="-6.1564168318904162E-2"/>
                </c:manualLayout>
              </c:layout>
              <c:tx>
                <c:rich>
                  <a:bodyPr/>
                  <a:lstStyle/>
                  <a:p>
                    <a:fld id="{B656FF65-983B-47CE-A6C1-4824473D011D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821B-4D4D-9A70-6EAC26EF5902}"/>
                </c:ext>
              </c:extLst>
            </c:dLbl>
            <c:dLbl>
              <c:idx val="2"/>
              <c:layout>
                <c:manualLayout>
                  <c:x val="-5.1141552511415611E-2"/>
                  <c:y val="4.597376109870252E-2"/>
                </c:manualLayout>
              </c:layout>
              <c:tx>
                <c:rich>
                  <a:bodyPr/>
                  <a:lstStyle/>
                  <a:p>
                    <a:fld id="{541048C2-BC3D-4C8B-9608-5CDF998A1EA2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6760-48F8-B716-9150F2893C21}"/>
                </c:ext>
              </c:extLst>
            </c:dLbl>
            <c:dLbl>
              <c:idx val="3"/>
              <c:layout>
                <c:manualLayout>
                  <c:x val="-5.5799134697204038E-2"/>
                  <c:y val="-5.6155490542586201E-2"/>
                </c:manualLayout>
              </c:layout>
              <c:tx>
                <c:rich>
                  <a:bodyPr/>
                  <a:lstStyle/>
                  <a:p>
                    <a:fld id="{72A4E8FA-78B9-454E-9734-BD511BF0D530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821B-4D4D-9A70-6EAC26EF5902}"/>
                </c:ext>
              </c:extLst>
            </c:dLbl>
            <c:dLbl>
              <c:idx val="4"/>
              <c:layout>
                <c:manualLayout>
                  <c:x val="-1.8264840182648491E-2"/>
                  <c:y val="4.8678099986861546E-2"/>
                </c:manualLayout>
              </c:layout>
              <c:tx>
                <c:rich>
                  <a:bodyPr/>
                  <a:lstStyle/>
                  <a:p>
                    <a:fld id="{711AC85F-2712-40DF-B407-81FF5FD7CF1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6760-48F8-B716-9150F2893C21}"/>
                </c:ext>
              </c:extLst>
            </c:dLbl>
            <c:dLbl>
              <c:idx val="5"/>
              <c:layout>
                <c:manualLayout>
                  <c:x val="-7.1628662855499223E-2"/>
                  <c:y val="-5.8859829430745185E-2"/>
                </c:manualLayout>
              </c:layout>
              <c:tx>
                <c:rich>
                  <a:bodyPr/>
                  <a:lstStyle/>
                  <a:p>
                    <a:fld id="{9E777421-C09E-4D47-8343-F425154B85E7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821B-4D4D-9A70-6EAC26EF5902}"/>
                </c:ext>
              </c:extLst>
            </c:dLbl>
            <c:dLbl>
              <c:idx val="6"/>
              <c:layout>
                <c:manualLayout>
                  <c:x val="-3.1659056316590564E-2"/>
                  <c:y val="5.9495455539497456E-2"/>
                </c:manualLayout>
              </c:layout>
              <c:tx>
                <c:rich>
                  <a:bodyPr/>
                  <a:lstStyle/>
                  <a:p>
                    <a:fld id="{AF248133-3F70-4516-AD5D-839466FB1C56}" type="CELLRANGE">
                      <a:rPr lang="en-US" dirty="0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6760-48F8-B716-9150F2893C21}"/>
                </c:ext>
              </c:extLst>
            </c:dLbl>
            <c:dLbl>
              <c:idx val="7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291,170</a:t>
                    </a:r>
                    <a:r>
                      <a:rPr lang="en-US" baseline="0" dirty="0"/>
                      <a:t>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6974124809741227E-2"/>
                      <c:h val="7.9859127367334595E-2"/>
                    </c:manualLayout>
                  </c15:layout>
                  <c15:showDataLabelsRange val="1"/>
                </c:ext>
                <c:ext xmlns:c16="http://schemas.microsoft.com/office/drawing/2014/chart" uri="{C3380CC4-5D6E-409C-BE32-E72D297353CC}">
                  <c16:uniqueId val="{00000003-821B-4D4D-9A70-6EAC26EF59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Sheet1!$B$2:$B$9</c:f>
              <c:numCache>
                <c:formatCode>#,##0</c:formatCode>
                <c:ptCount val="8"/>
                <c:pt idx="0">
                  <c:v>259531</c:v>
                </c:pt>
                <c:pt idx="1">
                  <c:v>266147</c:v>
                </c:pt>
                <c:pt idx="2">
                  <c:v>268174</c:v>
                </c:pt>
                <c:pt idx="3">
                  <c:v>285101</c:v>
                </c:pt>
                <c:pt idx="4">
                  <c:v>296930</c:v>
                </c:pt>
                <c:pt idx="5">
                  <c:v>300785</c:v>
                </c:pt>
                <c:pt idx="6">
                  <c:v>289289</c:v>
                </c:pt>
                <c:pt idx="7">
                  <c:v>291169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Sheet1!$B$2:$B$9</c15:f>
                <c15:dlblRangeCache>
                  <c:ptCount val="8"/>
                  <c:pt idx="0">
                    <c:v>259,531</c:v>
                  </c:pt>
                  <c:pt idx="1">
                    <c:v>266,147</c:v>
                  </c:pt>
                  <c:pt idx="2">
                    <c:v>268,174</c:v>
                  </c:pt>
                  <c:pt idx="3">
                    <c:v>285,101</c:v>
                  </c:pt>
                  <c:pt idx="4">
                    <c:v>296,930</c:v>
                  </c:pt>
                  <c:pt idx="5">
                    <c:v>300,785</c:v>
                  </c:pt>
                  <c:pt idx="6">
                    <c:v>289,289</c:v>
                  </c:pt>
                  <c:pt idx="7">
                    <c:v>291,169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53C3-4E73-8F52-592FC058DD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4856776"/>
        <c:axId val="343464208"/>
      </c:lineChart>
      <c:catAx>
        <c:axId val="29485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2">
                <a:lumMod val="9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464208"/>
        <c:crosses val="autoZero"/>
        <c:auto val="1"/>
        <c:lblAlgn val="ctr"/>
        <c:lblOffset val="100"/>
        <c:noMultiLvlLbl val="0"/>
      </c:catAx>
      <c:valAx>
        <c:axId val="343464208"/>
        <c:scaling>
          <c:orientation val="minMax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0" dirty="0">
                    <a:effectLst/>
                  </a:rPr>
                  <a:t>Number</a:t>
                </a:r>
                <a:r>
                  <a:rPr lang="en-US" sz="1600" b="0" baseline="0" dirty="0">
                    <a:effectLst/>
                  </a:rPr>
                  <a:t> of </a:t>
                </a:r>
                <a:r>
                  <a:rPr lang="en-US" sz="1600" b="0" baseline="0" dirty="0">
                    <a:solidFill>
                      <a:schemeClr val="tx1"/>
                    </a:solidFill>
                    <a:effectLst/>
                  </a:rPr>
                  <a:t>ADAP</a:t>
                </a:r>
                <a:r>
                  <a:rPr lang="en-US" sz="1600" b="0" baseline="0" dirty="0">
                    <a:effectLst/>
                  </a:rPr>
                  <a:t> Clients</a:t>
                </a:r>
                <a:endParaRPr lang="en-US" sz="1600" b="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2.1141841147088267E-2"/>
              <c:y val="0.265282826133219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856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cap="rnd"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/>
                </a:solidFill>
              </a:rPr>
              <a:t>2022</a:t>
            </a:r>
          </a:p>
          <a:p>
            <a:pPr>
              <a:defRPr b="1">
                <a:solidFill>
                  <a:schemeClr val="tx1"/>
                </a:solidFill>
              </a:defRPr>
            </a:pPr>
            <a:r>
              <a:rPr lang="en-US" sz="1400" b="0" dirty="0">
                <a:solidFill>
                  <a:schemeClr val="tx1"/>
                </a:solidFill>
              </a:rPr>
              <a:t>N=291,169</a:t>
            </a:r>
          </a:p>
        </c:rich>
      </c:tx>
      <c:layout>
        <c:manualLayout>
          <c:xMode val="edge"/>
          <c:yMode val="edge"/>
          <c:x val="0.45165578560631453"/>
          <c:y val="2.09418050215899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2529323398175496E-2"/>
          <c:y val="0.33547168910359787"/>
          <c:w val="0.86262077544797711"/>
          <c:h val="0.499936577497246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Age (years)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21409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8A5-4CB2-AC78-08BF0921F70F}"/>
              </c:ext>
            </c:extLst>
          </c:dPt>
          <c:dPt>
            <c:idx val="1"/>
            <c:invertIfNegative val="0"/>
            <c:bubble3D val="0"/>
            <c:spPr>
              <a:solidFill>
                <a:srgbClr val="8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8A5-4CB2-AC78-08BF0921F70F}"/>
              </c:ext>
            </c:extLst>
          </c:dPt>
          <c:dPt>
            <c:idx val="2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8A5-4CB2-AC78-08BF0921F70F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8A5-4CB2-AC78-08BF0921F70F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8A5-4CB2-AC78-08BF0921F70F}"/>
              </c:ext>
            </c:extLst>
          </c:dPt>
          <c:dPt>
            <c:idx val="5"/>
            <c:invertIfNegative val="0"/>
            <c:bubble3D val="0"/>
            <c:spPr>
              <a:solidFill>
                <a:srgbClr val="F18C2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8A5-4CB2-AC78-08BF0921F70F}"/>
              </c:ext>
            </c:extLst>
          </c:dPt>
          <c:dPt>
            <c:idx val="6"/>
            <c:invertIfNegative val="0"/>
            <c:bubble3D val="0"/>
            <c:spPr>
              <a:solidFill>
                <a:srgbClr val="FFDE1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38A5-4CB2-AC78-08BF0921F70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&lt;0.1%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148807669409789E-2"/>
                      <c:h val="5.284626243051743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8A5-4CB2-AC78-08BF0921F70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&lt;13</c:v>
                </c:pt>
                <c:pt idx="1">
                  <c:v>13–24</c:v>
                </c:pt>
                <c:pt idx="2">
                  <c:v>25–34</c:v>
                </c:pt>
                <c:pt idx="3">
                  <c:v>35–44</c:v>
                </c:pt>
                <c:pt idx="4">
                  <c:v>45–54</c:v>
                </c:pt>
                <c:pt idx="5">
                  <c:v>55–64</c:v>
                </c:pt>
                <c:pt idx="6">
                  <c:v>≥65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4.3273837530781093E-4</c:v>
                </c:pt>
                <c:pt idx="1">
                  <c:v>2.6510377134928511E-2</c:v>
                </c:pt>
                <c:pt idx="2">
                  <c:v>0.19236937998207226</c:v>
                </c:pt>
                <c:pt idx="3">
                  <c:v>0.21573381781714401</c:v>
                </c:pt>
                <c:pt idx="4">
                  <c:v>0.21097369568875807</c:v>
                </c:pt>
                <c:pt idx="5">
                  <c:v>0.23077662800641552</c:v>
                </c:pt>
                <c:pt idx="6">
                  <c:v>0.12320336299537382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8A5-4CB2-AC78-08BF0921F7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-27"/>
        <c:axId val="415602616"/>
        <c:axId val="415603272"/>
      </c:barChart>
      <c:catAx>
        <c:axId val="4156026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Age (years)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603272"/>
        <c:crosses val="autoZero"/>
        <c:auto val="1"/>
        <c:lblAlgn val="ctr"/>
        <c:lblOffset val="100"/>
        <c:noMultiLvlLbl val="0"/>
      </c:catAx>
      <c:valAx>
        <c:axId val="415603272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415602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/>
                </a:solidFill>
              </a:rPr>
              <a:t>2014</a:t>
            </a:r>
          </a:p>
          <a:p>
            <a:pPr>
              <a:defRPr b="1">
                <a:solidFill>
                  <a:schemeClr val="tx1"/>
                </a:solidFill>
              </a:defRPr>
            </a:pPr>
            <a:r>
              <a:rPr lang="en-US" sz="1400" b="0" dirty="0">
                <a:solidFill>
                  <a:schemeClr val="tx1"/>
                </a:solidFill>
              </a:rPr>
              <a:t>N=268,636</a:t>
            </a:r>
          </a:p>
        </c:rich>
      </c:tx>
      <c:layout>
        <c:manualLayout>
          <c:xMode val="edge"/>
          <c:yMode val="edge"/>
          <c:x val="0.45165578560631453"/>
          <c:y val="2.09418050215899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7103366531762412E-2"/>
          <c:y val="0.15634267780665623"/>
          <c:w val="0.86262077544797711"/>
          <c:h val="0.630436065368697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Age (years)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21409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CD6-454F-9617-70C3FDC7E42B}"/>
              </c:ext>
            </c:extLst>
          </c:dPt>
          <c:dPt>
            <c:idx val="1"/>
            <c:invertIfNegative val="0"/>
            <c:bubble3D val="0"/>
            <c:spPr>
              <a:solidFill>
                <a:srgbClr val="8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CD6-454F-9617-70C3FDC7E42B}"/>
              </c:ext>
            </c:extLst>
          </c:dPt>
          <c:dPt>
            <c:idx val="2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CD6-454F-9617-70C3FDC7E42B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CD6-454F-9617-70C3FDC7E42B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CD6-454F-9617-70C3FDC7E42B}"/>
              </c:ext>
            </c:extLst>
          </c:dPt>
          <c:dPt>
            <c:idx val="5"/>
            <c:invertIfNegative val="0"/>
            <c:bubble3D val="0"/>
            <c:spPr>
              <a:solidFill>
                <a:srgbClr val="F18C2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CD6-454F-9617-70C3FDC7E42B}"/>
              </c:ext>
            </c:extLst>
          </c:dPt>
          <c:dPt>
            <c:idx val="6"/>
            <c:invertIfNegative val="0"/>
            <c:bubble3D val="0"/>
            <c:spPr>
              <a:solidFill>
                <a:srgbClr val="FFDE1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CD6-454F-9617-70C3FDC7E42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0.1%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148807669409789E-2"/>
                      <c:h val="5.284626243051743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6CD6-454F-9617-70C3FDC7E42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&lt;13</c:v>
                </c:pt>
                <c:pt idx="1">
                  <c:v>13–24</c:v>
                </c:pt>
                <c:pt idx="2">
                  <c:v>25–34</c:v>
                </c:pt>
                <c:pt idx="3">
                  <c:v>35–44</c:v>
                </c:pt>
                <c:pt idx="4">
                  <c:v>45–54</c:v>
                </c:pt>
                <c:pt idx="5">
                  <c:v>55–64</c:v>
                </c:pt>
                <c:pt idx="6">
                  <c:v>≥65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8.0000000000000004E-4</c:v>
                </c:pt>
                <c:pt idx="1">
                  <c:v>4.3400000000000001E-2</c:v>
                </c:pt>
                <c:pt idx="2">
                  <c:v>0.1827</c:v>
                </c:pt>
                <c:pt idx="3">
                  <c:v>0.2288</c:v>
                </c:pt>
                <c:pt idx="4">
                  <c:v>0.32319999999999999</c:v>
                </c:pt>
                <c:pt idx="5">
                  <c:v>0.17399999999999999</c:v>
                </c:pt>
                <c:pt idx="6">
                  <c:v>4.7100000000000003E-2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CD6-454F-9617-70C3FDC7E4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-27"/>
        <c:axId val="415602616"/>
        <c:axId val="415603272"/>
      </c:barChart>
      <c:catAx>
        <c:axId val="4156026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Age (years)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603272"/>
        <c:crosses val="autoZero"/>
        <c:auto val="1"/>
        <c:lblAlgn val="ctr"/>
        <c:lblOffset val="100"/>
        <c:noMultiLvlLbl val="0"/>
      </c:catAx>
      <c:valAx>
        <c:axId val="415603272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415602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 Clients</c:v>
                </c:pt>
              </c:strCache>
            </c:strRef>
          </c:tx>
          <c:dPt>
            <c:idx val="0"/>
            <c:bubble3D val="0"/>
            <c:spPr>
              <a:solidFill>
                <a:srgbClr val="F18C2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95E-40DE-BA87-6684B6DBCB4B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95E-40DE-BA87-6684B6DBCB4B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95E-40DE-BA87-6684B6DBCB4B}"/>
              </c:ext>
            </c:extLst>
          </c:dPt>
          <c:dPt>
            <c:idx val="3"/>
            <c:bubble3D val="0"/>
            <c:spPr>
              <a:solidFill>
                <a:srgbClr val="FFDE1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95E-40DE-BA87-6684B6DBCB4B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95E-40DE-BA87-6684B6DBCB4B}"/>
              </c:ext>
            </c:extLst>
          </c:dPt>
          <c:dPt>
            <c:idx val="5"/>
            <c:bubble3D val="0"/>
            <c:spPr>
              <a:solidFill>
                <a:srgbClr val="8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95E-40DE-BA87-6684B6DBCB4B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95E-40DE-BA87-6684B6DBCB4B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227-4C60-BE81-49990CE3E46C}"/>
              </c:ext>
            </c:extLst>
          </c:dPt>
          <c:dLbls>
            <c:dLbl>
              <c:idx val="0"/>
              <c:layout>
                <c:manualLayout>
                  <c:x val="-0.13814840637072109"/>
                  <c:y val="0.117507791604609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95E-40DE-BA87-6684B6DBCB4B}"/>
                </c:ext>
              </c:extLst>
            </c:dLbl>
            <c:dLbl>
              <c:idx val="1"/>
              <c:layout>
                <c:manualLayout>
                  <c:x val="5.1442080378250592E-2"/>
                  <c:y val="-0.2171798885213235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95E-40DE-BA87-6684B6DBCB4B}"/>
                </c:ext>
              </c:extLst>
            </c:dLbl>
            <c:dLbl>
              <c:idx val="2"/>
              <c:layout>
                <c:manualLayout>
                  <c:x val="0.12797019166930376"/>
                  <c:y val="0.145009663871173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95E-40DE-BA87-6684B6DBCB4B}"/>
                </c:ext>
              </c:extLst>
            </c:dLbl>
            <c:dLbl>
              <c:idx val="3"/>
              <c:layout>
                <c:manualLayout>
                  <c:x val="-6.6673499170716855E-2"/>
                  <c:y val="-4.010826771653578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5E-40DE-BA87-6684B6DBCB4B}"/>
                </c:ext>
              </c:extLst>
            </c:dLbl>
            <c:dLbl>
              <c:idx val="6"/>
              <c:layout>
                <c:manualLayout>
                  <c:x val="0.14082463232925865"/>
                  <c:y val="2.5696583557257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5E-40DE-BA87-6684B6DBCB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7"/>
                <c:pt idx="0">
                  <c:v>Black/African American</c:v>
                </c:pt>
                <c:pt idx="1">
                  <c:v>Hispanic/Latino*</c:v>
                </c:pt>
                <c:pt idx="2">
                  <c:v>White</c:v>
                </c:pt>
                <c:pt idx="3">
                  <c:v>Asian</c:v>
                </c:pt>
                <c:pt idx="4">
                  <c:v>Multiple races</c:v>
                </c:pt>
                <c:pt idx="5">
                  <c:v>American Indian/Alaska Native</c:v>
                </c:pt>
                <c:pt idx="6">
                  <c:v>Native Hawaiian/Pacific Islander</c:v>
                </c:pt>
              </c:strCache>
            </c:strRef>
          </c:cat>
          <c:val>
            <c:numRef>
              <c:f>Sheet1!$B$2:$B$9</c:f>
              <c:numCache>
                <c:formatCode>0.0%</c:formatCode>
                <c:ptCount val="8"/>
                <c:pt idx="0">
                  <c:v>0.379</c:v>
                </c:pt>
                <c:pt idx="1">
                  <c:v>0.29699999999999999</c:v>
                </c:pt>
                <c:pt idx="2">
                  <c:v>0.29199999999999998</c:v>
                </c:pt>
                <c:pt idx="3">
                  <c:v>1.7999999999999999E-2</c:v>
                </c:pt>
                <c:pt idx="4">
                  <c:v>8.0000000000000002E-3</c:v>
                </c:pt>
                <c:pt idx="5">
                  <c:v>3.0000000000000001E-3</c:v>
                </c:pt>
                <c:pt idx="6">
                  <c:v>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5E-40DE-BA87-6684B6DBCB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Gender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965-4A76-9197-88238BB12312}"/>
              </c:ext>
            </c:extLst>
          </c:dPt>
          <c:dPt>
            <c:idx val="1"/>
            <c:bubble3D val="0"/>
            <c:spPr>
              <a:solidFill>
                <a:srgbClr val="F18C2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965-4A76-9197-88238BB12312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D70-4DF0-B456-7F345DFDCA9B}"/>
              </c:ext>
            </c:extLst>
          </c:dPt>
          <c:dLbls>
            <c:dLbl>
              <c:idx val="0"/>
              <c:layout>
                <c:manualLayout>
                  <c:x val="-0.17466010312753785"/>
                  <c:y val="-0.2396772222968043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65-4A76-9197-88238BB12312}"/>
                </c:ext>
              </c:extLst>
            </c:dLbl>
            <c:dLbl>
              <c:idx val="1"/>
              <c:layout>
                <c:manualLayout>
                  <c:x val="0.1414820899186163"/>
                  <c:y val="0.139355558112647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65-4A76-9197-88238BB12312}"/>
                </c:ext>
              </c:extLst>
            </c:dLbl>
            <c:dLbl>
              <c:idx val="2"/>
              <c:layout>
                <c:manualLayout>
                  <c:x val="5.7802329396325458E-2"/>
                  <c:y val="7.5253444881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D70-4DF0-B456-7F345DFDCA9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Transgender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0.78500000000000003</c:v>
                </c:pt>
                <c:pt idx="1">
                  <c:v>0.19700000000000001</c:v>
                </c:pt>
                <c:pt idx="2">
                  <c:v>1.7999999999999999E-2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70-4DF0-B456-7F345DFDCA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230127791492852"/>
          <c:y val="0.42018193189989894"/>
          <c:w val="0.22742568897637799"/>
          <c:h val="0.19184940944881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N=</a:t>
            </a:r>
            <a:r>
              <a:rPr lang="en-US" sz="1800" baseline="0" dirty="0"/>
              <a:t>283,516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6081871345029239E-2"/>
          <c:y val="2.978124323153563E-2"/>
          <c:w val="0.9692982456140351"/>
          <c:h val="0.791269725543566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</c:v>
                </c:pt>
              </c:strCache>
            </c:strRef>
          </c:tx>
          <c:spPr>
            <a:solidFill>
              <a:srgbClr val="47C3D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18C2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EBC-42BC-A088-C677437AACE4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A71-419F-B732-0E4D1A27C970}"/>
              </c:ext>
            </c:extLst>
          </c:dPt>
          <c:dPt>
            <c:idx val="2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A71-419F-B732-0E4D1A27C970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A71-419F-B732-0E4D1A27C970}"/>
              </c:ext>
            </c:extLst>
          </c:dPt>
          <c:dPt>
            <c:idx val="4"/>
            <c:invertIfNegative val="0"/>
            <c:bubble3D val="0"/>
            <c:spPr>
              <a:solidFill>
                <a:srgbClr val="FFDE1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A71-419F-B732-0E4D1A27C97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≤100% FPL</c:v>
                </c:pt>
                <c:pt idx="1">
                  <c:v>101-138% FPL</c:v>
                </c:pt>
                <c:pt idx="2">
                  <c:v>139-250% FPL</c:v>
                </c:pt>
                <c:pt idx="3">
                  <c:v>251-400% FPL</c:v>
                </c:pt>
                <c:pt idx="4">
                  <c:v>&gt;400% FPL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0.436</c:v>
                </c:pt>
                <c:pt idx="1">
                  <c:v>9.5000000000000001E-2</c:v>
                </c:pt>
                <c:pt idx="2">
                  <c:v>0.249</c:v>
                </c:pt>
                <c:pt idx="3">
                  <c:v>0.17399999999999999</c:v>
                </c:pt>
                <c:pt idx="4">
                  <c:v>4.5999999999999999E-2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BC-42BC-A088-C677437AAC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-27"/>
        <c:axId val="548785184"/>
        <c:axId val="548781904"/>
      </c:barChart>
      <c:catAx>
        <c:axId val="5487851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Federal</a:t>
                </a:r>
                <a:r>
                  <a:rPr lang="en-US" sz="1600" b="1" baseline="0" dirty="0">
                    <a:solidFill>
                      <a:schemeClr val="tx1"/>
                    </a:solidFill>
                  </a:rPr>
                  <a:t> Poverty Level (% FPL)</a:t>
                </a:r>
                <a:endParaRPr lang="en-US" sz="1600" b="1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35587350923239858"/>
              <c:y val="0.90380658436213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781904"/>
        <c:crosses val="autoZero"/>
        <c:auto val="1"/>
        <c:lblAlgn val="ctr"/>
        <c:lblOffset val="100"/>
        <c:noMultiLvlLbl val="0"/>
      </c:catAx>
      <c:valAx>
        <c:axId val="54878190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548785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with coverage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954-457D-95CF-25EB5883A482}"/>
              </c:ext>
            </c:extLst>
          </c:dPt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954-457D-95CF-25EB5883A482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954-457D-95CF-25EB5883A482}"/>
              </c:ext>
            </c:extLst>
          </c:dPt>
          <c:dPt>
            <c:idx val="3"/>
            <c:invertIfNegative val="0"/>
            <c:bubble3D val="0"/>
            <c:spPr>
              <a:solidFill>
                <a:srgbClr val="FFDE1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954-457D-95CF-25EB5883A482}"/>
              </c:ext>
            </c:extLst>
          </c:dPt>
          <c:dPt>
            <c:idx val="4"/>
            <c:invertIfNegative val="0"/>
            <c:bubble3D val="0"/>
            <c:spPr>
              <a:solidFill>
                <a:srgbClr val="8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954-457D-95CF-25EB5883A482}"/>
              </c:ext>
            </c:extLst>
          </c:dPt>
          <c:dPt>
            <c:idx val="5"/>
            <c:invertIfNegative val="0"/>
            <c:bubble3D val="0"/>
            <c:spPr>
              <a:solidFill>
                <a:srgbClr val="47C3D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954-457D-95CF-25EB5883A482}"/>
              </c:ext>
            </c:extLst>
          </c:dPt>
          <c:dPt>
            <c:idx val="6"/>
            <c:invertIfNegative val="0"/>
            <c:bubble3D val="0"/>
            <c:spPr>
              <a:solidFill>
                <a:srgbClr val="21409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F07B-4698-95F0-7EB05B150444}"/>
              </c:ext>
            </c:extLst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954-457D-95CF-25EB5883A482}"/>
              </c:ext>
            </c:extLst>
          </c:dPt>
          <c:dPt>
            <c:idx val="8"/>
            <c:invertIfNegative val="0"/>
            <c:bubble3D val="0"/>
            <c:spPr>
              <a:solidFill>
                <a:srgbClr val="FFDE1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954-457D-95CF-25EB5883A482}"/>
              </c:ext>
            </c:extLst>
          </c:dPt>
          <c:dPt>
            <c:idx val="9"/>
            <c:invertIfNegative val="0"/>
            <c:bubble3D val="0"/>
            <c:spPr>
              <a:solidFill>
                <a:srgbClr val="F18C2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954-457D-95CF-25EB5883A482}"/>
              </c:ext>
            </c:extLst>
          </c:dPt>
          <c:dLbls>
            <c:dLbl>
              <c:idx val="7"/>
              <c:tx>
                <c:rich>
                  <a:bodyPr/>
                  <a:lstStyle/>
                  <a:p>
                    <a:r>
                      <a:rPr lang="en-US" sz="1800" b="1" i="0" u="none" strike="noStrike" kern="1200" baseline="0" dirty="0">
                        <a:solidFill>
                          <a:prstClr val="black"/>
                        </a:solidFill>
                      </a:rPr>
                      <a:t>0.1%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6954-457D-95CF-25EB5883A482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&lt;0.1%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6954-457D-95CF-25EB5883A4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Private individual</c:v>
                </c:pt>
                <c:pt idx="1">
                  <c:v>Medicare </c:v>
                </c:pt>
                <c:pt idx="2">
                  <c:v>Medicaid</c:v>
                </c:pt>
                <c:pt idx="3">
                  <c:v>Private employer</c:v>
                </c:pt>
                <c:pt idx="4">
                  <c:v>Multiple coverages</c:v>
                </c:pt>
                <c:pt idx="5">
                  <c:v>Medicare and Medicaid</c:v>
                </c:pt>
                <c:pt idx="6">
                  <c:v>Other plan</c:v>
                </c:pt>
                <c:pt idx="7">
                  <c:v>Veterans Administration</c:v>
                </c:pt>
                <c:pt idx="8">
                  <c:v>Indian Health Service</c:v>
                </c:pt>
                <c:pt idx="9">
                  <c:v>No coverage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0.217</c:v>
                </c:pt>
                <c:pt idx="1">
                  <c:v>0.14299999999999999</c:v>
                </c:pt>
                <c:pt idx="2">
                  <c:v>0.108</c:v>
                </c:pt>
                <c:pt idx="3">
                  <c:v>7.6999999999999999E-2</c:v>
                </c:pt>
                <c:pt idx="4">
                  <c:v>6.6000000000000003E-2</c:v>
                </c:pt>
                <c:pt idx="5">
                  <c:v>3.7999999999999999E-2</c:v>
                </c:pt>
                <c:pt idx="6">
                  <c:v>2E-3</c:v>
                </c:pt>
                <c:pt idx="7">
                  <c:v>1E-3</c:v>
                </c:pt>
                <c:pt idx="8">
                  <c:v>0</c:v>
                </c:pt>
                <c:pt idx="9">
                  <c:v>0.34799999999999998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954-457D-95CF-25EB5883A4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-27"/>
        <c:axId val="489594640"/>
        <c:axId val="489594312"/>
      </c:barChart>
      <c:catAx>
        <c:axId val="4895946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Health</a:t>
                </a:r>
                <a:r>
                  <a:rPr lang="en-US" sz="1600" b="1" baseline="0" dirty="0">
                    <a:solidFill>
                      <a:schemeClr val="tx1"/>
                    </a:solidFill>
                  </a:rPr>
                  <a:t> care coverage type</a:t>
                </a:r>
                <a:endParaRPr lang="en-US" sz="1600" b="1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37107823031245457"/>
              <c:y val="0.9213237816853221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594312"/>
        <c:crosses val="autoZero"/>
        <c:auto val="1"/>
        <c:lblAlgn val="ctr"/>
        <c:lblOffset val="100"/>
        <c:noMultiLvlLbl val="0"/>
      </c:catAx>
      <c:valAx>
        <c:axId val="489594312"/>
        <c:scaling>
          <c:orientation val="minMax"/>
        </c:scaling>
        <c:delete val="1"/>
        <c:axPos val="l"/>
        <c:numFmt formatCode="0" sourceLinked="0"/>
        <c:majorTickMark val="none"/>
        <c:minorTickMark val="none"/>
        <c:tickLblPos val="nextTo"/>
        <c:crossAx val="489594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 sz="1800" dirty="0">
              <a:solidFill>
                <a:schemeClr val="tx1"/>
              </a:solidFill>
            </a:endParaRPr>
          </a:p>
          <a:p>
            <a:pPr>
              <a:defRPr sz="1800">
                <a:solidFill>
                  <a:schemeClr val="tx1"/>
                </a:solidFill>
              </a:defRPr>
            </a:pPr>
            <a:r>
              <a:rPr lang="en-US" sz="1800" b="1" dirty="0">
                <a:solidFill>
                  <a:schemeClr val="tx1"/>
                </a:solidFill>
              </a:rPr>
              <a:t>N=224,558</a:t>
            </a:r>
          </a:p>
        </c:rich>
      </c:tx>
      <c:layout>
        <c:manualLayout>
          <c:xMode val="edge"/>
          <c:yMode val="edge"/>
          <c:x val="0.79251672356081881"/>
          <c:y val="0.367361674044537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222222965019269"/>
          <c:y val="0.20021792682143608"/>
          <c:w val="0.55848370795374092"/>
          <c:h val="0.786412932630455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 Clients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352-44E0-B419-47FE97A40CE9}"/>
              </c:ext>
            </c:extLst>
          </c:dPt>
          <c:dPt>
            <c:idx val="1"/>
            <c:bubble3D val="0"/>
            <c:spPr>
              <a:solidFill>
                <a:srgbClr val="A092F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352-44E0-B419-47FE97A40CE9}"/>
              </c:ext>
            </c:extLst>
          </c:dPt>
          <c:dPt>
            <c:idx val="2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352-44E0-B419-47FE97A40CE9}"/>
              </c:ext>
            </c:extLst>
          </c:dPt>
          <c:dPt>
            <c:idx val="3"/>
            <c:bubble3D val="0"/>
            <c:spPr>
              <a:solidFill>
                <a:srgbClr val="FF898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352-44E0-B419-47FE97A40CE9}"/>
              </c:ext>
            </c:extLst>
          </c:dPt>
          <c:dPt>
            <c:idx val="4"/>
            <c:bubble3D val="0"/>
            <c:spPr>
              <a:solidFill>
                <a:srgbClr val="7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352-44E0-B419-47FE97A40CE9}"/>
              </c:ext>
            </c:extLst>
          </c:dPt>
          <c:dPt>
            <c:idx val="5"/>
            <c:bubble3D val="0"/>
            <c:spPr>
              <a:solidFill>
                <a:srgbClr val="21409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352-44E0-B419-47FE97A40CE9}"/>
              </c:ext>
            </c:extLst>
          </c:dPt>
          <c:dPt>
            <c:idx val="6"/>
            <c:bubble3D val="0"/>
            <c:spPr>
              <a:solidFill>
                <a:srgbClr val="ADD1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352-44E0-B419-47FE97A40CE9}"/>
              </c:ext>
            </c:extLst>
          </c:dPt>
          <c:dLbls>
            <c:dLbl>
              <c:idx val="0"/>
              <c:layout>
                <c:manualLayout>
                  <c:x val="-0.18055434836841727"/>
                  <c:y val="6.2760094355129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52-44E0-B419-47FE97A40CE9}"/>
                </c:ext>
              </c:extLst>
            </c:dLbl>
            <c:dLbl>
              <c:idx val="1"/>
              <c:layout>
                <c:manualLayout>
                  <c:x val="0.12411410340865459"/>
                  <c:y val="-0.15248520394445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52-44E0-B419-47FE97A40CE9}"/>
                </c:ext>
              </c:extLst>
            </c:dLbl>
            <c:dLbl>
              <c:idx val="2"/>
              <c:layout>
                <c:manualLayout>
                  <c:x val="0.13318042028431126"/>
                  <c:y val="0.117478014101019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352-44E0-B419-47FE97A40CE9}"/>
                </c:ext>
              </c:extLst>
            </c:dLbl>
            <c:dLbl>
              <c:idx val="3"/>
              <c:layout>
                <c:manualLayout>
                  <c:x val="-6.6673499170716855E-2"/>
                  <c:y val="-4.010826771653578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352-44E0-B419-47FE97A40CE9}"/>
                </c:ext>
              </c:extLst>
            </c:dLbl>
            <c:dLbl>
              <c:idx val="5"/>
              <c:layout>
                <c:manualLayout>
                  <c:x val="0.19151524548334853"/>
                  <c:y val="-4.1532670258322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352-44E0-B419-47FE97A40CE9}"/>
                </c:ext>
              </c:extLst>
            </c:dLbl>
            <c:dLbl>
              <c:idx val="6"/>
              <c:layout>
                <c:manualLayout>
                  <c:x val="0.14082463232925865"/>
                  <c:y val="2.5696583557257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352-44E0-B419-47FE97A40C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Full-pay medication support</c:v>
                </c:pt>
                <c:pt idx="1">
                  <c:v>Multiple services</c:v>
                </c:pt>
                <c:pt idx="2">
                  <c:v>Medication co-pay/deductibleb </c:v>
                </c:pt>
                <c:pt idx="3">
                  <c:v>Insurance premium assistance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0.438</c:v>
                </c:pt>
                <c:pt idx="1">
                  <c:v>0.318</c:v>
                </c:pt>
                <c:pt idx="2">
                  <c:v>0.188</c:v>
                </c:pt>
                <c:pt idx="3">
                  <c:v>5.6000000000000001E-2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352-44E0-B419-47FE97A40C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0.65961</cdr:x>
      <cdr:y>0.11759</cdr:y>
    </cdr:from>
    <cdr:to>
      <cdr:x>0.7335</cdr:x>
      <cdr:y>0.17319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F93F4C0-3BE7-46C9-1CCB-8DFEE29F0A71}"/>
            </a:ext>
          </a:extLst>
        </cdr:cNvPr>
        <cdr:cNvSpPr txBox="1"/>
      </cdr:nvSpPr>
      <cdr:spPr>
        <a:xfrm xmlns:a="http://schemas.openxmlformats.org/drawingml/2006/main">
          <a:off x="5830388" y="552572"/>
          <a:ext cx="653142" cy="261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0.77227</cdr:x>
      <cdr:y>0.33511</cdr:y>
    </cdr:from>
    <cdr:to>
      <cdr:x>1</cdr:x>
      <cdr:y>0.41488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33007" y="1610051"/>
          <a:ext cx="1572617" cy="3832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>
              <a:solidFill>
                <a:schemeClr val="tx1"/>
              </a:solidFill>
            </a:rPr>
            <a:t>N=290,930	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0.38046</cdr:x>
      <cdr:y>0.13483</cdr:y>
    </cdr:from>
    <cdr:to>
      <cdr:x>0.58798</cdr:x>
      <cdr:y>0.21612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05004" y="669495"/>
          <a:ext cx="1802684" cy="4036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/>
            <a:t>N=284,632</a:t>
          </a:r>
        </a:p>
        <a:p xmlns:a="http://schemas.openxmlformats.org/drawingml/2006/main">
          <a:pPr algn="ctr"/>
          <a:endParaRPr lang="en-US" sz="1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1D166-0440-4E9A-8A2A-B05E125BEED0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373EB-EFEE-44BC-898F-B977725B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58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rsa.gov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HRSA is on four social media platforms. We encourage you to follow along and share our content on Twitter, Facebook, LinkedIn and Instagram to stay up-to-date on the latest HRSA news.  Our account/handle on each platform is @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HRSAgov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Additionally, we also encourage you to sign up for HRSA’s e-News, a biweekly email of comprehensive HRSA news, and to sign up for HRSA press releases.  You can also  visit our website 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www.HRSA.gov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more detailed information about all of our programs.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1B83-7453-4C63-9F24-B8D95A5E70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3926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Among ADAP clients with service utilization information in 2022, 43.8% received only full-pay medication support only, 18.8% received only medication co-pay/deductible services, and 5.6% received only health care coverage premium assistance. Nearly one-third of clients (31.8%) received multiple ADAP services in 2022.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HRSA. Ryan White HIV/AIDS Program AIDS Drug Assistance Program</a:t>
            </a:r>
            <a:r>
              <a:rPr lang="en-US" sz="1200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(ADAP) Report 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2022. </a:t>
            </a:r>
            <a:endParaRPr lang="en-US" dirty="0">
              <a:effectLst/>
            </a:endParaRPr>
          </a:p>
          <a:p>
            <a:endParaRPr lang="en-US" sz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4E639-E871-46A8-96AA-8898547371E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333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ffectLst/>
                <a:latin typeface="+mn-lt"/>
                <a:ea typeface="Calibri" panose="020F0502020204030204" pitchFamily="34" charset="0"/>
              </a:rPr>
              <a:t>The ADAP Data Report (ADR) is the HRSA HAB’s primary source of annual client-level data to evaluate the reach of the Ryan White HIV/AIDS Program (RWHAP) AIDS Drug Assistance Program (ADAP) on a national level. The ADR allows HRSA HAB to describe individuals enrolled in the program and the ADAP-funded services being used and to delineate costs associated with these services. While many clients receive both ADAP and non-ADAP RWHAP services, ADR data do not include-non ADAP services received, or which clients overlap with receipt of non-ADAP RWHAP services.</a:t>
            </a:r>
            <a:endParaRPr lang="en-US" sz="1200" dirty="0">
              <a:latin typeface="+mn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2373EB-EFEE-44BC-898F-B977725BF7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78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The RWHAP AIDS Drug</a:t>
            </a:r>
            <a:r>
              <a:rPr lang="en-US" baseline="0" dirty="0">
                <a:effectLst/>
              </a:rPr>
              <a:t> Assistance Program (ADAP) </a:t>
            </a:r>
            <a:r>
              <a:rPr lang="en-US" dirty="0">
                <a:effectLst/>
              </a:rPr>
              <a:t>serves over a quarter million people each year. The number of ADAP clients has fluctuated from 2015-2022, increasing by over 30,000 clients from 259,531 in 2015 to 291,169 clients in 2022.  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The three territories include Guam, Puerto Rico, and the U.S. Virgin Islands. </a:t>
            </a:r>
          </a:p>
          <a:p>
            <a:endParaRPr lang="en-US" dirty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HRSA. Ryan White HIV/AIDS Program AIDS Drug Assistance Program</a:t>
            </a:r>
            <a:r>
              <a:rPr lang="en-US" sz="1200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(ADAP) Report 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2022. </a:t>
            </a:r>
            <a:r>
              <a:rPr lang="en-US" dirty="0">
                <a:effectLst/>
              </a:rPr>
              <a:t> </a:t>
            </a:r>
          </a:p>
          <a:p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4E639-E871-46A8-96AA-8898547371E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3261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map shows that the states with the highest numbers of ADAP enrolled clients (CA, TX, FL, and NY) are also the most populous states. By region, 48%, or nearly half of ADAP enrolled clients in 2022 lived in the South; 21.2% lived in the West, 17% lived in the Northeast, and 13.8% lived in the Midwest. </a:t>
            </a:r>
          </a:p>
          <a:p>
            <a:endParaRPr lang="en-US" dirty="0"/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Regions used in the CDC’s National HIV Surveillance System: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Northeast: CT, ME, MA, NH, NJ, NY, PA, RI, VT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Midwest: IL, IN, IA, KS, MI, MN, MO, NE, ND, OH, SD, WI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South: AL, AR, DE, DC, FL, GA, KY, LA, MD, MS, NC, OK, SC, TN, TX, VA, WV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West: AK, AZ, CA, CO, HI, ID, MT, NV, NM, OR, UT, WA, WY</a:t>
            </a:r>
          </a:p>
          <a:p>
            <a:endParaRPr lang="en-US" b="0" i="0" baseline="0" dirty="0"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HRSA. Ryan White HIV/AIDS Program AIDS Drug Assistance Program</a:t>
            </a:r>
            <a:r>
              <a:rPr lang="en-US" sz="1200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(ADAP) Report 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2022. </a:t>
            </a:r>
            <a:endParaRPr lang="en-US" dirty="0">
              <a:effectLst/>
            </a:endParaRPr>
          </a:p>
          <a:p>
            <a:endParaRPr lang="en-US" b="0" i="0" baseline="0" dirty="0">
              <a:solidFill>
                <a:srgbClr val="000000"/>
              </a:solidFill>
              <a:effectLst/>
              <a:latin typeface="+mn-lt"/>
            </a:endParaRPr>
          </a:p>
          <a:p>
            <a:endParaRPr lang="en-US" b="0" i="0" baseline="30000" dirty="0">
              <a:solidFill>
                <a:srgbClr val="000000"/>
              </a:solidFill>
              <a:effectLst/>
              <a:latin typeface="+mn-lt"/>
            </a:endParaRPr>
          </a:p>
          <a:p>
            <a:endParaRPr lang="en-US" baseline="300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2373EB-EFEE-44BC-898F-B977725BF7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12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</a:rPr>
              <a:t>The RWHAP client population is aging. As this slide indicates, clients aged 55 and older accounted for 35.4%, over one-third of all clients in 2022, an increase from 22.1% in 2014.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The three territories include Guam, Puerto Rico, and the U.S. Virgin Islands.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HRSA. Ryan White HIV/AIDS Program Services Report (RSR) 2022. Does not include AIDS Drug Assistance Program data.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4E639-E871-46A8-96AA-8898547371E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1990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Seven out of 10 ADAP clients are from racial/ethnic minority populations. In 2022, of the 287,974 clients with reported race/ethnicity information,</a:t>
            </a:r>
            <a:r>
              <a:rPr lang="en-US" b="1" dirty="0">
                <a:effectLst/>
              </a:rPr>
              <a:t> </a:t>
            </a:r>
            <a:r>
              <a:rPr lang="en-US" dirty="0">
                <a:effectLst/>
              </a:rPr>
              <a:t>37.9% self-identified as Black/African American, 29.7% as Hispanic/Latino, and less than 2% each as American Indian/Alaska Native, Asian, Native Hawaiian/Pacific Islander, and people of multiple races. White clients accounted for 29.2% of all ADAP clients. </a:t>
            </a: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Hispanics/Latinos can be of any race.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The three territories include Guam, Puerto Rico, and the U.S. Virgin Islands.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HRSA. Ryan White HIV/AIDS Program AIDS Drug Assistance Program</a:t>
            </a:r>
            <a:r>
              <a:rPr lang="en-US" sz="1200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(ADAP) Report 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2022. </a:t>
            </a:r>
            <a:endParaRPr lang="en-US" dirty="0">
              <a:effectLst/>
            </a:endParaRP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4E639-E871-46A8-96AA-8898547371E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318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In 2022, of the 290,930 clients with a reported gender</a:t>
            </a:r>
            <a:r>
              <a:rPr lang="en-US" b="1" dirty="0">
                <a:effectLst/>
              </a:rPr>
              <a:t>, </a:t>
            </a:r>
            <a:r>
              <a:rPr lang="en-US" dirty="0">
                <a:effectLst/>
              </a:rPr>
              <a:t>78.5% were male, 19.7% were female, and 1.9% were transgender.</a:t>
            </a: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The three territories include Guam, Puerto Rico, and the U.S. Virgin Islands.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HRSA. Ryan White HIV/AIDS Program AIDS Drug Assistance Program</a:t>
            </a:r>
            <a:r>
              <a:rPr lang="en-US" sz="1200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(ADAP) Report 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2022. </a:t>
            </a:r>
            <a:endParaRPr lang="en-US" dirty="0">
              <a:effectLst/>
            </a:endParaRP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4E639-E871-46A8-96AA-8898547371E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1700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In 2022, 43.6% of the 283,516 ADAP clients with income information were living at or below 100% of the federal poverty level (FPL).</a:t>
            </a: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The three territories include Guam, Puerto Rico, and the U.S. Virgin Islands.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HRSA. Ryan White HIV/AIDS Program AIDS Drug Assistance Program</a:t>
            </a:r>
            <a:r>
              <a:rPr lang="en-US" sz="1200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(ADAP) Report 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2022. </a:t>
            </a:r>
            <a:endParaRPr lang="en-US" dirty="0">
              <a:effectLst/>
            </a:endParaRP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4E639-E871-46A8-96AA-8898547371E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3274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</a:rPr>
              <a:t>In 2022, over 65% of ADAP clients were covered by some form of health care coverage. In 2022, of the 284,632</a:t>
            </a:r>
            <a:r>
              <a:rPr lang="en-US" baseline="0" dirty="0">
                <a:effectLst/>
              </a:rPr>
              <a:t> </a:t>
            </a:r>
            <a:r>
              <a:rPr lang="en-US" dirty="0">
                <a:effectLst/>
              </a:rPr>
              <a:t>clients with reported health care coverage, 21.7</a:t>
            </a:r>
            <a:r>
              <a:rPr lang="en-US" baseline="0" dirty="0">
                <a:effectLst/>
              </a:rPr>
              <a:t>% were covered by private individual coverage, </a:t>
            </a:r>
            <a:r>
              <a:rPr lang="en-US" dirty="0">
                <a:effectLst/>
              </a:rPr>
              <a:t>14.3% were covered by Medicare, and 10.8% were covered by Medicaid. Multiple coverages includes any combination of coverage types except for the joint Medicaid and Medicare category, which is displayed separately. Over</a:t>
            </a:r>
            <a:r>
              <a:rPr lang="en-US" baseline="0" dirty="0">
                <a:effectLst/>
              </a:rPr>
              <a:t> one-third </a:t>
            </a:r>
            <a:r>
              <a:rPr lang="en-US" dirty="0">
                <a:effectLst/>
              </a:rPr>
              <a:t>(34.8%) of ADAP clients had no health care coverage in 2022.</a:t>
            </a: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The three territories include Guam, Puerto Rico, and the U.S. Virgin Islands.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HRSA. Ryan White HIV/AIDS Program AIDS Drug Assistance Program</a:t>
            </a:r>
            <a:r>
              <a:rPr lang="en-US" sz="1200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(ADAP) Report 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2022. </a:t>
            </a:r>
            <a:endParaRPr lang="en-US" dirty="0">
              <a:effectLst/>
            </a:endParaRPr>
          </a:p>
          <a:p>
            <a:endParaRPr lang="en-US" sz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4E639-E871-46A8-96AA-8898547371E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543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ctrTitle"/>
          </p:nvPr>
        </p:nvSpPr>
        <p:spPr>
          <a:xfrm>
            <a:off x="841248" y="1600200"/>
            <a:ext cx="10515600" cy="2706624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3"/>
          <p:cNvSpPr>
            <a:spLocks noGrp="1"/>
          </p:cNvSpPr>
          <p:nvPr>
            <p:ph type="subTitle" idx="1"/>
          </p:nvPr>
        </p:nvSpPr>
        <p:spPr>
          <a:xfrm>
            <a:off x="841248" y="4544568"/>
            <a:ext cx="10515600" cy="1399032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rgbClr val="8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7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spcBef>
                <a:spcPts val="0"/>
              </a:spcBef>
              <a:buNone/>
              <a:defRPr sz="1400"/>
            </a:lvl2pPr>
            <a:lvl3pPr marL="914400" indent="0">
              <a:spcBef>
                <a:spcPts val="0"/>
              </a:spcBef>
              <a:buNone/>
              <a:defRPr sz="1400"/>
            </a:lvl3pPr>
            <a:lvl4pPr marL="1371600" indent="0">
              <a:spcBef>
                <a:spcPts val="0"/>
              </a:spcBef>
              <a:buNone/>
              <a:defRPr sz="1400"/>
            </a:lvl4pPr>
            <a:lvl5pPr marL="1828800" indent="0">
              <a:spcBef>
                <a:spcPts val="0"/>
              </a:spcBef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81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W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10515600" cy="32552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838200" y="4700016"/>
            <a:ext cx="1051560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03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and One Conten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2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3"/>
          </p:nvPr>
        </p:nvSpPr>
        <p:spPr>
          <a:xfrm>
            <a:off x="6172200" y="1444752"/>
            <a:ext cx="5184648" cy="5486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133600"/>
            <a:ext cx="5181600" cy="3662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695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 One Conten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2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3"/>
          </p:nvPr>
        </p:nvSpPr>
        <p:spPr>
          <a:xfrm>
            <a:off x="6172200" y="1444752"/>
            <a:ext cx="5184648" cy="5486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133600"/>
            <a:ext cx="5181600" cy="3662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642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itled Content 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726948" y="1252537"/>
            <a:ext cx="4572000" cy="45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a"/>
          <p:cNvSpPr>
            <a:spLocks noGrp="1"/>
          </p:cNvSpPr>
          <p:nvPr>
            <p:ph sz="quarter" idx="17"/>
          </p:nvPr>
        </p:nvSpPr>
        <p:spPr>
          <a:xfrm>
            <a:off x="841248" y="1895474"/>
            <a:ext cx="4343400" cy="4352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13"/>
          </p:nvPr>
        </p:nvSpPr>
        <p:spPr>
          <a:xfrm>
            <a:off x="6705600" y="1262428"/>
            <a:ext cx="4572000" cy="45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a"/>
          <p:cNvSpPr>
            <a:spLocks noGrp="1"/>
          </p:cNvSpPr>
          <p:nvPr>
            <p:ph sz="half" idx="2"/>
          </p:nvPr>
        </p:nvSpPr>
        <p:spPr>
          <a:xfrm>
            <a:off x="7616952" y="1895854"/>
            <a:ext cx="3660648" cy="39514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4b.1" descr="&quot; &quot;"/>
          <p:cNvSpPr>
            <a:spLocks noGrp="1"/>
          </p:cNvSpPr>
          <p:nvPr>
            <p:ph type="pic" sz="quarter" idx="14"/>
          </p:nvPr>
        </p:nvSpPr>
        <p:spPr>
          <a:xfrm>
            <a:off x="6705600" y="2157984"/>
            <a:ext cx="685800" cy="6858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4b.2" descr="&quot; &quot;"/>
          <p:cNvSpPr>
            <a:spLocks noGrp="1"/>
          </p:cNvSpPr>
          <p:nvPr>
            <p:ph type="pic" sz="quarter" idx="15"/>
          </p:nvPr>
        </p:nvSpPr>
        <p:spPr>
          <a:xfrm>
            <a:off x="6705600" y="3364992"/>
            <a:ext cx="685800" cy="6858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4b.3" descr="&quot; &quot;"/>
          <p:cNvSpPr>
            <a:spLocks noGrp="1"/>
          </p:cNvSpPr>
          <p:nvPr>
            <p:ph type="pic" sz="quarter" idx="16"/>
          </p:nvPr>
        </p:nvSpPr>
        <p:spPr>
          <a:xfrm>
            <a:off x="6720254" y="4572000"/>
            <a:ext cx="685800" cy="6858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115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27462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41248" y="4350748"/>
            <a:ext cx="5184648" cy="21396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63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W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179576"/>
            <a:ext cx="10515600" cy="1828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228600" y="3118103"/>
            <a:ext cx="11704320" cy="259689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959352" y="5212080"/>
            <a:ext cx="4645152" cy="10149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081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432816" y="1444752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4331208" y="1444752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229600" y="1444752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1341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x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18288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sz="half" idx="15"/>
          </p:nvPr>
        </p:nvSpPr>
        <p:spPr>
          <a:xfrm>
            <a:off x="2057400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4096512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6"/>
          <p:cNvSpPr>
            <a:spLocks noGrp="1"/>
          </p:cNvSpPr>
          <p:nvPr>
            <p:ph sz="half" idx="16"/>
          </p:nvPr>
        </p:nvSpPr>
        <p:spPr>
          <a:xfrm>
            <a:off x="6135624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quarter" idx="13"/>
          </p:nvPr>
        </p:nvSpPr>
        <p:spPr>
          <a:xfrm>
            <a:off x="8174736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8"/>
          <p:cNvSpPr>
            <a:spLocks noGrp="1"/>
          </p:cNvSpPr>
          <p:nvPr>
            <p:ph sz="quarter" idx="17"/>
          </p:nvPr>
        </p:nvSpPr>
        <p:spPr>
          <a:xfrm>
            <a:off x="10213848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246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gline Three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3"/>
          <p:cNvSpPr>
            <a:spLocks noGrp="1"/>
          </p:cNvSpPr>
          <p:nvPr>
            <p:ph sz="quarter" idx="15"/>
          </p:nvPr>
        </p:nvSpPr>
        <p:spPr>
          <a:xfrm>
            <a:off x="841248" y="1066800"/>
            <a:ext cx="10515600" cy="45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432816" y="1524000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4331208" y="1524000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3"/>
          </p:nvPr>
        </p:nvSpPr>
        <p:spPr>
          <a:xfrm>
            <a:off x="8229600" y="1524000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82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wo Ba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" descr="Logo: HRSA. Health Resources &amp; Services Administration.&#10;&#10;Vision: Healthy Communities, Healthy People">
            <a:extLst>
              <a:ext uri="{FF2B5EF4-FFF2-40B4-BE49-F238E27FC236}">
                <a16:creationId xmlns:a16="http://schemas.microsoft.com/office/drawing/2014/main" id="{59B87ACB-63D1-7145-B55B-0A5815BD19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2"/>
          <p:cNvSpPr>
            <a:spLocks noGrp="1"/>
          </p:cNvSpPr>
          <p:nvPr>
            <p:ph type="ctrTitle"/>
          </p:nvPr>
        </p:nvSpPr>
        <p:spPr>
          <a:xfrm>
            <a:off x="841248" y="1899138"/>
            <a:ext cx="10515600" cy="256032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3"/>
          <p:cNvSpPr>
            <a:spLocks noGrp="1"/>
          </p:cNvSpPr>
          <p:nvPr>
            <p:ph type="subTitle" idx="1"/>
          </p:nvPr>
        </p:nvSpPr>
        <p:spPr>
          <a:xfrm>
            <a:off x="914400" y="4498848"/>
            <a:ext cx="105156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rgbClr val="8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2922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Blue Source 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41248" y="1371600"/>
            <a:ext cx="7607808" cy="44439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8796528" y="1371600"/>
            <a:ext cx="3026664" cy="4443984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092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Banner Blue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3"/>
          <p:cNvSpPr>
            <a:spLocks noGrp="1" noChangeAspect="1"/>
          </p:cNvSpPr>
          <p:nvPr>
            <p:ph type="pic" sz="quarter" idx="14"/>
          </p:nvPr>
        </p:nvSpPr>
        <p:spPr>
          <a:xfrm>
            <a:off x="838200" y="1133856"/>
            <a:ext cx="1033272" cy="103327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>
          <a:xfrm>
            <a:off x="1981200" y="1115568"/>
            <a:ext cx="9375648" cy="10698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838200" y="2334768"/>
            <a:ext cx="4392168" cy="39136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5376672" y="2334769"/>
            <a:ext cx="6812280" cy="3037060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6"/>
          <p:cNvSpPr>
            <a:spLocks noGrp="1"/>
          </p:cNvSpPr>
          <p:nvPr>
            <p:ph sz="quarter" idx="15"/>
          </p:nvPr>
        </p:nvSpPr>
        <p:spPr>
          <a:xfrm>
            <a:off x="5376863" y="5521182"/>
            <a:ext cx="4986337" cy="72721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841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Blue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1652016" y="1307592"/>
            <a:ext cx="4901184" cy="31272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7434072" y="1344168"/>
            <a:ext cx="4343400" cy="4306824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41248" y="4486656"/>
            <a:ext cx="6501384" cy="923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6"/>
          <p:cNvSpPr>
            <a:spLocks noGrp="1"/>
          </p:cNvSpPr>
          <p:nvPr>
            <p:ph sz="quarter" idx="15"/>
          </p:nvPr>
        </p:nvSpPr>
        <p:spPr>
          <a:xfrm>
            <a:off x="841248" y="5715000"/>
            <a:ext cx="9528048" cy="640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277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Blue Three Capti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>
          <a:xfrm>
            <a:off x="841248" y="1298448"/>
            <a:ext cx="5705856" cy="10698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841248" y="2438400"/>
            <a:ext cx="5705856" cy="2667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838200" y="5105400"/>
            <a:ext cx="5708650" cy="454025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6574536" y="1115568"/>
            <a:ext cx="5513832" cy="4464068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6"/>
          <p:cNvSpPr>
            <a:spLocks noGrp="1"/>
          </p:cNvSpPr>
          <p:nvPr>
            <p:ph sz="quarter" idx="15"/>
          </p:nvPr>
        </p:nvSpPr>
        <p:spPr>
          <a:xfrm>
            <a:off x="841248" y="5715000"/>
            <a:ext cx="9528048" cy="640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3356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Three Picture 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609599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1518136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Picture Placeholder 3b.1" descr="&quot; &quot;"/>
          <p:cNvSpPr>
            <a:spLocks noGrp="1" noChangeAspect="1"/>
          </p:cNvSpPr>
          <p:nvPr>
            <p:ph type="pic" sz="quarter" idx="18"/>
          </p:nvPr>
        </p:nvSpPr>
        <p:spPr>
          <a:xfrm>
            <a:off x="4294162" y="1133856"/>
            <a:ext cx="849966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5210908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Picture Placeholder 3c.1" descr="&quot; &quot;"/>
          <p:cNvSpPr>
            <a:spLocks noGrp="1" noChangeAspect="1"/>
          </p:cNvSpPr>
          <p:nvPr>
            <p:ph type="pic" sz="quarter" idx="19"/>
          </p:nvPr>
        </p:nvSpPr>
        <p:spPr>
          <a:xfrm>
            <a:off x="7981540" y="1133856"/>
            <a:ext cx="849966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c.2"/>
          <p:cNvSpPr>
            <a:spLocks noGrp="1"/>
          </p:cNvSpPr>
          <p:nvPr>
            <p:ph type="body" sz="quarter" idx="14"/>
          </p:nvPr>
        </p:nvSpPr>
        <p:spPr>
          <a:xfrm>
            <a:off x="8891954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0144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Two Picture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1606063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2514600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Picture Placeholder 3b.1" descr="&quot; &quot;"/>
          <p:cNvSpPr>
            <a:spLocks noGrp="1" noChangeAspect="1"/>
          </p:cNvSpPr>
          <p:nvPr>
            <p:ph type="pic" sz="quarter" idx="18"/>
          </p:nvPr>
        </p:nvSpPr>
        <p:spPr>
          <a:xfrm>
            <a:off x="7008054" y="1133856"/>
            <a:ext cx="849966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7924800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10515600" cy="2743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841248" y="5102352"/>
            <a:ext cx="9528048" cy="10972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2636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Two Picture 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609599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1752600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4753708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c.2"/>
          <p:cNvSpPr>
            <a:spLocks noGrp="1"/>
          </p:cNvSpPr>
          <p:nvPr>
            <p:ph type="body" sz="quarter" idx="14"/>
          </p:nvPr>
        </p:nvSpPr>
        <p:spPr>
          <a:xfrm>
            <a:off x="7748954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Picture Placeholder 3c.1" descr="&quot; &quot;"/>
          <p:cNvSpPr>
            <a:spLocks noGrp="1" noChangeAspect="1"/>
          </p:cNvSpPr>
          <p:nvPr>
            <p:ph type="pic" sz="quarter" idx="19"/>
          </p:nvPr>
        </p:nvSpPr>
        <p:spPr>
          <a:xfrm>
            <a:off x="10744200" y="1133856"/>
            <a:ext cx="849966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5153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Two Picture Seve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1225296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381000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1464905" y="1115568"/>
            <a:ext cx="214884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3828661" y="1115568"/>
            <a:ext cx="214884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c.2"/>
          <p:cNvSpPr>
            <a:spLocks noGrp="1"/>
          </p:cNvSpPr>
          <p:nvPr>
            <p:ph type="body" sz="quarter" idx="14"/>
          </p:nvPr>
        </p:nvSpPr>
        <p:spPr>
          <a:xfrm>
            <a:off x="8519160" y="1114424"/>
            <a:ext cx="214884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Picture Placeholder 3c.1" descr="&quot; &quot;"/>
          <p:cNvSpPr>
            <a:spLocks noGrp="1" noChangeAspect="1"/>
          </p:cNvSpPr>
          <p:nvPr>
            <p:ph type="pic" sz="quarter" idx="19"/>
          </p:nvPr>
        </p:nvSpPr>
        <p:spPr>
          <a:xfrm>
            <a:off x="10915261" y="1133856"/>
            <a:ext cx="849966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0"/>
          </p:nvPr>
        </p:nvSpPr>
        <p:spPr>
          <a:xfrm>
            <a:off x="6172200" y="1115568"/>
            <a:ext cx="214884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61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 Placeholder 3a"/>
          <p:cNvSpPr>
            <a:spLocks noGrp="1"/>
          </p:cNvSpPr>
          <p:nvPr>
            <p:ph type="body" sz="quarter" idx="12"/>
          </p:nvPr>
        </p:nvSpPr>
        <p:spPr>
          <a:xfrm>
            <a:off x="1084382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b"/>
          <p:cNvSpPr>
            <a:spLocks noGrp="1"/>
          </p:cNvSpPr>
          <p:nvPr>
            <p:ph type="body" sz="quarter" idx="13"/>
          </p:nvPr>
        </p:nvSpPr>
        <p:spPr>
          <a:xfrm>
            <a:off x="4777154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c"/>
          <p:cNvSpPr>
            <a:spLocks noGrp="1"/>
          </p:cNvSpPr>
          <p:nvPr>
            <p:ph type="body" sz="quarter" idx="14"/>
          </p:nvPr>
        </p:nvSpPr>
        <p:spPr>
          <a:xfrm>
            <a:off x="8458200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8636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Fiv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 Placeholder 3a"/>
          <p:cNvSpPr>
            <a:spLocks noGrp="1"/>
          </p:cNvSpPr>
          <p:nvPr>
            <p:ph type="body" sz="quarter" idx="12"/>
          </p:nvPr>
        </p:nvSpPr>
        <p:spPr>
          <a:xfrm>
            <a:off x="1084382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b"/>
          <p:cNvSpPr>
            <a:spLocks noGrp="1"/>
          </p:cNvSpPr>
          <p:nvPr>
            <p:ph type="body" sz="quarter" idx="13"/>
          </p:nvPr>
        </p:nvSpPr>
        <p:spPr>
          <a:xfrm>
            <a:off x="4777154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c"/>
          <p:cNvSpPr>
            <a:spLocks noGrp="1"/>
          </p:cNvSpPr>
          <p:nvPr>
            <p:ph type="body" sz="quarter" idx="14"/>
          </p:nvPr>
        </p:nvSpPr>
        <p:spPr>
          <a:xfrm>
            <a:off x="8458200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42958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657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03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124712"/>
            <a:ext cx="10515600" cy="238658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3602736"/>
            <a:ext cx="10515600" cy="1655064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rgbClr val="0F4D7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94798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nner Fiv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a"/>
          <p:cNvSpPr>
            <a:spLocks noGrp="1"/>
          </p:cNvSpPr>
          <p:nvPr>
            <p:ph type="body" sz="quarter" idx="12"/>
          </p:nvPr>
        </p:nvSpPr>
        <p:spPr>
          <a:xfrm>
            <a:off x="1084382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b"/>
          <p:cNvSpPr>
            <a:spLocks noGrp="1"/>
          </p:cNvSpPr>
          <p:nvPr>
            <p:ph type="body" sz="quarter" idx="13"/>
          </p:nvPr>
        </p:nvSpPr>
        <p:spPr>
          <a:xfrm>
            <a:off x="4777154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c"/>
          <p:cNvSpPr>
            <a:spLocks noGrp="1"/>
          </p:cNvSpPr>
          <p:nvPr>
            <p:ph type="body" sz="quarter" idx="14"/>
          </p:nvPr>
        </p:nvSpPr>
        <p:spPr>
          <a:xfrm>
            <a:off x="8458200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42958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657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5048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3"/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195512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4"/>
          </p:nvPr>
        </p:nvSpPr>
        <p:spPr>
          <a:xfrm>
            <a:off x="6172200" y="2195512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1020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984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486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47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>
                <a:solidFill>
                  <a:srgbClr val="0F4D7B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lnSpc>
                <a:spcPct val="100000"/>
              </a:lnSpc>
              <a:spcBef>
                <a:spcPts val="380"/>
              </a:spcBef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0598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3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9345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98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444752"/>
            <a:ext cx="10515600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4158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0653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One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6200" y="6567324"/>
            <a:ext cx="860107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HRSA. Ryan White HIV/AIDS Program Data Report (RSR) 2021. Does not include AIDS Drug Assistance Program data.</a:t>
            </a:r>
          </a:p>
        </p:txBody>
      </p:sp>
    </p:spTree>
    <p:extLst>
      <p:ext uri="{BB962C8B-B14F-4D97-AF65-F5344CB8AC3E}">
        <p14:creationId xmlns:p14="http://schemas.microsoft.com/office/powerpoint/2010/main" val="3984581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3"/>
          <p:cNvSpPr>
            <a:spLocks noGrp="1"/>
          </p:cNvSpPr>
          <p:nvPr>
            <p:ph type="body" sz="quarter" idx="13" hasCustomPrompt="1"/>
          </p:nvPr>
        </p:nvSpPr>
        <p:spPr>
          <a:xfrm rot="-5400000">
            <a:off x="-579120" y="2819399"/>
            <a:ext cx="4206240" cy="1828800"/>
          </a:xfrm>
        </p:spPr>
        <p:txBody>
          <a:bodyPr>
            <a:normAutofit/>
          </a:bodyPr>
          <a:lstStyle>
            <a:lvl1pPr marL="0" indent="0">
              <a:buNone/>
              <a:defRPr sz="8800" b="1">
                <a:solidFill>
                  <a:srgbClr val="800000"/>
                </a:solidFill>
              </a:defRPr>
            </a:lvl1pPr>
          </a:lstStyle>
          <a:p>
            <a:pPr lvl="0"/>
            <a:r>
              <a:rPr lang="en-US" sz="8800" b="1" dirty="0"/>
              <a:t>AGENDA</a:t>
            </a:r>
            <a:endParaRPr lang="en-US" dirty="0"/>
          </a:p>
        </p:txBody>
      </p:sp>
      <p:cxnSp>
        <p:nvCxnSpPr>
          <p:cNvPr id="9" name="Straight Connector 3" descr="&quot; &quot;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2080846" y="1409699"/>
            <a:ext cx="0" cy="464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4"/>
          <p:cNvSpPr>
            <a:spLocks noGrp="1"/>
          </p:cNvSpPr>
          <p:nvPr>
            <p:ph idx="1"/>
          </p:nvPr>
        </p:nvSpPr>
        <p:spPr>
          <a:xfrm>
            <a:off x="2502408" y="1447800"/>
            <a:ext cx="8686800" cy="5029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878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283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RSA Go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" descr="&quot; &quot;">
            <a:extLst>
              <a:ext uri="{FF2B5EF4-FFF2-40B4-BE49-F238E27FC236}">
                <a16:creationId xmlns:a16="http://schemas.microsoft.com/office/drawing/2014/main" id="{C6402E67-A38A-48B6-9551-9DFB20412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358449" y="1470674"/>
            <a:ext cx="9454896" cy="685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1" descr="&quot; &quot;">
            <a:extLst>
              <a:ext uri="{FF2B5EF4-FFF2-40B4-BE49-F238E27FC236}">
                <a16:creationId xmlns:a16="http://schemas.microsoft.com/office/drawing/2014/main" id="{D867B8F6-DAA1-714D-9DDF-440B2E7C498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7" b="14540"/>
          <a:stretch/>
        </p:blipFill>
        <p:spPr>
          <a:xfrm>
            <a:off x="1504437" y="1535598"/>
            <a:ext cx="665743" cy="598621"/>
          </a:xfrm>
          <a:prstGeom prst="rect">
            <a:avLst/>
          </a:prstGeom>
        </p:spPr>
      </p:pic>
      <p:sp>
        <p:nvSpPr>
          <p:cNvPr id="10" name="Content Placeholder 1"/>
          <p:cNvSpPr>
            <a:spLocks noGrp="1"/>
          </p:cNvSpPr>
          <p:nvPr>
            <p:ph sz="quarter" idx="13"/>
          </p:nvPr>
        </p:nvSpPr>
        <p:spPr>
          <a:xfrm>
            <a:off x="2281218" y="16002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4" name="Group 1" descr="&quot; &quot;"/>
          <p:cNvGrpSpPr/>
          <p:nvPr/>
        </p:nvGrpSpPr>
        <p:grpSpPr>
          <a:xfrm>
            <a:off x="3782988" y="1672425"/>
            <a:ext cx="672206" cy="309317"/>
            <a:chOff x="3782988" y="1672425"/>
            <a:chExt cx="672206" cy="309317"/>
          </a:xfrm>
        </p:grpSpPr>
        <p:sp>
          <p:nvSpPr>
            <p:cNvPr id="12" name="Right Arrow 1" descr="&quot; &quot;">
              <a:extLst>
                <a:ext uri="{FF2B5EF4-FFF2-40B4-BE49-F238E27FC236}">
                  <a16:creationId xmlns:a16="http://schemas.microsoft.com/office/drawing/2014/main" id="{78375FE7-DB1C-E944-85D7-C0D27FB65F51}"/>
                </a:ext>
              </a:extLst>
            </p:cNvPr>
            <p:cNvSpPr/>
            <p:nvPr/>
          </p:nvSpPr>
          <p:spPr>
            <a:xfrm>
              <a:off x="3782988" y="1672425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" descr="&quot; &quot;">
              <a:extLst>
                <a:ext uri="{FF2B5EF4-FFF2-40B4-BE49-F238E27FC236}">
                  <a16:creationId xmlns:a16="http://schemas.microsoft.com/office/drawing/2014/main" id="{E374D2A4-8AF2-4EF3-9230-FEA6CAF5C5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3796826" y="1801632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 Placeholder 1"/>
          <p:cNvSpPr>
            <a:spLocks noGrp="1"/>
          </p:cNvSpPr>
          <p:nvPr>
            <p:ph type="body" sz="quarter" idx="18"/>
          </p:nvPr>
        </p:nvSpPr>
        <p:spPr>
          <a:xfrm>
            <a:off x="4574301" y="14721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Box 2" descr="&quot; &quot;">
            <a:extLst>
              <a:ext uri="{FF2B5EF4-FFF2-40B4-BE49-F238E27FC236}">
                <a16:creationId xmlns:a16="http://schemas.microsoft.com/office/drawing/2014/main" id="{4B4CD2B3-0C35-4CA5-9C22-D20E1D1848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358447" y="2386584"/>
            <a:ext cx="9454896" cy="685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2" descr="&quot; &quot;">
            <a:extLst>
              <a:ext uri="{FF2B5EF4-FFF2-40B4-BE49-F238E27FC236}">
                <a16:creationId xmlns:a16="http://schemas.microsoft.com/office/drawing/2014/main" id="{251983AE-FDD8-D54B-895D-78E3810E9A3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7" b="16215"/>
          <a:stretch/>
        </p:blipFill>
        <p:spPr>
          <a:xfrm>
            <a:off x="1410302" y="2421393"/>
            <a:ext cx="848701" cy="668420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sz="quarter" idx="14"/>
          </p:nvPr>
        </p:nvSpPr>
        <p:spPr>
          <a:xfrm>
            <a:off x="2286000" y="25146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5" name="Group 2" descr="&quot; &quot;"/>
          <p:cNvGrpSpPr/>
          <p:nvPr/>
        </p:nvGrpSpPr>
        <p:grpSpPr>
          <a:xfrm>
            <a:off x="3781816" y="2580898"/>
            <a:ext cx="668737" cy="309317"/>
            <a:chOff x="3781816" y="2580898"/>
            <a:chExt cx="668737" cy="309317"/>
          </a:xfrm>
        </p:grpSpPr>
        <p:sp>
          <p:nvSpPr>
            <p:cNvPr id="18" name="Right Arrow 2" descr="&quot; &quot;">
              <a:extLst>
                <a:ext uri="{FF2B5EF4-FFF2-40B4-BE49-F238E27FC236}">
                  <a16:creationId xmlns:a16="http://schemas.microsoft.com/office/drawing/2014/main" id="{FB22A8FF-B6D6-EF48-957E-1C6C265C0E6A}"/>
                </a:ext>
              </a:extLst>
            </p:cNvPr>
            <p:cNvSpPr/>
            <p:nvPr/>
          </p:nvSpPr>
          <p:spPr>
            <a:xfrm>
              <a:off x="3781816" y="2580898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2" descr="&quot; &quot;">
              <a:extLst>
                <a:ext uri="{FF2B5EF4-FFF2-40B4-BE49-F238E27FC236}">
                  <a16:creationId xmlns:a16="http://schemas.microsoft.com/office/drawing/2014/main" id="{06DDA596-35B1-4B19-8917-80773EB6E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3794760" y="2730619"/>
              <a:ext cx="655793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4574301" y="23865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Box 3" descr="&quot; &quot;">
            <a:extLst>
              <a:ext uri="{FF2B5EF4-FFF2-40B4-BE49-F238E27FC236}">
                <a16:creationId xmlns:a16="http://schemas.microsoft.com/office/drawing/2014/main" id="{60B3EAF8-E8EC-4858-8A8B-E56502F72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358449" y="3300984"/>
            <a:ext cx="9451426" cy="685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3" descr="&quot; &quot;">
            <a:extLst>
              <a:ext uri="{FF2B5EF4-FFF2-40B4-BE49-F238E27FC236}">
                <a16:creationId xmlns:a16="http://schemas.microsoft.com/office/drawing/2014/main" id="{0C1C26A6-6D39-AA4C-91F2-A6B15313B4D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47"/>
          <a:stretch/>
        </p:blipFill>
        <p:spPr>
          <a:xfrm>
            <a:off x="1373852" y="3224268"/>
            <a:ext cx="948727" cy="717739"/>
          </a:xfrm>
          <a:prstGeom prst="rect">
            <a:avLst/>
          </a:prstGeom>
        </p:spPr>
      </p:pic>
      <p:sp>
        <p:nvSpPr>
          <p:cNvPr id="22" name="Content Placeholder 3"/>
          <p:cNvSpPr>
            <a:spLocks noGrp="1"/>
          </p:cNvSpPr>
          <p:nvPr>
            <p:ph sz="quarter" idx="15"/>
          </p:nvPr>
        </p:nvSpPr>
        <p:spPr>
          <a:xfrm>
            <a:off x="2286000" y="34290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40" name="Group 3" descr="&quot; &quot;"/>
          <p:cNvGrpSpPr/>
          <p:nvPr/>
        </p:nvGrpSpPr>
        <p:grpSpPr>
          <a:xfrm>
            <a:off x="3782988" y="3481001"/>
            <a:ext cx="672206" cy="309317"/>
            <a:chOff x="3782988" y="3481001"/>
            <a:chExt cx="672206" cy="309317"/>
          </a:xfrm>
        </p:grpSpPr>
        <p:sp>
          <p:nvSpPr>
            <p:cNvPr id="24" name="Right Arrow 3" descr="&quot; &quot;">
              <a:extLst>
                <a:ext uri="{FF2B5EF4-FFF2-40B4-BE49-F238E27FC236}">
                  <a16:creationId xmlns:a16="http://schemas.microsoft.com/office/drawing/2014/main" id="{1913B0D4-773F-E345-9779-302C302A9DB4}"/>
                </a:ext>
              </a:extLst>
            </p:cNvPr>
            <p:cNvSpPr/>
            <p:nvPr/>
          </p:nvSpPr>
          <p:spPr>
            <a:xfrm>
              <a:off x="3782988" y="3481001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3" descr="&quot; &quot;">
              <a:extLst>
                <a:ext uri="{FF2B5EF4-FFF2-40B4-BE49-F238E27FC236}">
                  <a16:creationId xmlns:a16="http://schemas.microsoft.com/office/drawing/2014/main" id="{E0C063F0-B581-43F0-B7A2-53C3ECA97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3796826" y="3619035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4574301" y="329882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TextBox 4" descr="&quot; &quot;">
            <a:extLst>
              <a:ext uri="{FF2B5EF4-FFF2-40B4-BE49-F238E27FC236}">
                <a16:creationId xmlns:a16="http://schemas.microsoft.com/office/drawing/2014/main" id="{85EF0527-BE10-49F7-A277-F3642E27F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358447" y="4215384"/>
            <a:ext cx="9454896" cy="685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7" name="Picture 4" descr="&quot; &quot;">
            <a:extLst>
              <a:ext uri="{FF2B5EF4-FFF2-40B4-BE49-F238E27FC236}">
                <a16:creationId xmlns:a16="http://schemas.microsoft.com/office/drawing/2014/main" id="{C09885F3-74CC-4C4E-9968-3750ABA8418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56"/>
          <a:stretch/>
        </p:blipFill>
        <p:spPr>
          <a:xfrm>
            <a:off x="1459821" y="4218554"/>
            <a:ext cx="779503" cy="658246"/>
          </a:xfrm>
          <a:prstGeom prst="rect">
            <a:avLst/>
          </a:prstGeom>
        </p:spPr>
      </p:pic>
      <p:sp>
        <p:nvSpPr>
          <p:cNvPr id="28" name="Content Placeholder 4"/>
          <p:cNvSpPr>
            <a:spLocks noGrp="1"/>
          </p:cNvSpPr>
          <p:nvPr>
            <p:ph sz="quarter" idx="16"/>
          </p:nvPr>
        </p:nvSpPr>
        <p:spPr>
          <a:xfrm>
            <a:off x="2286000" y="43434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41" name="Group 4" descr="&quot; &quot;"/>
          <p:cNvGrpSpPr/>
          <p:nvPr/>
        </p:nvGrpSpPr>
        <p:grpSpPr>
          <a:xfrm>
            <a:off x="3780692" y="4398460"/>
            <a:ext cx="674502" cy="309317"/>
            <a:chOff x="3780692" y="4398460"/>
            <a:chExt cx="674502" cy="309317"/>
          </a:xfrm>
        </p:grpSpPr>
        <p:sp>
          <p:nvSpPr>
            <p:cNvPr id="30" name="Right Arrow 4" descr="&quot; &quot;">
              <a:extLst>
                <a:ext uri="{FF2B5EF4-FFF2-40B4-BE49-F238E27FC236}">
                  <a16:creationId xmlns:a16="http://schemas.microsoft.com/office/drawing/2014/main" id="{CB4042CC-3526-E345-A0B0-EC60879BC64D}"/>
                </a:ext>
              </a:extLst>
            </p:cNvPr>
            <p:cNvSpPr/>
            <p:nvPr/>
          </p:nvSpPr>
          <p:spPr>
            <a:xfrm>
              <a:off x="3780692" y="4398460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Arrow Connector 4" descr="&quot; &quot;">
              <a:extLst>
                <a:ext uri="{FF2B5EF4-FFF2-40B4-BE49-F238E27FC236}">
                  <a16:creationId xmlns:a16="http://schemas.microsoft.com/office/drawing/2014/main" id="{8CF7B626-BFAE-4657-80B6-D8FBC78B5C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3796826" y="4541806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574301" y="42153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2" name="TextBox 5" descr="&quot; &quot;">
            <a:extLst>
              <a:ext uri="{FF2B5EF4-FFF2-40B4-BE49-F238E27FC236}">
                <a16:creationId xmlns:a16="http://schemas.microsoft.com/office/drawing/2014/main" id="{43532CC2-D793-46EC-B5F4-56F124E6A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358450" y="5129784"/>
            <a:ext cx="9451425" cy="68711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3" name="Picture 5" descr="&quot; &quot;">
            <a:extLst>
              <a:ext uri="{FF2B5EF4-FFF2-40B4-BE49-F238E27FC236}">
                <a16:creationId xmlns:a16="http://schemas.microsoft.com/office/drawing/2014/main" id="{42EEB4FA-EC18-374F-8CE6-BB5F8A87DB8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35"/>
          <a:stretch/>
        </p:blipFill>
        <p:spPr>
          <a:xfrm>
            <a:off x="1469629" y="5149334"/>
            <a:ext cx="727859" cy="618420"/>
          </a:xfrm>
          <a:prstGeom prst="rect">
            <a:avLst/>
          </a:prstGeom>
        </p:spPr>
      </p:pic>
      <p:sp>
        <p:nvSpPr>
          <p:cNvPr id="34" name="Content Placeholder 5"/>
          <p:cNvSpPr>
            <a:spLocks noGrp="1"/>
          </p:cNvSpPr>
          <p:nvPr>
            <p:ph sz="quarter" idx="17"/>
          </p:nvPr>
        </p:nvSpPr>
        <p:spPr>
          <a:xfrm>
            <a:off x="2286000" y="52578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42" name="Group 5"/>
          <p:cNvGrpSpPr/>
          <p:nvPr/>
        </p:nvGrpSpPr>
        <p:grpSpPr>
          <a:xfrm>
            <a:off x="3781860" y="5329483"/>
            <a:ext cx="674502" cy="309317"/>
            <a:chOff x="3781860" y="5329483"/>
            <a:chExt cx="674502" cy="309317"/>
          </a:xfrm>
        </p:grpSpPr>
        <p:sp>
          <p:nvSpPr>
            <p:cNvPr id="36" name="Right Arrow 5" descr="&quot; &quot;">
              <a:extLst>
                <a:ext uri="{FF2B5EF4-FFF2-40B4-BE49-F238E27FC236}">
                  <a16:creationId xmlns:a16="http://schemas.microsoft.com/office/drawing/2014/main" id="{8345FEEA-C542-9B4E-AEF3-3D5CEF9197FC}"/>
                </a:ext>
              </a:extLst>
            </p:cNvPr>
            <p:cNvSpPr/>
            <p:nvPr/>
          </p:nvSpPr>
          <p:spPr>
            <a:xfrm>
              <a:off x="3781860" y="5329483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Arrow Connector 5" descr="&quot; &quot;">
              <a:extLst>
                <a:ext uri="{FF2B5EF4-FFF2-40B4-BE49-F238E27FC236}">
                  <a16:creationId xmlns:a16="http://schemas.microsoft.com/office/drawing/2014/main" id="{F06050F9-7E34-4E90-85F1-ADA3F727F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3797994" y="5463258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574301" y="51297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8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6200" y="6567324"/>
            <a:ext cx="112074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HRSA. AIDS Drug</a:t>
            </a:r>
            <a:r>
              <a:rPr lang="en-US" sz="900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Assistance Program Data Report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(ADR) 2022. Does not include information about clients receiving non-ADAP RWHAP services reported through the Ryan White HIV/AIDS Program Services Report (RSR).</a:t>
            </a:r>
          </a:p>
        </p:txBody>
      </p:sp>
    </p:spTree>
    <p:extLst>
      <p:ext uri="{BB962C8B-B14F-4D97-AF65-F5344CB8AC3E}">
        <p14:creationId xmlns:p14="http://schemas.microsoft.com/office/powerpoint/2010/main" val="247957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Wide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/>
          <p:cNvSpPr>
            <a:spLocks noGrp="1"/>
          </p:cNvSpPr>
          <p:nvPr>
            <p:ph sz="quarter" idx="14"/>
          </p:nvPr>
        </p:nvSpPr>
        <p:spPr>
          <a:xfrm>
            <a:off x="838200" y="1115568"/>
            <a:ext cx="10515600" cy="68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4"/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397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9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041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image" Target="../media/image1.tif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9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4475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3" descr="Logo:  Department of Health &amp; Human Services. USA."/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69866"/>
            <a:ext cx="707136" cy="70713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4" descr="&quot; &quot;"/>
          <p:cNvCxnSpPr/>
          <p:nvPr/>
        </p:nvCxnSpPr>
        <p:spPr>
          <a:xfrm flipV="1">
            <a:off x="838200" y="6355805"/>
            <a:ext cx="9525000" cy="545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3" y="5991296"/>
            <a:ext cx="1360965" cy="3946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6" descr="&quot; &quot;"/>
          <p:cNvSpPr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0F4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9272016" y="6490444"/>
            <a:ext cx="2743200" cy="384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fld id="{429ED7D3-FBF0-4A14-AC97-B6BAAAA9EC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7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  <p:sldLayoutId id="2147483738" r:id="rId18"/>
    <p:sldLayoutId id="2147483739" r:id="rId19"/>
    <p:sldLayoutId id="2147483740" r:id="rId20"/>
    <p:sldLayoutId id="2147483741" r:id="rId21"/>
    <p:sldLayoutId id="2147483742" r:id="rId22"/>
    <p:sldLayoutId id="2147483743" r:id="rId23"/>
    <p:sldLayoutId id="2147483744" r:id="rId24"/>
    <p:sldLayoutId id="2147483745" r:id="rId25"/>
    <p:sldLayoutId id="2147483746" r:id="rId26"/>
    <p:sldLayoutId id="2147483747" r:id="rId27"/>
    <p:sldLayoutId id="2147483748" r:id="rId28"/>
    <p:sldLayoutId id="2147483749" r:id="rId29"/>
    <p:sldLayoutId id="2147483750" r:id="rId30"/>
    <p:sldLayoutId id="2147483751" r:id="rId31"/>
    <p:sldLayoutId id="2147483752" r:id="rId32"/>
    <p:sldLayoutId id="2147483753" r:id="rId33"/>
    <p:sldLayoutId id="2147483754" r:id="rId34"/>
    <p:sldLayoutId id="2147483755" r:id="rId35"/>
    <p:sldLayoutId id="2147483756" r:id="rId36"/>
    <p:sldLayoutId id="2147483757" r:id="rId37"/>
    <p:sldLayoutId id="2147483758" r:id="rId38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rgbClr val="0F4D7B"/>
          </a:solidFill>
          <a:latin typeface="+mn-lt"/>
          <a:ea typeface="+mj-ea"/>
          <a:cs typeface="+mj-cs"/>
        </a:defRPr>
      </a:lvl1pPr>
    </p:titleStyle>
    <p:bodyStyle>
      <a:lvl1pPr marL="347472" indent="-347472" algn="l" defTabSz="914400" rtl="0" eaLnBrk="1" latinLnBrk="0" hangingPunct="1">
        <a:lnSpc>
          <a:spcPct val="100000"/>
        </a:lnSpc>
        <a:spcBef>
          <a:spcPts val="528"/>
        </a:spcBef>
        <a:buClr>
          <a:srgbClr val="0F4D7B"/>
        </a:buClr>
        <a:buSzPct val="125000"/>
        <a:buFont typeface="Arial" panose="020B0604020202020204" pitchFamily="34" charset="0"/>
        <a:buChar char="•"/>
        <a:defRPr sz="2200" kern="1200">
          <a:solidFill>
            <a:srgbClr val="0F4D7B"/>
          </a:solidFill>
          <a:latin typeface="+mn-lt"/>
          <a:ea typeface="+mn-ea"/>
          <a:cs typeface="+mn-cs"/>
        </a:defRPr>
      </a:lvl1pPr>
      <a:lvl2pPr marL="740664" indent="-283464" algn="l" defTabSz="914400" rtl="0" eaLnBrk="1" latinLnBrk="0" hangingPunct="1">
        <a:lnSpc>
          <a:spcPct val="100000"/>
        </a:lnSpc>
        <a:spcBef>
          <a:spcPts val="480"/>
        </a:spcBef>
        <a:buClr>
          <a:srgbClr val="0F4D7B"/>
        </a:buClr>
        <a:buFont typeface="Wingdings" panose="05000000000000000000" pitchFamily="2" charset="2"/>
        <a:buChar char="§"/>
        <a:defRPr sz="2000" kern="1200">
          <a:solidFill>
            <a:srgbClr val="0F4D7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432"/>
        </a:spcBef>
        <a:buClr>
          <a:srgbClr val="0F4D7B"/>
        </a:buClr>
        <a:buFont typeface="Wingdings" panose="05000000000000000000" pitchFamily="2" charset="2"/>
        <a:buChar char="ü"/>
        <a:defRPr sz="1800" kern="1200">
          <a:solidFill>
            <a:srgbClr val="0F4D7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400"/>
        </a:spcBef>
        <a:buClr>
          <a:srgbClr val="0F4D7B"/>
        </a:buClr>
        <a:buSzPct val="100000"/>
        <a:buFont typeface="Courier New" panose="02070309020205020404" pitchFamily="49" charset="0"/>
        <a:buChar char="o"/>
        <a:defRPr sz="1600" kern="1200">
          <a:solidFill>
            <a:srgbClr val="0F4D7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380"/>
        </a:spcBef>
        <a:buClr>
          <a:srgbClr val="0F4D7B"/>
        </a:buClr>
        <a:buFont typeface="Wingdings" panose="05000000000000000000" pitchFamily="2" charset="2"/>
        <a:buChar char="Ø"/>
        <a:defRPr sz="1400" kern="1200">
          <a:solidFill>
            <a:srgbClr val="0F4D7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Logo: HRSA. Health Resources &amp; Services Administration.&#10;&#10;Vision: Healthy Communities, Healthy People">
            <a:extLst>
              <a:ext uri="{FF2B5EF4-FFF2-40B4-BE49-F238E27FC236}">
                <a16:creationId xmlns:a16="http://schemas.microsoft.com/office/drawing/2014/main" id="{59B87ACB-63D1-7145-B55B-0A5815BD19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Clients Enrolled in the Ryan White HIV/AIDS Program</a:t>
            </a:r>
            <a:r>
              <a:rPr lang="en-US" sz="3200" dirty="0"/>
              <a:t> (RWHAP) </a:t>
            </a:r>
            <a:r>
              <a:rPr lang="en-US" sz="3200" b="1" dirty="0">
                <a:latin typeface="+mn-lt"/>
              </a:rPr>
              <a:t>AIDS Drug Assistance Program (ADAP) </a:t>
            </a:r>
            <a:br>
              <a:rPr lang="en-US" sz="3200" b="1" dirty="0">
                <a:latin typeface="+mn-lt"/>
              </a:rPr>
            </a:br>
            <a:r>
              <a:rPr lang="en-US" sz="3200" b="1" dirty="0">
                <a:latin typeface="+mn-lt"/>
              </a:rPr>
              <a:t>2022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Overview 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" y="6188765"/>
            <a:ext cx="22672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F4D7B"/>
                </a:solidFill>
              </a:rPr>
              <a:t>October 2024</a:t>
            </a:r>
          </a:p>
        </p:txBody>
      </p:sp>
    </p:spTree>
    <p:extLst>
      <p:ext uri="{BB962C8B-B14F-4D97-AF65-F5344CB8AC3E}">
        <p14:creationId xmlns:p14="http://schemas.microsoft.com/office/powerpoint/2010/main" val="2803613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1"/>
            <a:ext cx="11963399" cy="10668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+mn-lt"/>
              </a:rPr>
              <a:t>AIDS Drug Assistance Program (ADAP) Clients</a:t>
            </a:r>
            <a:r>
              <a:rPr lang="en-US" sz="3200" dirty="0"/>
              <a:t>, by Service Utilization, 2022—United States and 3 Territories</a:t>
            </a:r>
            <a:r>
              <a:rPr lang="en-US" sz="3200" baseline="30000" dirty="0"/>
              <a:t>a</a:t>
            </a:r>
            <a:endParaRPr lang="en-US" sz="3200" baseline="30000" dirty="0">
              <a:cs typeface="Arial" panose="020B0604020202020204" pitchFamily="34" charset="0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941089" y="5884735"/>
            <a:ext cx="93254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defTabSz="914400"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Guam, Puerto Rico, and the U.S. Virgin Islands.</a:t>
            </a:r>
          </a:p>
          <a:p>
            <a:pPr defTabSz="914400" eaLnBrk="1" hangingPunct="1">
              <a:spcBef>
                <a:spcPts val="0"/>
              </a:spcBef>
              <a:buNone/>
              <a:defRPr/>
            </a:pPr>
            <a:r>
              <a:rPr lang="en-US" altLang="en-US" sz="900" baseline="30000" dirty="0">
                <a:solidFill>
                  <a:prstClr val="black"/>
                </a:solidFill>
                <a:latin typeface="Calibri" panose="020F0502020204030204"/>
              </a:rPr>
              <a:t>b</a:t>
            </a:r>
            <a:r>
              <a:rPr lang="en-US" altLang="en-US" sz="9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 Includes Medicare Part D co-insurance, co-payment, or donut hole coverage.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900" b="0" i="0" u="none" strike="noStrike" baseline="0" dirty="0">
                <a:solidFill>
                  <a:srgbClr val="000000"/>
                </a:solidFill>
                <a:latin typeface="+mn-lt"/>
              </a:rPr>
              <a:t>Note: An ADAP client is any person who is certified as eligible to receive ADAP services during the reporting period, regardless of whether they used ADAP services during the reporting period.</a:t>
            </a:r>
            <a:endParaRPr lang="en-US" sz="900" baseline="30000" dirty="0">
              <a:solidFill>
                <a:prstClr val="black"/>
              </a:solidFill>
              <a:latin typeface="+mn-lt"/>
            </a:endParaRPr>
          </a:p>
          <a:p>
            <a:pPr defTabSz="914400" eaLnBrk="1" hangingPunct="1">
              <a:spcBef>
                <a:spcPts val="0"/>
              </a:spcBef>
              <a:buNone/>
              <a:defRPr/>
            </a:pP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graphicFrame>
        <p:nvGraphicFramePr>
          <p:cNvPr id="35" name="Chart 34"/>
          <p:cNvGraphicFramePr/>
          <p:nvPr>
            <p:extLst>
              <p:ext uri="{D42A27DB-BD31-4B8C-83A1-F6EECF244321}">
                <p14:modId xmlns:p14="http://schemas.microsoft.com/office/powerpoint/2010/main" val="1886270764"/>
              </p:ext>
            </p:extLst>
          </p:nvPr>
        </p:nvGraphicFramePr>
        <p:xfrm>
          <a:off x="2167869" y="731663"/>
          <a:ext cx="7289267" cy="5203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8C634BBA-7CE3-01A9-3B87-658DCFE07396}"/>
              </a:ext>
            </a:extLst>
          </p:cNvPr>
          <p:cNvGrpSpPr/>
          <p:nvPr/>
        </p:nvGrpSpPr>
        <p:grpSpPr>
          <a:xfrm>
            <a:off x="7940858" y="2496863"/>
            <a:ext cx="3853745" cy="2128768"/>
            <a:chOff x="6141716" y="1909659"/>
            <a:chExt cx="2796822" cy="273579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65B0EE3-A563-AD99-718C-3CFE38BF5EA2}"/>
                </a:ext>
              </a:extLst>
            </p:cNvPr>
            <p:cNvGrpSpPr/>
            <p:nvPr/>
          </p:nvGrpSpPr>
          <p:grpSpPr>
            <a:xfrm>
              <a:off x="6146782" y="3091623"/>
              <a:ext cx="2018492" cy="484517"/>
              <a:chOff x="3186985" y="5338949"/>
              <a:chExt cx="2018492" cy="484517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0ED7C91-FD42-D04A-C641-5B1F82947D92}"/>
                  </a:ext>
                </a:extLst>
              </p:cNvPr>
              <p:cNvSpPr/>
              <p:nvPr/>
            </p:nvSpPr>
            <p:spPr>
              <a:xfrm>
                <a:off x="3186985" y="5338949"/>
                <a:ext cx="116209" cy="199603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rgbClr val="FD7185"/>
                  </a:solidFill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7BDEFFD-E9C6-B9FC-2DD1-8A46089B2B33}"/>
                  </a:ext>
                </a:extLst>
              </p:cNvPr>
              <p:cNvSpPr txBox="1"/>
              <p:nvPr/>
            </p:nvSpPr>
            <p:spPr>
              <a:xfrm>
                <a:off x="3250374" y="5515689"/>
                <a:ext cx="195510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1400" dirty="0"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89C9A8-59DD-BC3C-8FE4-7C23D52F13AB}"/>
                </a:ext>
              </a:extLst>
            </p:cNvPr>
            <p:cNvGrpSpPr/>
            <p:nvPr/>
          </p:nvGrpSpPr>
          <p:grpSpPr>
            <a:xfrm>
              <a:off x="6141716" y="3771076"/>
              <a:ext cx="2653970" cy="395541"/>
              <a:chOff x="4749586" y="3684920"/>
              <a:chExt cx="2653970" cy="395541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CAFF44F9-F719-5126-D2CC-6221E9742455}"/>
                  </a:ext>
                </a:extLst>
              </p:cNvPr>
              <p:cNvSpPr/>
              <p:nvPr/>
            </p:nvSpPr>
            <p:spPr>
              <a:xfrm flipV="1">
                <a:off x="4749586" y="3783780"/>
                <a:ext cx="116209" cy="199602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D261B20-A240-CABD-2473-3AEB073C66BD}"/>
                  </a:ext>
                </a:extLst>
              </p:cNvPr>
              <p:cNvSpPr txBox="1"/>
              <p:nvPr/>
            </p:nvSpPr>
            <p:spPr>
              <a:xfrm>
                <a:off x="4879397" y="3684920"/>
                <a:ext cx="2524159" cy="395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cs typeface="Arial" panose="020B0604020202020204" pitchFamily="34" charset="0"/>
                  </a:rPr>
                  <a:t>Only medication co-pay/deductible </a:t>
                </a:r>
                <a:r>
                  <a:rPr lang="en-US" sz="1400" dirty="0" err="1">
                    <a:cs typeface="Arial" panose="020B0604020202020204" pitchFamily="34" charset="0"/>
                  </a:rPr>
                  <a:t>services</a:t>
                </a:r>
                <a:r>
                  <a:rPr lang="en-US" sz="1400" baseline="30000" dirty="0" err="1">
                    <a:cs typeface="Arial" panose="020B0604020202020204" pitchFamily="34" charset="0"/>
                  </a:rPr>
                  <a:t>b</a:t>
                </a:r>
                <a:endParaRPr lang="en-US" sz="1400" baseline="30000" dirty="0"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D486123-AF20-C82D-C02E-B2F2250BF47B}"/>
                </a:ext>
              </a:extLst>
            </p:cNvPr>
            <p:cNvGrpSpPr/>
            <p:nvPr/>
          </p:nvGrpSpPr>
          <p:grpSpPr>
            <a:xfrm>
              <a:off x="6141716" y="3477447"/>
              <a:ext cx="2351359" cy="1168006"/>
              <a:chOff x="2638092" y="6279309"/>
              <a:chExt cx="2839477" cy="1168006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8686370-6107-0466-858F-9D32E80AD304}"/>
                  </a:ext>
                </a:extLst>
              </p:cNvPr>
              <p:cNvSpPr/>
              <p:nvPr/>
            </p:nvSpPr>
            <p:spPr>
              <a:xfrm>
                <a:off x="2638092" y="6279309"/>
                <a:ext cx="140333" cy="199602"/>
              </a:xfrm>
              <a:prstGeom prst="rect">
                <a:avLst/>
              </a:prstGeom>
              <a:solidFill>
                <a:srgbClr val="FD718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240E75A-6DC2-E53A-02D2-BC0FDAA5153D}"/>
                  </a:ext>
                </a:extLst>
              </p:cNvPr>
              <p:cNvSpPr txBox="1"/>
              <p:nvPr/>
            </p:nvSpPr>
            <p:spPr>
              <a:xfrm>
                <a:off x="2794851" y="6967428"/>
                <a:ext cx="2682718" cy="479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cs typeface="Arial" panose="020B0604020202020204" pitchFamily="34" charset="0"/>
                  </a:rPr>
                  <a:t>Multiple services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9A5762D-6795-10D1-85D1-049965DF2965}"/>
                </a:ext>
              </a:extLst>
            </p:cNvPr>
            <p:cNvGrpSpPr/>
            <p:nvPr/>
          </p:nvGrpSpPr>
          <p:grpSpPr>
            <a:xfrm>
              <a:off x="6144358" y="3371204"/>
              <a:ext cx="2794180" cy="1101986"/>
              <a:chOff x="4056462" y="4665887"/>
              <a:chExt cx="2794180" cy="1101986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F0B59F2-2B60-F1DB-BAC3-370CD8306ED8}"/>
                  </a:ext>
                </a:extLst>
              </p:cNvPr>
              <p:cNvSpPr txBox="1"/>
              <p:nvPr/>
            </p:nvSpPr>
            <p:spPr>
              <a:xfrm>
                <a:off x="4172671" y="4665887"/>
                <a:ext cx="2677971" cy="395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cs typeface="Arial" panose="020B0604020202020204" pitchFamily="34" charset="0"/>
                  </a:rPr>
                  <a:t>Only health care coverage premium assistance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0E2FD814-6C7F-288E-6B49-C119FA863F41}"/>
                  </a:ext>
                </a:extLst>
              </p:cNvPr>
              <p:cNvSpPr/>
              <p:nvPr/>
            </p:nvSpPr>
            <p:spPr>
              <a:xfrm>
                <a:off x="4056462" y="5568269"/>
                <a:ext cx="116209" cy="199604"/>
              </a:xfrm>
              <a:prstGeom prst="rect">
                <a:avLst/>
              </a:prstGeom>
              <a:solidFill>
                <a:srgbClr val="C9A6E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0A52887-C811-E96C-3B7D-E8BB0EB8DF80}"/>
                </a:ext>
              </a:extLst>
            </p:cNvPr>
            <p:cNvSpPr/>
            <p:nvPr/>
          </p:nvSpPr>
          <p:spPr>
            <a:xfrm>
              <a:off x="6204886" y="1909659"/>
              <a:ext cx="2590800" cy="2438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2E8623BA-4027-E163-3682-DC89BDFF6FC5}"/>
              </a:ext>
            </a:extLst>
          </p:cNvPr>
          <p:cNvSpPr txBox="1"/>
          <p:nvPr/>
        </p:nvSpPr>
        <p:spPr>
          <a:xfrm>
            <a:off x="8086021" y="3334030"/>
            <a:ext cx="321087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cs typeface="Arial" panose="020B0604020202020204" pitchFamily="34" charset="0"/>
              </a:rPr>
              <a:t>Only full-pay medication support</a:t>
            </a:r>
          </a:p>
        </p:txBody>
      </p:sp>
    </p:spTree>
    <p:extLst>
      <p:ext uri="{BB962C8B-B14F-4D97-AF65-F5344CB8AC3E}">
        <p14:creationId xmlns:p14="http://schemas.microsoft.com/office/powerpoint/2010/main" val="3520168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0D7B8D-3A85-933F-8666-C40CAD2DC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 Data Report (ADR) Technical Notes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691F85-02B3-348F-B78D-F4B3211CF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223"/>
            <a:ext cx="10515600" cy="4227915"/>
          </a:xfrm>
        </p:spPr>
        <p:txBody>
          <a:bodyPr>
            <a:normAutofit/>
          </a:bodyPr>
          <a:lstStyle/>
          <a:p>
            <a:r>
              <a:rPr lang="en-US" sz="2000" dirty="0"/>
              <a:t>Submitted annually by AIDS Drug Assistance Programs (ADAPs) from each of the 50 U.S. states, the District of Columbia, Guam, Puerto Rico, and the U.S. Virgin Islands</a:t>
            </a:r>
          </a:p>
          <a:p>
            <a:pPr>
              <a:lnSpc>
                <a:spcPct val="160000"/>
              </a:lnSpc>
            </a:pPr>
            <a:r>
              <a:rPr lang="en-US" sz="2000" dirty="0"/>
              <a:t>Client-level data (deidentified) for all clients enrolled in ADAP</a:t>
            </a:r>
          </a:p>
          <a:p>
            <a:pPr>
              <a:lnSpc>
                <a:spcPct val="160000"/>
              </a:lnSpc>
            </a:pPr>
            <a:r>
              <a:rPr lang="en-US" sz="2000" dirty="0"/>
              <a:t>ADAP Data Report (ADR) data include:</a:t>
            </a:r>
          </a:p>
          <a:p>
            <a:pPr lvl="1"/>
            <a:r>
              <a:rPr lang="en-US" dirty="0"/>
              <a:t>ADAP client demographics and socioeconomic factors</a:t>
            </a:r>
          </a:p>
          <a:p>
            <a:pPr lvl="1"/>
            <a:r>
              <a:rPr lang="en-US" dirty="0"/>
              <a:t>Service utilization among ADAP clients</a:t>
            </a:r>
          </a:p>
          <a:p>
            <a:endParaRPr lang="en-US" sz="2000" dirty="0"/>
          </a:p>
          <a:p>
            <a:r>
              <a:rPr lang="en-US" sz="2000" dirty="0"/>
              <a:t>Many clients receive both ADAP and non-ADAP RWHAP services. However, data from non-ADAP RWHAP services are reported through the Ryan White HIV/AIDS Program Services Report (RSR). Therefore, ADR data do not include non-ADAP RWHAP services received (e.g., outpatient ambulatory health services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81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Viral Suppression among Clients Served by the Ryan White HIV/AIDS Program (non-ADAP), 2011–2015—United States and 3 Territories"/>
          <p:cNvSpPr>
            <a:spLocks noGrp="1"/>
          </p:cNvSpPr>
          <p:nvPr>
            <p:ph type="title"/>
          </p:nvPr>
        </p:nvSpPr>
        <p:spPr>
          <a:xfrm>
            <a:off x="261257" y="1"/>
            <a:ext cx="11462657" cy="10668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+mn-lt"/>
              </a:rPr>
              <a:t>AIDS Drug Assistance Program (ADAP) Clients by Year, 2015–2022—United States and 3 Territories</a:t>
            </a:r>
            <a:r>
              <a:rPr lang="en-US" sz="3200" b="1" baseline="30000" dirty="0">
                <a:latin typeface="+mn-lt"/>
              </a:rPr>
              <a:t>a</a:t>
            </a:r>
            <a:endParaRPr lang="en-US" sz="3200" b="1" baseline="30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02585" y="5921190"/>
            <a:ext cx="91314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Guam, Puerto Rico, and the U.S. Virgin Islands.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sz="900" b="0" i="0" u="none" strike="noStrike" baseline="0" dirty="0">
                <a:solidFill>
                  <a:srgbClr val="000000"/>
                </a:solidFill>
                <a:latin typeface="+mn-lt"/>
              </a:rPr>
              <a:t>Note: An ADAP client is any person who is certified as eligible to receive ADAP services during the reporting period, regardless of whether they used ADAP services during the reporting period.</a:t>
            </a:r>
            <a:endParaRPr lang="en-US" sz="900" baseline="30000" dirty="0">
              <a:solidFill>
                <a:prstClr val="black"/>
              </a:solidFill>
              <a:latin typeface="+mn-lt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95882091"/>
              </p:ext>
            </p:extLst>
          </p:nvPr>
        </p:nvGraphicFramePr>
        <p:xfrm>
          <a:off x="881062" y="1238250"/>
          <a:ext cx="10429875" cy="4696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420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3ADF97-9C12-73BB-E93C-07ADF5B169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2" b="3492"/>
          <a:stretch/>
        </p:blipFill>
        <p:spPr>
          <a:xfrm>
            <a:off x="1416174" y="1108792"/>
            <a:ext cx="9795165" cy="4886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04FC219-AE9D-6B72-1EF1-E6E4EEC9B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"/>
            <a:ext cx="10648950" cy="10668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AIDS Drug Assistance Program (ADAP) Clients </a:t>
            </a:r>
            <a:r>
              <a:rPr lang="en-US" sz="3200" dirty="0"/>
              <a:t>by State, 2022</a:t>
            </a:r>
            <a:r>
              <a:rPr lang="en-US" sz="3200" b="1" dirty="0">
                <a:solidFill>
                  <a:srgbClr val="0F4D7B"/>
                </a:solidFill>
                <a:latin typeface="+mn-lt"/>
              </a:rPr>
              <a:t>—U</a:t>
            </a:r>
            <a:r>
              <a:rPr lang="en-US" sz="3200" dirty="0"/>
              <a:t>nited States and 3 </a:t>
            </a:r>
            <a:r>
              <a:rPr lang="en-US" sz="3200" dirty="0" err="1"/>
              <a:t>Territories</a:t>
            </a:r>
            <a:r>
              <a:rPr lang="en-US" sz="3200" baseline="30000" dirty="0" err="1"/>
              <a:t>a</a:t>
            </a:r>
            <a:r>
              <a:rPr lang="en-US" sz="3200" baseline="30000" dirty="0"/>
              <a:t> 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DD5FC3-295F-7B1E-8186-7F95D5601697}"/>
              </a:ext>
            </a:extLst>
          </p:cNvPr>
          <p:cNvSpPr txBox="1"/>
          <p:nvPr/>
        </p:nvSpPr>
        <p:spPr>
          <a:xfrm>
            <a:off x="836292" y="5956244"/>
            <a:ext cx="2390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Guam, Puerto Rico and the U.S. Virgin Islands. </a:t>
            </a:r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54643C-C462-86B6-3546-435D81ED924F}"/>
              </a:ext>
            </a:extLst>
          </p:cNvPr>
          <p:cNvSpPr txBox="1"/>
          <p:nvPr/>
        </p:nvSpPr>
        <p:spPr>
          <a:xfrm>
            <a:off x="836292" y="6107741"/>
            <a:ext cx="9177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i="0" u="none" strike="noStrike" baseline="0" dirty="0">
                <a:solidFill>
                  <a:srgbClr val="000000"/>
                </a:solidFill>
                <a:latin typeface="+mn-lt"/>
              </a:rPr>
              <a:t>An ADAP client is any person who is certified as eligible to receive ADAP services during the reporting period, regardless of whether they used ADAP services during the reporting period.</a:t>
            </a:r>
            <a:endParaRPr lang="en-US" sz="900" baseline="30000" dirty="0">
              <a:solidFill>
                <a:prstClr val="black"/>
              </a:solidFill>
              <a:latin typeface="+mn-lt"/>
            </a:endParaRP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035885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1"/>
            <a:ext cx="11601450" cy="10668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+mn-lt"/>
              </a:rPr>
              <a:t>AIDS Drug Assistance Program (ADAP) Clients</a:t>
            </a:r>
            <a:r>
              <a:rPr lang="en-US" sz="3200" dirty="0"/>
              <a:t>, by Age Group, 2014 and 2022—United States and 3 Territories</a:t>
            </a:r>
            <a:r>
              <a:rPr lang="en-US" sz="3200" baseline="30000" dirty="0"/>
              <a:t>a</a:t>
            </a:r>
            <a:endParaRPr lang="en-US" sz="3200" baseline="30000" dirty="0">
              <a:cs typeface="Arial" panose="020B0604020202020204" pitchFamily="34" charset="0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1057275" y="5973230"/>
            <a:ext cx="9228148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defTabSz="914400"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Guam, Puerto Rico, and the U.S. Virgin Islands.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900" b="0" i="0" u="none" strike="noStrike" baseline="0" dirty="0">
                <a:solidFill>
                  <a:srgbClr val="000000"/>
                </a:solidFill>
                <a:latin typeface="+mn-lt"/>
              </a:rPr>
              <a:t>Note: An ADAP client is any person who is certified as eligible to receive ADAP services during the reporting period, regardless of whether they used ADAP services during the reporting period.</a:t>
            </a:r>
            <a:endParaRPr lang="en-US" sz="900" baseline="30000" dirty="0">
              <a:solidFill>
                <a:prstClr val="black"/>
              </a:solidFill>
              <a:latin typeface="+mn-lt"/>
            </a:endParaRPr>
          </a:p>
          <a:p>
            <a:pPr defTabSz="914400" eaLnBrk="1" hangingPunct="1">
              <a:spcBef>
                <a:spcPts val="0"/>
              </a:spcBef>
              <a:buNone/>
              <a:defRPr/>
            </a:pP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914472428"/>
              </p:ext>
            </p:extLst>
          </p:nvPr>
        </p:nvGraphicFramePr>
        <p:xfrm>
          <a:off x="6096000" y="1143001"/>
          <a:ext cx="5553074" cy="4830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757B375-3984-EEBC-EA31-6E421896AF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1068988"/>
              </p:ext>
            </p:extLst>
          </p:nvPr>
        </p:nvGraphicFramePr>
        <p:xfrm>
          <a:off x="542926" y="1143000"/>
          <a:ext cx="5553074" cy="5084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64483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86" y="1"/>
            <a:ext cx="12028714" cy="10668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+mn-lt"/>
              </a:rPr>
              <a:t>AIDS Drug Assistance Program (ADAP) Clients</a:t>
            </a:r>
            <a:r>
              <a:rPr lang="en-US" sz="3200" dirty="0"/>
              <a:t>, by Race/Ethnicity, 2022—United States and 3 Territories</a:t>
            </a:r>
            <a:r>
              <a:rPr lang="en-US" sz="3200" baseline="30000" dirty="0"/>
              <a:t>a</a:t>
            </a:r>
            <a:endParaRPr lang="en-US" sz="3200" baseline="30000" dirty="0">
              <a:cs typeface="Arial" panose="020B0604020202020204" pitchFamily="34" charset="0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1098319" y="5871664"/>
            <a:ext cx="926277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defTabSz="914400"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Guam, Puerto Rico, and the U.S. Virgin Islands.</a:t>
            </a:r>
          </a:p>
          <a:p>
            <a:pPr defTabSz="914400" eaLnBrk="1" hangingPunct="1">
              <a:spcBef>
                <a:spcPts val="0"/>
              </a:spcBef>
              <a:buNone/>
              <a:defRPr/>
            </a:pPr>
            <a:r>
              <a:rPr lang="en-US" altLang="en-US" sz="900" baseline="30000" dirty="0">
                <a:solidFill>
                  <a:prstClr val="black"/>
                </a:solidFill>
                <a:latin typeface="Calibri" panose="020F0502020204030204"/>
              </a:rPr>
              <a:t>b</a:t>
            </a:r>
            <a:r>
              <a:rPr lang="en-US" altLang="en-US" sz="9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 Hispanics/Latinos can be of any race. 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900" b="0" i="0" u="none" strike="noStrike" baseline="0" dirty="0">
                <a:solidFill>
                  <a:srgbClr val="000000"/>
                </a:solidFill>
                <a:latin typeface="+mn-lt"/>
              </a:rPr>
              <a:t>Note: An ADAP client is any person who is certified as eligible to receive ADAP services during the reporting period, regardless of whether they used ADAP services during the reporting period.</a:t>
            </a:r>
            <a:endParaRPr lang="en-US" sz="900" baseline="30000" dirty="0">
              <a:solidFill>
                <a:prstClr val="black"/>
              </a:solidFill>
              <a:latin typeface="+mn-lt"/>
            </a:endParaRPr>
          </a:p>
          <a:p>
            <a:pPr defTabSz="914400" eaLnBrk="1" hangingPunct="1">
              <a:spcBef>
                <a:spcPts val="0"/>
              </a:spcBef>
              <a:buNone/>
              <a:defRPr/>
            </a:pP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defTabSz="914400" eaLnBrk="1" hangingPunct="1">
              <a:spcBef>
                <a:spcPts val="0"/>
              </a:spcBef>
              <a:buNone/>
              <a:defRPr/>
            </a:pP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687516205"/>
              </p:ext>
            </p:extLst>
          </p:nvPr>
        </p:nvGraphicFramePr>
        <p:xfrm>
          <a:off x="516194" y="1223089"/>
          <a:ext cx="9569859" cy="4911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482004" y="2185193"/>
            <a:ext cx="2618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N=287,974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476407" y="2551571"/>
            <a:ext cx="2969453" cy="2438400"/>
            <a:chOff x="6098347" y="2553901"/>
            <a:chExt cx="2695573" cy="2438400"/>
          </a:xfrm>
        </p:grpSpPr>
        <p:grpSp>
          <p:nvGrpSpPr>
            <p:cNvPr id="13" name="Group 12"/>
            <p:cNvGrpSpPr/>
            <p:nvPr/>
          </p:nvGrpSpPr>
          <p:grpSpPr>
            <a:xfrm>
              <a:off x="6134095" y="3268363"/>
              <a:ext cx="2031179" cy="307777"/>
              <a:chOff x="3174298" y="5515689"/>
              <a:chExt cx="2031179" cy="307777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3174298" y="5614668"/>
                <a:ext cx="116209" cy="128016"/>
              </a:xfrm>
              <a:prstGeom prst="rect">
                <a:avLst/>
              </a:prstGeom>
              <a:solidFill>
                <a:srgbClr val="F18C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250374" y="5515689"/>
                <a:ext cx="195510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cs typeface="Arial" panose="020B0604020202020204" pitchFamily="34" charset="0"/>
                  </a:rPr>
                  <a:t>Black/African American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6132114" y="4258574"/>
              <a:ext cx="863337" cy="307777"/>
              <a:chOff x="2885269" y="5893961"/>
              <a:chExt cx="863337" cy="307777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885269" y="5978786"/>
                <a:ext cx="116209" cy="128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961989" y="5893961"/>
                <a:ext cx="78661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cs typeface="Arial" panose="020B0604020202020204" pitchFamily="34" charset="0"/>
                  </a:rPr>
                  <a:t>White</a:t>
                </a: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134095" y="3591356"/>
              <a:ext cx="1557400" cy="307777"/>
              <a:chOff x="4741965" y="3505200"/>
              <a:chExt cx="1557400" cy="30777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4741965" y="3604179"/>
                <a:ext cx="116209" cy="128016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4814645" y="3505200"/>
                <a:ext cx="14847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cs typeface="Arial" panose="020B0604020202020204" pitchFamily="34" charset="0"/>
                  </a:rPr>
                  <a:t>Hispanic/</a:t>
                </a:r>
                <a:r>
                  <a:rPr lang="en-US" sz="1400" dirty="0" err="1">
                    <a:cs typeface="Arial" panose="020B0604020202020204" pitchFamily="34" charset="0"/>
                  </a:rPr>
                  <a:t>Latino</a:t>
                </a:r>
                <a:r>
                  <a:rPr lang="en-US" sz="1400" baseline="30000" dirty="0" err="1">
                    <a:cs typeface="Arial" panose="020B0604020202020204" pitchFamily="34" charset="0"/>
                  </a:rPr>
                  <a:t>b</a:t>
                </a:r>
                <a:endParaRPr lang="en-US" sz="1400" baseline="30000" dirty="0"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134095" y="2945370"/>
              <a:ext cx="807153" cy="307777"/>
              <a:chOff x="2628899" y="5747232"/>
              <a:chExt cx="974714" cy="307777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628899" y="5847696"/>
                <a:ext cx="140333" cy="128016"/>
              </a:xfrm>
              <a:prstGeom prst="rect">
                <a:avLst/>
              </a:prstGeom>
              <a:solidFill>
                <a:srgbClr val="FFDE1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714386" y="5747232"/>
                <a:ext cx="88922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cs typeface="Arial" panose="020B0604020202020204" pitchFamily="34" charset="0"/>
                  </a:rPr>
                  <a:t>Asian</a:t>
                </a: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6134095" y="2622377"/>
              <a:ext cx="2659825" cy="307777"/>
              <a:chOff x="2683990" y="5181600"/>
              <a:chExt cx="2659825" cy="307777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683990" y="5280004"/>
                <a:ext cx="116209" cy="128016"/>
              </a:xfrm>
              <a:prstGeom prst="rect">
                <a:avLst/>
              </a:prstGeom>
              <a:solidFill>
                <a:srgbClr val="8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755075" y="5181600"/>
                <a:ext cx="25887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cs typeface="Arial" panose="020B0604020202020204" pitchFamily="34" charset="0"/>
                  </a:rPr>
                  <a:t>American Indian/Alaskan Native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134094" y="3933049"/>
              <a:ext cx="2555054" cy="307777"/>
              <a:chOff x="670712" y="6011637"/>
              <a:chExt cx="2555054" cy="30777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670712" y="6096340"/>
                <a:ext cx="116209" cy="128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739738" y="6011637"/>
                <a:ext cx="24860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cs typeface="Arial" panose="020B0604020202020204" pitchFamily="34" charset="0"/>
                  </a:rPr>
                  <a:t>Native Hawaiian/Pacific Islander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6132606" y="4550392"/>
              <a:ext cx="1634054" cy="307777"/>
              <a:chOff x="4044710" y="5845075"/>
              <a:chExt cx="1634054" cy="307777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4116659" y="5845075"/>
                <a:ext cx="156210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cs typeface="Arial" panose="020B0604020202020204" pitchFamily="34" charset="0"/>
                  </a:rPr>
                  <a:t>Multiple races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4044710" y="5945727"/>
                <a:ext cx="116209" cy="128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6098347" y="2553901"/>
              <a:ext cx="2590800" cy="2438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2659662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"/>
            <a:ext cx="11125200" cy="10668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+mn-lt"/>
              </a:rPr>
              <a:t>AIDS Drug Assistance Program (ADAP) Clients, by Gender, 2022—United States and 3 Territories</a:t>
            </a:r>
            <a:r>
              <a:rPr lang="en-US" sz="3200" b="1" baseline="30000" dirty="0">
                <a:latin typeface="+mn-lt"/>
              </a:rPr>
              <a:t>a</a:t>
            </a:r>
            <a:endParaRPr lang="en-US" sz="3200" b="1" baseline="30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1053654" y="5971718"/>
            <a:ext cx="922546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defTabSz="914400"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Guam, Puerto Rico, and the U.S. Virgin Islands.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900" b="0" i="0" u="none" strike="noStrike" baseline="0" dirty="0">
                <a:solidFill>
                  <a:srgbClr val="000000"/>
                </a:solidFill>
                <a:latin typeface="+mn-lt"/>
              </a:rPr>
              <a:t>Note: An ADAP client is any person who is certified as eligible to receive ADAP services during the reporting period, regardless of whether they used ADAP services during the reporting period.</a:t>
            </a:r>
            <a:endParaRPr lang="en-US" sz="900" baseline="30000" dirty="0">
              <a:solidFill>
                <a:prstClr val="black"/>
              </a:solidFill>
              <a:latin typeface="+mn-lt"/>
            </a:endParaRPr>
          </a:p>
          <a:p>
            <a:pPr defTabSz="914400" eaLnBrk="1" hangingPunct="1">
              <a:spcBef>
                <a:spcPts val="0"/>
              </a:spcBef>
              <a:buNone/>
              <a:defRPr/>
            </a:pP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546725538"/>
              </p:ext>
            </p:extLst>
          </p:nvPr>
        </p:nvGraphicFramePr>
        <p:xfrm>
          <a:off x="2741258" y="1286991"/>
          <a:ext cx="6905624" cy="4804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1347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35" y="1"/>
            <a:ext cx="11781065" cy="10668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+mn-lt"/>
              </a:rPr>
              <a:t>AIDS Drug Assistance Program (ADAP) Clients</a:t>
            </a:r>
            <a:r>
              <a:rPr lang="en-US" sz="3200" dirty="0"/>
              <a:t>, by Poverty Level, 2022—United States and 3 Territories</a:t>
            </a:r>
            <a:r>
              <a:rPr lang="en-US" sz="3200" baseline="30000" dirty="0"/>
              <a:t>a</a:t>
            </a:r>
            <a:endParaRPr lang="en-US" sz="3200" baseline="30000" dirty="0">
              <a:cs typeface="Arial" panose="020B0604020202020204" pitchFamily="34" charset="0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1028700" y="6020248"/>
            <a:ext cx="9294561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defTabSz="914400"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Guam, Puerto Rico, and the U.S. Virgin Islands.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900" b="0" i="0" u="none" strike="noStrike" baseline="0" dirty="0">
                <a:solidFill>
                  <a:srgbClr val="000000"/>
                </a:solidFill>
                <a:latin typeface="+mn-lt"/>
              </a:rPr>
              <a:t>Note: An ADAP client is any person who is certified as eligible to receive ADAP services during the reporting period, regardless of whether they used ADAP services during the reporting period.</a:t>
            </a:r>
            <a:endParaRPr lang="en-US" sz="900" baseline="30000" dirty="0">
              <a:solidFill>
                <a:prstClr val="black"/>
              </a:solidFill>
              <a:latin typeface="+mn-lt"/>
            </a:endParaRPr>
          </a:p>
          <a:p>
            <a:pPr defTabSz="914400" eaLnBrk="1" hangingPunct="1">
              <a:spcBef>
                <a:spcPts val="0"/>
              </a:spcBef>
              <a:buNone/>
              <a:defRPr/>
            </a:pP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664218143"/>
              </p:ext>
            </p:extLst>
          </p:nvPr>
        </p:nvGraphicFramePr>
        <p:xfrm>
          <a:off x="1752600" y="1501548"/>
          <a:ext cx="8686800" cy="4690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59886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586" y="1"/>
            <a:ext cx="11699421" cy="10668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+mn-lt"/>
              </a:rPr>
              <a:t>AIDS Drug Assistance Program (ADAP) Clients</a:t>
            </a:r>
            <a:r>
              <a:rPr lang="en-US" sz="3200" dirty="0"/>
              <a:t>, by Health Care Coverage, 2022—United States and 3 Territories</a:t>
            </a:r>
            <a:r>
              <a:rPr lang="en-US" sz="3200" baseline="30000" dirty="0"/>
              <a:t>a</a:t>
            </a:r>
            <a:endParaRPr lang="en-US" sz="3200" baseline="30000" dirty="0">
              <a:cs typeface="Arial" panose="020B0604020202020204" pitchFamily="34" charset="0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1003343" y="6018225"/>
            <a:ext cx="9332529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defTabSz="914400"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Guam, Puerto Rico, and the U.S. Virgin Islands.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900" b="0" i="0" u="none" strike="noStrike" baseline="0" dirty="0">
                <a:solidFill>
                  <a:srgbClr val="000000"/>
                </a:solidFill>
                <a:latin typeface="+mn-lt"/>
              </a:rPr>
              <a:t>Note: An ADAP client is any person who is certified as eligible to receive ADAP services during the reporting period, regardless of whether they used ADAP services during the reporting period.</a:t>
            </a:r>
            <a:endParaRPr lang="en-US" sz="900" baseline="30000" dirty="0">
              <a:solidFill>
                <a:prstClr val="black"/>
              </a:solidFill>
              <a:latin typeface="+mn-lt"/>
            </a:endParaRPr>
          </a:p>
          <a:p>
            <a:pPr defTabSz="914400" eaLnBrk="1" hangingPunct="1">
              <a:spcBef>
                <a:spcPts val="0"/>
              </a:spcBef>
              <a:buNone/>
              <a:defRPr/>
            </a:pP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4939120"/>
              </p:ext>
            </p:extLst>
          </p:nvPr>
        </p:nvGraphicFramePr>
        <p:xfrm>
          <a:off x="1752600" y="1147463"/>
          <a:ext cx="8686799" cy="4965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3955052"/>
      </p:ext>
    </p:extLst>
  </p:cSld>
  <p:clrMapOvr>
    <a:masterClrMapping/>
  </p:clrMapOvr>
</p:sld>
</file>

<file path=ppt/theme/theme1.xml><?xml version="1.0" encoding="utf-8"?>
<a:theme xmlns:a="http://schemas.openxmlformats.org/drawingml/2006/main" name="UpdatedWideScreenTemplate">
  <a:themeElements>
    <a:clrScheme name="HRSA color pall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699"/>
      </a:accent1>
      <a:accent2>
        <a:srgbClr val="990000"/>
      </a:accent2>
      <a:accent3>
        <a:srgbClr val="003366"/>
      </a:accent3>
      <a:accent4>
        <a:srgbClr val="ECA421"/>
      </a:accent4>
      <a:accent5>
        <a:srgbClr val="CCDDF1"/>
      </a:accent5>
      <a:accent6>
        <a:srgbClr val="C0BFB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datedWideScreenTemplate" id="{5977EF38-9053-48B6-AB32-E7FEC058B217}" vid="{6459BBA1-2CE0-4E43-8EF7-74C291723EA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e770a27-72eb-4bf9-a5bb-5bfe92e4fae0">
      <Terms xmlns="http://schemas.microsoft.com/office/infopath/2007/PartnerControls"/>
    </lcf76f155ced4ddcb4097134ff3c332f>
    <TaxCatchAll xmlns="744fc02e-2c05-446f-beee-5e46cc4a14b7" xsi:nil="true"/>
    <Record xmlns="ee770a27-72eb-4bf9-a5bb-5bfe92e4fae0">568</Recor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84BB8EC490D649827DB6B3C6FC104C" ma:contentTypeVersion="14" ma:contentTypeDescription="Create a new document." ma:contentTypeScope="" ma:versionID="067fbaab8c3e2449cad2f141f4131bf4">
  <xsd:schema xmlns:xsd="http://www.w3.org/2001/XMLSchema" xmlns:xs="http://www.w3.org/2001/XMLSchema" xmlns:p="http://schemas.microsoft.com/office/2006/metadata/properties" xmlns:ns2="ee770a27-72eb-4bf9-a5bb-5bfe92e4fae0" xmlns:ns3="744fc02e-2c05-446f-beee-5e46cc4a14b7" xmlns:ns4="c71486f8-5eed-4db0-b63d-7b8098263e78" targetNamespace="http://schemas.microsoft.com/office/2006/metadata/properties" ma:root="true" ma:fieldsID="66cd2d57d61bcdeb9b166d13a51191fe" ns2:_="" ns3:_="" ns4:_="">
    <xsd:import namespace="ee770a27-72eb-4bf9-a5bb-5bfe92e4fae0"/>
    <xsd:import namespace="744fc02e-2c05-446f-beee-5e46cc4a14b7"/>
    <xsd:import namespace="c71486f8-5eed-4db0-b63d-7b8098263e78"/>
    <xsd:element name="properties">
      <xsd:complexType>
        <xsd:sequence>
          <xsd:element name="documentManagement">
            <xsd:complexType>
              <xsd:all>
                <xsd:element ref="ns2:Record" minOccurs="0"/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4:SharedWithUsers" minOccurs="0"/>
                <xsd:element ref="ns4:SharedWithDetail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770a27-72eb-4bf9-a5bb-5bfe92e4fae0" elementFormDefault="qualified">
    <xsd:import namespace="http://schemas.microsoft.com/office/2006/documentManagement/types"/>
    <xsd:import namespace="http://schemas.microsoft.com/office/infopath/2007/PartnerControls"/>
    <xsd:element name="Record" ma:index="8" nillable="true" ma:displayName="Record" ma:decimals="0" ma:format="Dropdown" ma:internalName="Record" ma:percentage="FALSE">
      <xsd:simpleType>
        <xsd:restriction base="dms:Number"/>
      </xsd:simpleType>
    </xsd:element>
    <xsd:element name="lcf76f155ced4ddcb4097134ff3c332f" ma:index="10" nillable="true" ma:taxonomy="true" ma:internalName="lcf76f155ced4ddcb4097134ff3c332f" ma:taxonomyFieldName="MediaServiceImageTags" ma:displayName="Image Tags" ma:readOnly="false" ma:fieldId="{5cf76f15-5ced-4ddc-b409-7134ff3c332f}" ma:taxonomyMulti="true" ma:sspId="8ce9f98e-9ad5-43de-b59a-72d7e946aa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4fc02e-2c05-446f-beee-5e46cc4a14b7" elementFormDefault="qualified">
    <xsd:import namespace="http://schemas.microsoft.com/office/2006/documentManagement/types"/>
    <xsd:import namespace="http://schemas.microsoft.com/office/infopath/2007/PartnerControls"/>
    <xsd:element name="TaxCatchAll" ma:index="11" nillable="true" ma:displayName="Taxonomy Catch All Column" ma:hidden="true" ma:list="{330c0168-f9ca-48df-8443-ac112544ca57}" ma:internalName="TaxCatchAll" ma:showField="CatchAllData" ma:web="744fc02e-2c05-446f-beee-5e46cc4a14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486f8-5eed-4db0-b63d-7b8098263e7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B657A5-B50C-4FAB-8683-814524BD0556}">
  <ds:schemaRefs>
    <ds:schemaRef ds:uri="c71486f8-5eed-4db0-b63d-7b8098263e78"/>
    <ds:schemaRef ds:uri="http://www.w3.org/XML/1998/namespace"/>
    <ds:schemaRef ds:uri="http://purl.org/dc/dcmitype/"/>
    <ds:schemaRef ds:uri="744fc02e-2c05-446f-beee-5e46cc4a14b7"/>
    <ds:schemaRef ds:uri="http://purl.org/dc/terms/"/>
    <ds:schemaRef ds:uri="ee770a27-72eb-4bf9-a5bb-5bfe92e4fa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ED570DB-0C59-4EC9-B6F9-7CF77ECB13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A3F650-5D31-49A8-8D12-EB7DA938BC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770a27-72eb-4bf9-a5bb-5bfe92e4fae0"/>
    <ds:schemaRef ds:uri="744fc02e-2c05-446f-beee-5e46cc4a14b7"/>
    <ds:schemaRef ds:uri="c71486f8-5eed-4db0-b63d-7b8098263e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15990</TotalTime>
  <Words>1888</Words>
  <Application>Microsoft Office PowerPoint</Application>
  <PresentationFormat>Widescreen</PresentationFormat>
  <Paragraphs>130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Wingdings</vt:lpstr>
      <vt:lpstr>UpdatedWideScreenTemplate</vt:lpstr>
      <vt:lpstr>Clients Enrolled in the Ryan White HIV/AIDS Program (RWHAP) AIDS Drug Assistance Program (ADAP)  2022</vt:lpstr>
      <vt:lpstr>ADAP Data Report (ADR) Technical Notes</vt:lpstr>
      <vt:lpstr>AIDS Drug Assistance Program (ADAP) Clients by Year, 2015–2022—United States and 3 Territoriesa</vt:lpstr>
      <vt:lpstr>AIDS Drug Assistance Program (ADAP) Clients by State, 2022—United States and 3 Territoriesa </vt:lpstr>
      <vt:lpstr>AIDS Drug Assistance Program (ADAP) Clients, by Age Group, 2014 and 2022—United States and 3 Territoriesa</vt:lpstr>
      <vt:lpstr>AIDS Drug Assistance Program (ADAP) Clients, by Race/Ethnicity, 2022—United States and 3 Territoriesa</vt:lpstr>
      <vt:lpstr>AIDS Drug Assistance Program (ADAP) Clients, by Gender, 2022—United States and 3 Territoriesa</vt:lpstr>
      <vt:lpstr>AIDS Drug Assistance Program (ADAP) Clients, by Poverty Level, 2022—United States and 3 Territoriesa</vt:lpstr>
      <vt:lpstr>AIDS Drug Assistance Program (ADAP) Clients, by Health Care Coverage, 2022—United States and 3 Territoriesa</vt:lpstr>
      <vt:lpstr>AIDS Drug Assistance Program (ADAP) Clients, by Service Utilization, 2022—United States and 3 Territoriesa</vt:lpstr>
    </vt:vector>
  </TitlesOfParts>
  <Company>HRSA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Clients Served by the Ryan White HIV/AIDS Program, 2015</dc:title>
  <dc:creator>Brantley, Meredith (HRSA)</dc:creator>
  <cp:keywords>Ryan White HIV/AIDS Program, client level data, RSR</cp:keywords>
  <cp:lastModifiedBy>Schachner, Amy (HRSA)</cp:lastModifiedBy>
  <cp:revision>289</cp:revision>
  <dcterms:created xsi:type="dcterms:W3CDTF">2016-11-08T17:51:51Z</dcterms:created>
  <dcterms:modified xsi:type="dcterms:W3CDTF">2024-10-09T04:03:05Z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0x0101003484BB8EC490D649827DB6B3C6FC104C</vt:lpwstr>
  </property>
  <property fmtid="{D5CDD505-2E9C-101B-9397-08002B2CF9AE}" pid="3" name="MediaServiceImageTags">
    <vt:lpwstr/>
  </property>
</Properties>
</file>