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3F_50C0C33D.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45_C8A64C0E.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8" r:id="rId6"/>
    <p:sldMasterId id="2147483758" r:id="rId7"/>
  </p:sldMasterIdLst>
  <p:notesMasterIdLst>
    <p:notesMasterId r:id="rId23"/>
  </p:notesMasterIdLst>
  <p:sldIdLst>
    <p:sldId id="324" r:id="rId8"/>
    <p:sldId id="312" r:id="rId9"/>
    <p:sldId id="313" r:id="rId10"/>
    <p:sldId id="314" r:id="rId11"/>
    <p:sldId id="315" r:id="rId12"/>
    <p:sldId id="316" r:id="rId13"/>
    <p:sldId id="317" r:id="rId14"/>
    <p:sldId id="318" r:id="rId15"/>
    <p:sldId id="319" r:id="rId16"/>
    <p:sldId id="320" r:id="rId17"/>
    <p:sldId id="321" r:id="rId18"/>
    <p:sldId id="322" r:id="rId19"/>
    <p:sldId id="325" r:id="rId20"/>
    <p:sldId id="338" r:id="rId21"/>
    <p:sldId id="33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61A344-210D-646F-DAA4-4C763A754F6A}" name="Don, Samoane (HRSA)" initials="DS(" userId="S::SDon@HRSA.Gov::b9e3f103-fbd4-4c13-bc45-4dc732cf13fb" providerId="AD"/>
  <p188:author id="{B33AF34B-A9E0-1A91-7E28-7C63D982EA0D}" name="Klein, Pamela (HRSA)" initials="K(" userId="S::pklein@hrsa.gov::fec1db0a-566e-43b2-9473-bf75d2aabc81" providerId="AD"/>
  <p188:author id="{79291C61-7AA6-396C-344B-5AD578B9EA86}" name="Mills, Robert (HRSA)" initials="MR(" userId="S::RMills@hrsa.gov::369171cb-604f-4601-9aa6-a3049bd54758" providerId="AD"/>
  <p188:author id="{F25336B5-73FF-D558-BE1B-AEFD216DDF71}" name="Klein, Pamela (HRSA)" initials="KP(" userId="S::PKlein@HRSA.Gov::fec1db0a-566e-43b2-9473-bf75d2aabc81" providerId="AD"/>
  <p188:author id="{1AB1F1B8-0DB5-3DE8-A95C-AA60ACDB1FA3}" name="Chavis, Nicole (HRSA)" initials="C(" userId="S::nchavis@hrsa.gov::86b8513a-298f-4745-adcd-37162bb343d4" providerId="AD"/>
  <p188:author id="{27363DC0-1F05-9958-9614-CD7B3A40C628}" name="Cohen, Stacy (HRSA)" initials="CS(" userId="S::SCohen@HRSA.Gov::52b9ca7f-e306-47eb-808c-b1ae24dec200" providerId="AD"/>
  <p188:author id="{C71D98CF-8900-4F83-19C0-15445A127CDA}" name="Chavis, Nicole (HRSA)" initials="CN(" userId="S::NChavis@HRSA.Gov::86b8513a-298f-4745-adcd-37162bb343d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hen Gagne, Stacy (HRSA)" initials="CGS(" lastIdx="19" clrIdx="0">
    <p:extLst>
      <p:ext uri="{19B8F6BF-5375-455C-9EA6-DF929625EA0E}">
        <p15:presenceInfo xmlns:p15="http://schemas.microsoft.com/office/powerpoint/2012/main" userId="S-1-5-21-1575576018-681398725-1848903544-46261" providerId="AD"/>
      </p:ext>
    </p:extLst>
  </p:cmAuthor>
  <p:cmAuthor id="2" name="Brantley, Meredith (HRSA)" initials="BM(" lastIdx="1" clrIdx="1">
    <p:extLst>
      <p:ext uri="{19B8F6BF-5375-455C-9EA6-DF929625EA0E}">
        <p15:presenceInfo xmlns:p15="http://schemas.microsoft.com/office/powerpoint/2012/main" userId="S-1-5-21-1575576018-681398725-1848903544-54839" providerId="AD"/>
      </p:ext>
    </p:extLst>
  </p:cmAuthor>
  <p:cmAuthor id="3" name="Carney, Jhetari (HRSA)" initials="CJ(" lastIdx="1" clrIdx="2">
    <p:extLst>
      <p:ext uri="{19B8F6BF-5375-455C-9EA6-DF929625EA0E}">
        <p15:presenceInfo xmlns:p15="http://schemas.microsoft.com/office/powerpoint/2012/main" userId="S-1-5-21-1575576018-681398725-1848903544-54837" providerId="AD"/>
      </p:ext>
    </p:extLst>
  </p:cmAuthor>
  <p:cmAuthor id="4" name="Ferachi, Harrison (HRSA)" initials="HF" lastIdx="4" clrIdx="3">
    <p:extLst>
      <p:ext uri="{19B8F6BF-5375-455C-9EA6-DF929625EA0E}">
        <p15:presenceInfo xmlns:p15="http://schemas.microsoft.com/office/powerpoint/2012/main" userId="Ferachi, Harrison (HRSA)" providerId="None"/>
      </p:ext>
    </p:extLst>
  </p:cmAuthor>
  <p:cmAuthor id="5" name="Chavis, Nicole (HRSA)" initials="CN(" lastIdx="7" clrIdx="4">
    <p:extLst>
      <p:ext uri="{19B8F6BF-5375-455C-9EA6-DF929625EA0E}">
        <p15:presenceInfo xmlns:p15="http://schemas.microsoft.com/office/powerpoint/2012/main" userId="S-1-5-21-1575576018-681398725-1848903544-64251" providerId="AD"/>
      </p:ext>
    </p:extLst>
  </p:cmAuthor>
  <p:cmAuthor id="6" name="Mills, Robert (HRSA)" initials="MR(" lastIdx="4" clrIdx="5">
    <p:extLst>
      <p:ext uri="{19B8F6BF-5375-455C-9EA6-DF929625EA0E}">
        <p15:presenceInfo xmlns:p15="http://schemas.microsoft.com/office/powerpoint/2012/main" userId="S-1-5-21-1575576018-681398725-1848903544-12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4D7B"/>
    <a:srgbClr val="ADD136"/>
    <a:srgbClr val="21409A"/>
    <a:srgbClr val="96649B"/>
    <a:srgbClr val="7F0000"/>
    <a:srgbClr val="47C3D3"/>
    <a:srgbClr val="F18C22"/>
    <a:srgbClr val="FFDE17"/>
    <a:srgbClr val="EE84B5"/>
    <a:srgbClr val="088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41" autoAdjust="0"/>
  </p:normalViewPr>
  <p:slideViewPr>
    <p:cSldViewPr snapToGrid="0">
      <p:cViewPr varScale="1">
        <p:scale>
          <a:sx n="86" d="100"/>
          <a:sy n="86" d="100"/>
        </p:scale>
        <p:origin x="708" y="60"/>
      </p:cViewPr>
      <p:guideLst>
        <p:guide orient="horz" pos="384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comments/modernComment_13F_50C0C33D.xml><?xml version="1.0" encoding="utf-8"?>
<p188:cmLst xmlns:a="http://schemas.openxmlformats.org/drawingml/2006/main" xmlns:r="http://schemas.openxmlformats.org/officeDocument/2006/relationships" xmlns:p188="http://schemas.microsoft.com/office/powerpoint/2018/8/main">
  <p188:cm id="{C1471A87-71C3-4183-9F6D-472CEC49C010}" authorId="{F25336B5-73FF-D558-BE1B-AEFD216DDF71}" status="resolved" created="2024-06-03T18:52:49.456" complete="100000">
    <pc:sldMkLst xmlns:pc="http://schemas.microsoft.com/office/powerpoint/2013/main/command">
      <pc:docMk/>
      <pc:sldMk cId="1354810173" sldId="319"/>
    </pc:sldMkLst>
    <p188:txBody>
      <a:bodyPr/>
      <a:lstStyle/>
      <a:p>
        <a:r>
          <a:rPr lang="en-US"/>
          <a:t>Made minor edits to talking points for HAB style guide ("people experiencing temporary/unstable housing")</a:t>
        </a:r>
      </a:p>
    </p188:txBody>
  </p188:cm>
</p188:cmLst>
</file>

<file path=ppt/comments/modernComment_145_C8A64C0E.xml><?xml version="1.0" encoding="utf-8"?>
<p188:cmLst xmlns:a="http://schemas.openxmlformats.org/drawingml/2006/main" xmlns:r="http://schemas.openxmlformats.org/officeDocument/2006/relationships" xmlns:p188="http://schemas.microsoft.com/office/powerpoint/2018/8/main">
  <p188:cm id="{51831AD5-7B36-4F64-9C32-D4EA06EBD6DD}" authorId="{1AB1F1B8-0DB5-3DE8-A95C-AA60ACDB1FA3}" status="resolved" created="2024-06-03T19:53:45.272" complete="100000">
    <pc:sldMkLst xmlns:pc="http://schemas.microsoft.com/office/powerpoint/2013/main/command">
      <pc:docMk/>
      <pc:sldMk cId="3366341646" sldId="325"/>
    </pc:sldMkLst>
    <p188:replyLst>
      <p188:reply id="{C4AA500B-CB3E-486C-A847-A62987947E99}" authorId="{B33AF34B-A9E0-1A91-7E28-7C63D982EA0D}" created="2024-06-04T11:40:31.368">
        <p188:txBody>
          <a:bodyPr/>
          <a:lstStyle/>
          <a:p>
            <a:r>
              <a:rPr lang="en-US"/>
              <a:t>Thanks for adding! Made minor edits to talking points for HAB style guide ("people experiencing temporary/unstable housing")</a:t>
            </a:r>
          </a:p>
        </p188:txBody>
      </p188:reply>
    </p188:replyLst>
    <p188:txBody>
      <a:bodyPr/>
      <a:lstStyle/>
      <a:p>
        <a:r>
          <a:rPr lang="en-US"/>
          <a:t>Added slide 13</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1D166-0440-4E9A-8A2A-B05E125BEED0}" type="datetimeFigureOut">
              <a:rPr lang="en-US" smtClean="0"/>
              <a:t>6/27/2024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373EB-EFEE-44BC-898F-B977725BF7CC}" type="slidenum">
              <a:rPr lang="en-US" smtClean="0"/>
              <a:t>‹#›</a:t>
            </a:fld>
            <a:endParaRPr lang="en-US"/>
          </a:p>
        </p:txBody>
      </p:sp>
    </p:spTree>
    <p:extLst>
      <p:ext uri="{BB962C8B-B14F-4D97-AF65-F5344CB8AC3E}">
        <p14:creationId xmlns:p14="http://schemas.microsoft.com/office/powerpoint/2010/main" val="209175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hrsa.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a:solidFill>
                  <a:schemeClr val="tx1"/>
                </a:solidFill>
                <a:effectLst/>
                <a:latin typeface="+mn-lt"/>
                <a:ea typeface="+mn-ea"/>
                <a:cs typeface="+mn-cs"/>
              </a:rPr>
              <a:t>HRSA is on four social media platforms. We encourage you to follow along and share our content on Twitter, Facebook, LinkedIn and Instagram to stay up-to-date on the latest HRSA news.  Our account/handle on each platform is @</a:t>
            </a:r>
            <a:r>
              <a:rPr lang="en-US" sz="1200" i="1" kern="1200" err="1">
                <a:solidFill>
                  <a:schemeClr val="tx1"/>
                </a:solidFill>
                <a:effectLst/>
                <a:latin typeface="+mn-lt"/>
                <a:ea typeface="+mn-ea"/>
                <a:cs typeface="+mn-cs"/>
              </a:rPr>
              <a:t>HRSAgov</a:t>
            </a:r>
            <a:r>
              <a:rPr lang="en-US" sz="1200" i="1" kern="1200">
                <a:solidFill>
                  <a:schemeClr val="tx1"/>
                </a:solidFill>
                <a:effectLst/>
                <a:latin typeface="+mn-lt"/>
                <a:ea typeface="+mn-ea"/>
                <a:cs typeface="+mn-cs"/>
              </a:rPr>
              <a:t>.</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Additionally, we also encourage you to sign up for HRSA’s e-News, a biweekly email of comprehensive HRSA news, and to sign up for HRSA press releases.  You can also  visit our website </a:t>
            </a:r>
            <a:r>
              <a:rPr lang="en-US" sz="1200" i="1" u="sng" kern="1200">
                <a:solidFill>
                  <a:schemeClr val="tx1"/>
                </a:solidFill>
                <a:effectLst/>
                <a:latin typeface="+mn-lt"/>
                <a:ea typeface="+mn-ea"/>
                <a:cs typeface="+mn-cs"/>
                <a:hlinkClick r:id="rId3"/>
              </a:rPr>
              <a:t>www.HRSA.gov</a:t>
            </a:r>
            <a:r>
              <a:rPr lang="en-US" sz="1200" i="1" kern="1200">
                <a:solidFill>
                  <a:schemeClr val="tx1"/>
                </a:solidFill>
                <a:effectLst/>
                <a:latin typeface="+mn-lt"/>
                <a:ea typeface="+mn-ea"/>
                <a:cs typeface="+mn-cs"/>
              </a:rPr>
              <a:t> for more detailed information about all of our programs. </a:t>
            </a:r>
            <a:endParaRPr lang="en-US" sz="1200" kern="1200">
              <a:solidFill>
                <a:schemeClr val="tx1"/>
              </a:solidFill>
              <a:effectLst/>
              <a:latin typeface="+mn-lt"/>
              <a:ea typeface="+mn-ea"/>
              <a:cs typeface="+mn-cs"/>
            </a:endParaRPr>
          </a:p>
          <a:p>
            <a:endParaRPr lang="en-US"/>
          </a:p>
          <a:p>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1</a:t>
            </a:fld>
            <a:endParaRPr lang="en-US"/>
          </a:p>
        </p:txBody>
      </p:sp>
    </p:spTree>
    <p:extLst>
      <p:ext uri="{BB962C8B-B14F-4D97-AF65-F5344CB8AC3E}">
        <p14:creationId xmlns:p14="http://schemas.microsoft.com/office/powerpoint/2010/main" val="91501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In 2022, 81.8% of RWHAP clients had some form of health care coverage. Of the 537,254 clients with reported health care coverage information, 31.4% were covered by Medicaid,</a:t>
            </a:r>
            <a:r>
              <a:rPr lang="en-US" baseline="0" dirty="0">
                <a:effectLst/>
              </a:rPr>
              <a:t> </a:t>
            </a:r>
            <a:r>
              <a:rPr lang="en-US" dirty="0">
                <a:effectLst/>
              </a:rPr>
              <a:t>10.4% had multiple forms of coverage, 10.3% were covered by Medicare, 10.2% had private</a:t>
            </a:r>
            <a:r>
              <a:rPr lang="en-US" baseline="0" dirty="0">
                <a:effectLst/>
              </a:rPr>
              <a:t> employer coverage, </a:t>
            </a:r>
            <a:r>
              <a:rPr lang="en-US" dirty="0">
                <a:effectLst/>
              </a:rPr>
              <a:t>9.4% had private</a:t>
            </a:r>
            <a:r>
              <a:rPr lang="en-US" baseline="0" dirty="0">
                <a:effectLst/>
              </a:rPr>
              <a:t> individual coverage, and 7.6% had both Medicare and Medicaid dual coverage</a:t>
            </a:r>
            <a:r>
              <a:rPr lang="en-US" dirty="0">
                <a:effectLst/>
              </a:rPr>
              <a:t>. Nearly one-fifth (18.2%) of RWHAP clients had no health care coverage in 2022.</a:t>
            </a:r>
          </a:p>
          <a:p>
            <a:r>
              <a:rPr lang="en-US" dirty="0">
                <a:effectLst/>
              </a:rPr>
              <a:t> </a:t>
            </a:r>
          </a:p>
          <a:p>
            <a:r>
              <a:rPr lang="en-US" dirty="0">
                <a:effectLst/>
              </a:rPr>
              <a:t>Multiple coverage includes any combination of coverage types except for the Medicare and Medicaid dual enrollment category, which is displayed separately. </a:t>
            </a:r>
          </a:p>
          <a:p>
            <a:endParaRPr lang="en-US" dirty="0">
              <a:effectLst/>
            </a:endParaRPr>
          </a:p>
          <a:p>
            <a:r>
              <a:rPr lang="en-US" dirty="0">
                <a:effectLst/>
              </a:rPr>
              <a:t>The three territories include Guam, Puerto Rico, and the U.S. Virgin Islands.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43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In 2022, 58.6% of the 520,443 clients with income information were living at or below 100% of the federal poverty level (FPL).</a:t>
            </a:r>
          </a:p>
          <a:p>
            <a:r>
              <a:rPr lang="en-US" dirty="0">
                <a:effectLst/>
              </a:rPr>
              <a:t> </a:t>
            </a:r>
          </a:p>
          <a:p>
            <a:r>
              <a:rPr lang="en-US" dirty="0">
                <a:effectLst/>
              </a:rPr>
              <a:t>The three territories include Guam, Puerto Rico, and the U.S. Virgin Islands.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327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Female and transgender clients had lower incomes than male clients. Among the 131,112 female clients with poverty level information in 2022, 66.8% were living at or below 100% of the federal poverty level (FPL). Among the 14,081 transgender clients with poverty level information, 71.7% were living at or below 100% FPL. These percentages are compared to 55.2% of male</a:t>
            </a:r>
            <a:r>
              <a:rPr lang="en-US" baseline="0" dirty="0">
                <a:effectLst/>
              </a:rPr>
              <a:t> clients </a:t>
            </a:r>
            <a:r>
              <a:rPr lang="en-US" dirty="0">
                <a:effectLst/>
              </a:rPr>
              <a:t>and the average across all RWHAP clients of 58.6%.</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dirty="0">
              <a:effectLst/>
            </a:endParaRPr>
          </a:p>
          <a:p>
            <a:r>
              <a:rPr lang="en-US" dirty="0">
                <a:effectLst/>
              </a:rPr>
              <a:t> </a:t>
            </a:r>
          </a:p>
          <a:p>
            <a:r>
              <a:rPr lang="en-US" dirty="0">
                <a:effectLst/>
              </a:rPr>
              <a:t>The three territories include Guam, Puerto Rico, and the U.S. Virgin Islands.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5718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Among clients </a:t>
            </a:r>
            <a:r>
              <a:rPr lang="en-US" dirty="0"/>
              <a:t>who experienced stable </a:t>
            </a:r>
            <a:r>
              <a:rPr lang="en-US" baseline="0" dirty="0">
                <a:effectLst/>
              </a:rPr>
              <a:t>housing</a:t>
            </a:r>
            <a:r>
              <a:rPr lang="en-US" dirty="0">
                <a:effectLst/>
              </a:rPr>
              <a:t> who had reported poverty level information in 2022, 55.7% were living ≤100% FPL. Among clients </a:t>
            </a:r>
            <a:r>
              <a:rPr lang="en-US" dirty="0"/>
              <a:t>who experienced</a:t>
            </a:r>
            <a:r>
              <a:rPr lang="en-US" dirty="0">
                <a:effectLst/>
              </a:rPr>
              <a:t> temporary housing, 77.1% were living ≤100% FPL. Among clients </a:t>
            </a:r>
            <a:r>
              <a:rPr lang="en-US" dirty="0"/>
              <a:t>who experienced</a:t>
            </a:r>
            <a:r>
              <a:rPr lang="en-US" dirty="0">
                <a:effectLst/>
              </a:rPr>
              <a:t> unstable housing, 83.1% were living ≤100% FPL.</a:t>
            </a:r>
            <a:r>
              <a:rPr lang="en-US" dirty="0"/>
              <a:t> </a:t>
            </a:r>
            <a:endParaRPr lang="en-US" dirty="0">
              <a:effectLst/>
            </a:endParaRPr>
          </a:p>
          <a:p>
            <a:r>
              <a:rPr lang="en-US" dirty="0">
                <a:effectLst/>
              </a:rPr>
              <a:t> </a:t>
            </a:r>
          </a:p>
          <a:p>
            <a:r>
              <a:rPr lang="en-US" dirty="0">
                <a:effectLst/>
              </a:rPr>
              <a:t>The three territories include Guam, Puerto Rico, and the U.S. Virgin Islands.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4212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14</a:t>
            </a:fld>
            <a:endParaRPr lang="en-US"/>
          </a:p>
        </p:txBody>
      </p:sp>
    </p:spTree>
    <p:extLst>
      <p:ext uri="{BB962C8B-B14F-4D97-AF65-F5344CB8AC3E}">
        <p14:creationId xmlns:p14="http://schemas.microsoft.com/office/powerpoint/2010/main" val="2295883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82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The RWHAP serves over half a million people each year. In 2022, of the 565,797</a:t>
            </a:r>
            <a:r>
              <a:rPr lang="en-US" baseline="0" dirty="0">
                <a:effectLst/>
              </a:rPr>
              <a:t> c</a:t>
            </a:r>
            <a:r>
              <a:rPr lang="en-US" dirty="0">
                <a:effectLst/>
              </a:rPr>
              <a:t>lients with a reported gender</a:t>
            </a:r>
            <a:r>
              <a:rPr lang="en-US" b="1" dirty="0">
                <a:effectLst/>
              </a:rPr>
              <a:t>, </a:t>
            </a:r>
            <a:r>
              <a:rPr lang="en-US" dirty="0">
                <a:effectLst/>
              </a:rPr>
              <a:t>72.1% were male, 25.2% were female, and 2.8% were transgender (2.3% identified as transgender female, 0.3% identified as transgender male, and 0.2% identified as an other gender identity).</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dirty="0">
              <a:effectLst/>
            </a:endParaRPr>
          </a:p>
          <a:p>
            <a:r>
              <a:rPr lang="en-US" dirty="0">
                <a:effectLst/>
              </a:rPr>
              <a:t> </a:t>
            </a:r>
          </a:p>
          <a:p>
            <a:r>
              <a:rPr lang="en-US" dirty="0">
                <a:effectLst/>
              </a:rPr>
              <a:t>The three territories include Guam, Puerto Rico, and the U.S. Virgin Islands.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Due to rounding, percentages may not sum to 100.0%.</a:t>
            </a:r>
          </a:p>
          <a:p>
            <a:endParaRPr lang="en-US" dirty="0">
              <a:effectLst/>
            </a:endParaRPr>
          </a:p>
          <a:p>
            <a:endParaRPr lang="en-US" dirty="0">
              <a:effectLst/>
            </a:endParaRPr>
          </a:p>
          <a:p>
            <a:endParaRPr lang="en-US" dirty="0">
              <a:effectLst/>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170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age distribution is shifting among RWHAP clients. From 2010 through 2022, the percentage of clients aged 35–54 years decreased (combined, 59.7% of the RWHAP population was aged 35–54 in 2010, decreasing to 41.5% in 2022), while the percentage increased during this time for those aged 55 and older (combined, from 16.6% in 2010 to 36.7% in 2022). Clients aged 65 years and older accounted for 11.6% of all clients in 2022, but nearly one-third (31.6%) of clients aged 55 and older.</a:t>
            </a:r>
          </a:p>
          <a:p>
            <a:endParaRPr lang="en-US" dirty="0">
              <a:effectLst/>
            </a:endParaRPr>
          </a:p>
          <a:p>
            <a:r>
              <a:rPr lang="en-US" dirty="0">
                <a:effectLst/>
              </a:rPr>
              <a:t>The three territories include Guam, Puerto Rico, and the U.S. Virgin Islands.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1169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In 2022, among male clients, 44.4% were aged 45–64 years (19.6% aged 45–54 years and 24.8% aged 55–64 years).</a:t>
            </a:r>
          </a:p>
          <a:p>
            <a:r>
              <a:rPr lang="en-US" dirty="0">
                <a:effectLst/>
              </a:rPr>
              <a:t> </a:t>
            </a:r>
          </a:p>
          <a:p>
            <a:r>
              <a:rPr lang="en-US" dirty="0">
                <a:effectLst/>
              </a:rPr>
              <a:t>Among female clients, 53.0% were aged 45–64 years (25.6% aged 45–54 years and 27.4% aged 55–</a:t>
            </a:r>
            <a:r>
              <a:rPr lang="en-US" baseline="0" dirty="0">
                <a:effectLst/>
              </a:rPr>
              <a:t>64 years</a:t>
            </a:r>
            <a:r>
              <a:rPr lang="en-US" dirty="0">
                <a:effectLst/>
              </a:rPr>
              <a:t>). </a:t>
            </a:r>
          </a:p>
          <a:p>
            <a:r>
              <a:rPr lang="en-US" dirty="0">
                <a:effectLst/>
              </a:rPr>
              <a:t> </a:t>
            </a:r>
          </a:p>
          <a:p>
            <a:r>
              <a:rPr lang="en-US" dirty="0">
                <a:effectLst/>
              </a:rPr>
              <a:t>Transgender clients were younger than male and female clients; 59.9% were aged 25–44 years (32.6% aged 25–34 and 27.3% aged 35–44 years). </a:t>
            </a:r>
          </a:p>
          <a:p>
            <a:r>
              <a:rPr lang="en-US" dirty="0">
                <a:effectLst/>
              </a:rPr>
              <a:t> </a:t>
            </a:r>
          </a:p>
          <a:p>
            <a:r>
              <a:rPr lang="en-US" dirty="0">
                <a:effectLst/>
              </a:rPr>
              <a:t>The three territories include Guam, Puerto Rico, and the U.S. Virgin Islands. </a:t>
            </a:r>
          </a:p>
          <a:p>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dirty="0">
              <a:effectLst/>
            </a:endParaRPr>
          </a:p>
          <a:p>
            <a:endParaRPr lang="en-US" dirty="0">
              <a:effectLst/>
            </a:endParaRPr>
          </a:p>
          <a:p>
            <a:r>
              <a:rPr lang="en-US" dirty="0">
                <a:effectLst/>
              </a:rPr>
              <a:t>To ensure confidentiality, data were suppressed for transgender clients aged less than 15 years.</a:t>
            </a:r>
          </a:p>
          <a:p>
            <a:endParaRPr lang="en-US" dirty="0">
              <a:effectLst/>
            </a:endParaRPr>
          </a:p>
          <a:p>
            <a:r>
              <a:rPr lang="en-US" dirty="0">
                <a:effectLst/>
              </a:rPr>
              <a:t>Due to rounding, percentages may not sum to 100.0%.</a:t>
            </a:r>
            <a:r>
              <a:rPr lang="en-US" altLang="en-US" sz="1200" dirty="0">
                <a:solidFill>
                  <a:prstClr val="black"/>
                </a:solidFill>
                <a:latin typeface="Calibri" panose="020F0502020204030204"/>
                <a:cs typeface="Arial" panose="020B0604020202020204" pitchFamily="34" charset="0"/>
              </a:rPr>
              <a:t> </a:t>
            </a:r>
            <a:endParaRPr lang="en-US" altLang="en-US" sz="1200" baseline="30000" dirty="0">
              <a:solidFill>
                <a:prstClr val="black"/>
              </a:solidFill>
              <a:latin typeface="Calibri" panose="020F0502020204030204"/>
              <a:cs typeface="Arial" panose="020B0604020202020204" pitchFamily="34" charset="0"/>
            </a:endParaRPr>
          </a:p>
          <a:p>
            <a:endParaRPr lang="en-US" dirty="0">
              <a:effectLst/>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810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Nearly three-quarters (74.2%) of RWHAP clients were from racial and ethnic minority groups. In 2022, of the 558,047 clients with reported race/ethnicity information,</a:t>
            </a:r>
            <a:r>
              <a:rPr lang="en-US" b="1" dirty="0">
                <a:effectLst/>
              </a:rPr>
              <a:t> </a:t>
            </a:r>
            <a:r>
              <a:rPr lang="en-US" dirty="0">
                <a:effectLst/>
              </a:rPr>
              <a:t>44.5% self-identified as Black/African American, 25.3% Hispanic/Latino, and less than 5% each American Indian/Alaska Native, Asian, Native Hawaiian/Pacific Islander, and people of multiple races. Clients who self-identified as White accounted for 25.8% of clients. The percentage distribution of race/ethnicity has remained consistent since 2010.</a:t>
            </a:r>
          </a:p>
          <a:p>
            <a:r>
              <a:rPr lang="en-US" dirty="0">
                <a:effectLst/>
              </a:rPr>
              <a:t> </a:t>
            </a:r>
          </a:p>
          <a:p>
            <a:r>
              <a:rPr lang="en-US" dirty="0">
                <a:effectLst/>
              </a:rPr>
              <a:t>Hispanics/Latinos can be of any race.</a:t>
            </a:r>
          </a:p>
          <a:p>
            <a:r>
              <a:rPr lang="en-US" dirty="0">
                <a:effectLst/>
              </a:rPr>
              <a:t> </a:t>
            </a:r>
          </a:p>
          <a:p>
            <a:r>
              <a:rPr lang="en-US" dirty="0">
                <a:effectLst/>
              </a:rPr>
              <a:t>The three territories include Guam, Puerto Rico, and the U.S. Virgin Islands.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031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In 2022, 70.6% of male clients, 83.7% of female clients, and 85.1% of transgender clients were from racial and ethnic minority groups. For reference, White clients appear in each pie chart in orange shading.</a:t>
            </a:r>
          </a:p>
          <a:p>
            <a:r>
              <a:rPr lang="en-US" dirty="0">
                <a:effectLst/>
              </a:rPr>
              <a:t> </a:t>
            </a:r>
          </a:p>
          <a:p>
            <a:r>
              <a:rPr lang="en-US" dirty="0">
                <a:effectLst/>
              </a:rPr>
              <a:t>Hispanics/Latinos can be of any race.</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dirty="0">
              <a:effectLst/>
            </a:endParaRPr>
          </a:p>
          <a:p>
            <a:r>
              <a:rPr lang="en-US" dirty="0">
                <a:effectLst/>
              </a:rPr>
              <a:t> </a:t>
            </a:r>
          </a:p>
          <a:p>
            <a:r>
              <a:rPr lang="en-US" dirty="0">
                <a:effectLst/>
              </a:rPr>
              <a:t>The three territories include Guam, Puerto Rico, and the U.S. Virgin Islands.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643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By gender and transmission category, among male clients, 67.9% had HIV attributed at diagnosis to male-to-male sexual contact; 22.4% to heterosexual contact; 4.9% to injection drug use; 3.1% to male-to-male sexual contact </a:t>
            </a:r>
            <a:r>
              <a:rPr lang="en-US" i="1" dirty="0">
                <a:effectLst/>
              </a:rPr>
              <a:t>and </a:t>
            </a:r>
            <a:r>
              <a:rPr lang="en-US" dirty="0">
                <a:effectLst/>
              </a:rPr>
              <a:t>injection drug use; and 1.1% to perinatal </a:t>
            </a:r>
            <a:r>
              <a:rPr lang="en-US" baseline="0" dirty="0">
                <a:effectLst/>
              </a:rPr>
              <a:t>transmission</a:t>
            </a:r>
            <a:r>
              <a:rPr lang="en-US" dirty="0">
                <a:effectLst/>
              </a:rPr>
              <a:t>. </a:t>
            </a:r>
          </a:p>
          <a:p>
            <a:endParaRPr lang="en-US" dirty="0">
              <a:effectLst/>
            </a:endParaRPr>
          </a:p>
          <a:p>
            <a:r>
              <a:rPr lang="en-US" dirty="0">
                <a:effectLst/>
              </a:rPr>
              <a:t>Among female clients, 87.2% had HIV attributed at diagnosis to heterosexual contact; 7.7% to injection drug use, and 3.9% to perinatal</a:t>
            </a:r>
            <a:r>
              <a:rPr lang="en-US" baseline="0" dirty="0">
                <a:effectLst/>
              </a:rPr>
              <a:t> transmission</a:t>
            </a:r>
            <a:r>
              <a:rPr lang="en-US" dirty="0">
                <a:effectLst/>
              </a:rPr>
              <a:t>. </a:t>
            </a:r>
          </a:p>
          <a:p>
            <a:endParaRPr lang="en-US" dirty="0">
              <a:effectLst/>
            </a:endParaRPr>
          </a:p>
          <a:p>
            <a:r>
              <a:rPr lang="en-US" dirty="0">
                <a:effectLst/>
              </a:rPr>
              <a:t>Among transgender clients, 93.6% had HIV attributed at diagnosis to some form of sexual contact, 4.1% to sexual contact </a:t>
            </a:r>
            <a:r>
              <a:rPr lang="en-US" i="1" dirty="0">
                <a:effectLst/>
              </a:rPr>
              <a:t>and </a:t>
            </a:r>
            <a:r>
              <a:rPr lang="en-US" dirty="0">
                <a:effectLst/>
              </a:rPr>
              <a:t>injection drug use, and 1.3% to injection drug use. </a:t>
            </a:r>
          </a:p>
          <a:p>
            <a:r>
              <a:rPr lang="en-US" dirty="0">
                <a:effectLst/>
              </a:rPr>
              <a:t> </a:t>
            </a:r>
          </a:p>
          <a:p>
            <a:r>
              <a:rPr lang="en-US" dirty="0">
                <a:effectLst/>
              </a:rPr>
              <a:t>Heterosexual contact includes specific heterosexual contact with a person known to have, or to be at high risk for, HIV. </a:t>
            </a:r>
          </a:p>
          <a:p>
            <a:r>
              <a:rPr lang="en-US" dirty="0">
                <a:effectLst/>
              </a:rPr>
              <a:t> </a:t>
            </a:r>
          </a:p>
          <a:p>
            <a:r>
              <a:rPr lang="en-US" dirty="0">
                <a:effectLst/>
              </a:rPr>
              <a:t>Other includes hemophilia, blood transfusion, and unknown factor.</a:t>
            </a:r>
          </a:p>
          <a:p>
            <a:r>
              <a:rPr lang="en-US" dirty="0">
                <a:effectLst/>
              </a:rPr>
              <a:t> </a:t>
            </a:r>
          </a:p>
          <a:p>
            <a:r>
              <a:rPr lang="en-US" dirty="0">
                <a:effectLst/>
              </a:rPr>
              <a:t>Sexual contact includes any reported sexual transmission category for transgender clients.</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altLang="en-US" sz="1200" baseline="30000" dirty="0">
              <a:solidFill>
                <a:prstClr val="black"/>
              </a:solidFill>
              <a:latin typeface="Calibri" panose="020F0502020204030204"/>
              <a:cs typeface="Arial" panose="020B0604020202020204" pitchFamily="34" charset="0"/>
            </a:endParaRPr>
          </a:p>
          <a:p>
            <a:r>
              <a:rPr lang="en-US" dirty="0">
                <a:effectLst/>
              </a:rPr>
              <a:t> </a:t>
            </a:r>
          </a:p>
          <a:p>
            <a:r>
              <a:rPr lang="en-US" dirty="0">
                <a:effectLst/>
              </a:rPr>
              <a:t>The three territories include Guam, Puerto Rico, and the U.S. Virgin Islands.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874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In 2022, of the 521,962 clients with reported housing status, 6.9% experienced temporary housing and 5.2% experienced unstable housing.</a:t>
            </a:r>
          </a:p>
          <a:p>
            <a:r>
              <a:rPr lang="en-US" dirty="0">
                <a:effectLst/>
              </a:rPr>
              <a:t> </a:t>
            </a:r>
          </a:p>
          <a:p>
            <a:r>
              <a:rPr lang="en-US" dirty="0">
                <a:effectLst/>
              </a:rPr>
              <a:t>The three territories include Guam, Puerto Rico, and the U.S. Virgin Islands.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052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A greater proportion of female RWHAP clients experienced stable housing in 2022, compared with male and transgender clients. Among female RWHAP clients, 6.1% experienced temporary housing and 4.0% experienced unstable housing. Among male clients, 7.1% experienced temporary housing and 5.4% experienced unstable housing. Among transgender clients,</a:t>
            </a:r>
            <a:r>
              <a:rPr lang="en-US" baseline="0" dirty="0">
                <a:effectLst/>
              </a:rPr>
              <a:t> more than one-fifth </a:t>
            </a:r>
            <a:r>
              <a:rPr lang="en-US" dirty="0">
                <a:effectLst/>
              </a:rPr>
              <a:t>of clients</a:t>
            </a:r>
            <a:r>
              <a:rPr lang="en-US" baseline="0" dirty="0">
                <a:effectLst/>
              </a:rPr>
              <a:t> did not have stable housing: 10.3</a:t>
            </a:r>
            <a:r>
              <a:rPr lang="en-US" dirty="0">
                <a:effectLst/>
              </a:rPr>
              <a:t>% experienced temporary housing and 10.2% experienced unstable housing.</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dirty="0">
              <a:effectLst/>
            </a:endParaRPr>
          </a:p>
          <a:p>
            <a:r>
              <a:rPr lang="en-US" dirty="0">
                <a:effectLst/>
              </a:rPr>
              <a:t> </a:t>
            </a:r>
          </a:p>
          <a:p>
            <a:r>
              <a:rPr lang="en-US" dirty="0">
                <a:effectLst/>
              </a:rPr>
              <a:t>The three territories include Guam, Puerto Rico, and the U.S. Virgin Islands.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603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16077"/>
            <a:ext cx="9855200" cy="1371601"/>
          </a:xfrm>
        </p:spPr>
        <p:txBody>
          <a:bodyPr anchor="t">
            <a:normAutofit/>
          </a:bodyPr>
          <a:lstStyle>
            <a:lvl1pPr algn="l">
              <a:defRPr sz="4000" b="1">
                <a:solidFill>
                  <a:srgbClr val="0F4D7B"/>
                </a:solidFill>
                <a:latin typeface="+mn-lt"/>
              </a:defRPr>
            </a:lvl1pPr>
          </a:lstStyle>
          <a:p>
            <a:r>
              <a:rPr lang="en-US"/>
              <a:t>Click to edit Master title style</a:t>
            </a:r>
          </a:p>
        </p:txBody>
      </p:sp>
      <p:sp>
        <p:nvSpPr>
          <p:cNvPr id="3" name="Subtitle 2"/>
          <p:cNvSpPr>
            <a:spLocks noGrp="1"/>
          </p:cNvSpPr>
          <p:nvPr>
            <p:ph type="subTitle" idx="1"/>
          </p:nvPr>
        </p:nvSpPr>
        <p:spPr>
          <a:xfrm>
            <a:off x="2438400" y="3292475"/>
            <a:ext cx="83312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239000" y="4054478"/>
            <a:ext cx="3530600" cy="365125"/>
          </a:xfrm>
          <a:prstGeom prst="rect">
            <a:avLst/>
          </a:prstGeom>
        </p:spPr>
        <p:txBody>
          <a:bodyPr/>
          <a:lstStyle>
            <a:lvl1pPr algn="r">
              <a:defRPr sz="2200" b="1">
                <a:solidFill>
                  <a:schemeClr val="tx1">
                    <a:lumMod val="85000"/>
                    <a:lumOff val="15000"/>
                  </a:schemeClr>
                </a:solidFill>
              </a:defRPr>
            </a:lvl1pPr>
          </a:lstStyle>
          <a:p>
            <a:fld id="{61F44F6A-A22E-4C14-8628-5BD204EF2573}" type="datetimeFigureOut">
              <a:rPr lang="en-US" smtClean="0"/>
              <a:pPr/>
              <a:t>6/27/2024</a:t>
            </a:fld>
            <a:endParaRPr lang="en-US"/>
          </a:p>
        </p:txBody>
      </p:sp>
    </p:spTree>
    <p:extLst>
      <p:ext uri="{BB962C8B-B14F-4D97-AF65-F5344CB8AC3E}">
        <p14:creationId xmlns:p14="http://schemas.microsoft.com/office/powerpoint/2010/main" val="182955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85246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2267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280876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123694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796993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64406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95989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510086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540888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77184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1325563"/>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a:t>Click to edit Master title style</a:t>
            </a:r>
          </a:p>
        </p:txBody>
      </p:sp>
      <p:sp>
        <p:nvSpPr>
          <p:cNvPr id="3" name="Content Placeholder 2"/>
          <p:cNvSpPr>
            <a:spLocks noGrp="1"/>
          </p:cNvSpPr>
          <p:nvPr>
            <p:ph idx="1"/>
          </p:nvPr>
        </p:nvSpPr>
        <p:spPr>
          <a:xfrm>
            <a:off x="838200" y="1173166"/>
            <a:ext cx="10515600" cy="3367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cxnSp>
        <p:nvCxnSpPr>
          <p:cNvPr id="7" name="Straight Connector 6"/>
          <p:cNvCxnSpPr/>
          <p:nvPr/>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447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10922" y="6627168"/>
            <a:ext cx="11468100" cy="230832"/>
          </a:xfrm>
          <a:prstGeom prst="rect">
            <a:avLst/>
          </a:prstGeom>
        </p:spPr>
        <p:txBody>
          <a:bodyPr wrap="square">
            <a:spAutoFit/>
          </a:bodyPr>
          <a:lstStyle/>
          <a:p>
            <a:r>
              <a:rPr lang="en-US" sz="900" i="1">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Services Report (RSR) 2017. Does not include AIDS Drug Assistance Program data.</a:t>
            </a:r>
          </a:p>
        </p:txBody>
      </p:sp>
    </p:spTree>
    <p:extLst>
      <p:ext uri="{BB962C8B-B14F-4D97-AF65-F5344CB8AC3E}">
        <p14:creationId xmlns:p14="http://schemas.microsoft.com/office/powerpoint/2010/main" val="1628865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62242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828633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98951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3000"/>
            </a:lvl1pPr>
          </a:lstStyle>
          <a:p>
            <a:r>
              <a:rPr lang="en-US"/>
              <a:t>Click to edit Master title style</a:t>
            </a:r>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100" b="1">
                <a:solidFill>
                  <a:srgbClr val="80000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811298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3000"/>
            </a:lvl1pPr>
          </a:lstStyle>
          <a:p>
            <a:r>
              <a:rPr lang="en-US"/>
              <a:t>Click to edit Master title style</a:t>
            </a:r>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100" b="1">
                <a:solidFill>
                  <a:srgbClr val="80000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855660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3000"/>
            </a:lvl1pPr>
          </a:lstStyle>
          <a:p>
            <a:r>
              <a:rPr lang="en-US"/>
              <a:t>Click to edit Master title style</a:t>
            </a:r>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1650">
                <a:solidFill>
                  <a:srgbClr val="0F4D7B"/>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76051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6600" b="1">
                <a:solidFill>
                  <a:srgbClr val="800000"/>
                </a:solidFill>
              </a:defRPr>
            </a:lvl1pPr>
          </a:lstStyle>
          <a:p>
            <a:pPr lvl="0"/>
            <a:r>
              <a:rPr lang="en-US" sz="6600" b="1"/>
              <a:t>AGENDA</a:t>
            </a:r>
            <a:endParaRPr lang="en-US"/>
          </a:p>
        </p:txBody>
      </p:sp>
      <p:cxnSp>
        <p:nvCxnSpPr>
          <p:cNvPr id="9" name="Straight Connector 3" descr="&quot; &quot;">
            <a:extLst>
              <a:ext uri="{C183D7F6-B498-43B3-948B-1728B52AA6E4}">
                <adec:decorative xmlns:adec="http://schemas.microsoft.com/office/drawing/2017/decorative" val="1"/>
              </a:ext>
            </a:extLst>
          </p:cNvPr>
          <p:cNvCxnSpPr/>
          <p:nvPr/>
        </p:nvCxnSpPr>
        <p:spPr>
          <a:xfrm>
            <a:off x="2080847"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587898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45528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p:nvSpPr>
        <p:spPr>
          <a:xfrm>
            <a:off x="1358449" y="1675075"/>
            <a:ext cx="9454896" cy="276999"/>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42" y="1535601"/>
            <a:ext cx="665743" cy="598621"/>
          </a:xfrm>
          <a:prstGeom prst="rect">
            <a:avLst/>
          </a:prstGeom>
        </p:spPr>
      </p:pic>
      <p:sp>
        <p:nvSpPr>
          <p:cNvPr id="10" name="Content Placeholder 1"/>
          <p:cNvSpPr>
            <a:spLocks noGrp="1"/>
          </p:cNvSpPr>
          <p:nvPr>
            <p:ph sz="quarter" idx="13"/>
          </p:nvPr>
        </p:nvSpPr>
        <p:spPr>
          <a:xfrm>
            <a:off x="2281224" y="1600200"/>
            <a:ext cx="1292225" cy="685800"/>
          </a:xfrm>
        </p:spPr>
        <p:txBody>
          <a:bodyPr>
            <a:noAutofit/>
          </a:bodyPr>
          <a:lstStyle>
            <a:lvl1pPr marL="0" indent="0">
              <a:buNone/>
              <a:defRPr sz="1800" b="1"/>
            </a:lvl1pPr>
          </a:lstStyle>
          <a:p>
            <a:pPr lvl="0"/>
            <a:r>
              <a:rPr lang="en-US"/>
              <a:t>Edit Master text styles</a:t>
            </a:r>
          </a:p>
        </p:txBody>
      </p:sp>
      <p:grpSp>
        <p:nvGrpSpPr>
          <p:cNvPr id="4" name="Group 1" descr="&quot; &quot;"/>
          <p:cNvGrpSpPr/>
          <p:nvPr/>
        </p:nvGrpSpPr>
        <p:grpSpPr>
          <a:xfrm>
            <a:off x="3782993" y="1672426"/>
            <a:ext cx="672207"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p:nvSpPr>
        <p:spPr>
          <a:xfrm>
            <a:off x="1358447" y="25794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4" y="2421393"/>
            <a:ext cx="848701" cy="668420"/>
          </a:xfrm>
          <a:prstGeom prst="rect">
            <a:avLst/>
          </a:prstGeom>
        </p:spPr>
      </p:pic>
      <p:sp>
        <p:nvSpPr>
          <p:cNvPr id="16" name="Content Placeholder 2"/>
          <p:cNvSpPr>
            <a:spLocks noGrp="1"/>
          </p:cNvSpPr>
          <p:nvPr>
            <p:ph sz="quarter" idx="14"/>
          </p:nvPr>
        </p:nvSpPr>
        <p:spPr>
          <a:xfrm>
            <a:off x="2286005" y="2514600"/>
            <a:ext cx="1292225" cy="685800"/>
          </a:xfrm>
        </p:spPr>
        <p:txBody>
          <a:bodyPr>
            <a:noAutofit/>
          </a:bodyPr>
          <a:lstStyle>
            <a:lvl1pPr marL="0" indent="0">
              <a:buNone/>
              <a:defRPr sz="1800" b="1"/>
            </a:lvl1pPr>
          </a:lstStyle>
          <a:p>
            <a:pPr lvl="0"/>
            <a:r>
              <a:rPr lang="en-US"/>
              <a:t>Edit Master text styles</a:t>
            </a:r>
          </a:p>
        </p:txBody>
      </p:sp>
      <p:grpSp>
        <p:nvGrpSpPr>
          <p:cNvPr id="5" name="Group 2" descr="&quot; &quot;"/>
          <p:cNvGrpSpPr/>
          <p:nvPr/>
        </p:nvGrpSpPr>
        <p:grpSpPr>
          <a:xfrm>
            <a:off x="3781821" y="2580906"/>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p:nvSpPr>
        <p:spPr>
          <a:xfrm>
            <a:off x="1358449" y="3493843"/>
            <a:ext cx="9451427"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8" y="3224268"/>
            <a:ext cx="948727" cy="717739"/>
          </a:xfrm>
          <a:prstGeom prst="rect">
            <a:avLst/>
          </a:prstGeom>
        </p:spPr>
      </p:pic>
      <p:sp>
        <p:nvSpPr>
          <p:cNvPr id="22" name="Content Placeholder 3"/>
          <p:cNvSpPr>
            <a:spLocks noGrp="1"/>
          </p:cNvSpPr>
          <p:nvPr>
            <p:ph sz="quarter" idx="15"/>
          </p:nvPr>
        </p:nvSpPr>
        <p:spPr>
          <a:xfrm>
            <a:off x="2286005" y="3429000"/>
            <a:ext cx="1292225" cy="685800"/>
          </a:xfrm>
        </p:spPr>
        <p:txBody>
          <a:bodyPr>
            <a:noAutofit/>
          </a:bodyPr>
          <a:lstStyle>
            <a:lvl1pPr marL="0" indent="0">
              <a:buNone/>
              <a:defRPr sz="1800" b="1"/>
            </a:lvl1pPr>
          </a:lstStyle>
          <a:p>
            <a:pPr lvl="0"/>
            <a:r>
              <a:rPr lang="en-US"/>
              <a:t>Edit Master text styles</a:t>
            </a:r>
          </a:p>
        </p:txBody>
      </p:sp>
      <p:grpSp>
        <p:nvGrpSpPr>
          <p:cNvPr id="40" name="Group 3" descr="&quot; &quot;"/>
          <p:cNvGrpSpPr/>
          <p:nvPr/>
        </p:nvGrpSpPr>
        <p:grpSpPr>
          <a:xfrm>
            <a:off x="3782993" y="3481002"/>
            <a:ext cx="672207"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p:nvSpPr>
        <p:spPr>
          <a:xfrm>
            <a:off x="1358447" y="44082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6" y="4218554"/>
            <a:ext cx="779503" cy="658246"/>
          </a:xfrm>
          <a:prstGeom prst="rect">
            <a:avLst/>
          </a:prstGeom>
        </p:spPr>
      </p:pic>
      <p:sp>
        <p:nvSpPr>
          <p:cNvPr id="28" name="Content Placeholder 4"/>
          <p:cNvSpPr>
            <a:spLocks noGrp="1"/>
          </p:cNvSpPr>
          <p:nvPr>
            <p:ph sz="quarter" idx="16"/>
          </p:nvPr>
        </p:nvSpPr>
        <p:spPr>
          <a:xfrm>
            <a:off x="2286005" y="4343400"/>
            <a:ext cx="1292225" cy="685800"/>
          </a:xfrm>
        </p:spPr>
        <p:txBody>
          <a:bodyPr>
            <a:noAutofit/>
          </a:bodyPr>
          <a:lstStyle>
            <a:lvl1pPr marL="0" indent="0">
              <a:buNone/>
              <a:defRPr sz="1800" b="1"/>
            </a:lvl1pPr>
          </a:lstStyle>
          <a:p>
            <a:pPr lvl="0"/>
            <a:r>
              <a:rPr lang="en-US"/>
              <a:t>Edit Master text styles</a:t>
            </a:r>
          </a:p>
        </p:txBody>
      </p:sp>
      <p:grpSp>
        <p:nvGrpSpPr>
          <p:cNvPr id="41" name="Group 4" descr="&quot; &quot;"/>
          <p:cNvGrpSpPr/>
          <p:nvPr/>
        </p:nvGrpSpPr>
        <p:grpSpPr>
          <a:xfrm>
            <a:off x="3780697" y="4398468"/>
            <a:ext cx="674503"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p:nvSpPr>
        <p:spPr>
          <a:xfrm>
            <a:off x="1358456" y="5323298"/>
            <a:ext cx="9451425"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5" y="5257800"/>
            <a:ext cx="1292225" cy="685800"/>
          </a:xfrm>
        </p:spPr>
        <p:txBody>
          <a:bodyPr>
            <a:noAutofit/>
          </a:bodyPr>
          <a:lstStyle>
            <a:lvl1pPr marL="0" indent="0">
              <a:buNone/>
              <a:defRPr sz="1800" b="1"/>
            </a:lvl1pPr>
          </a:lstStyle>
          <a:p>
            <a:pPr lvl="0"/>
            <a:r>
              <a:rPr lang="en-US"/>
              <a:t>Edit Master text styles</a:t>
            </a:r>
          </a:p>
        </p:txBody>
      </p:sp>
      <p:grpSp>
        <p:nvGrpSpPr>
          <p:cNvPr id="42" name="Group 5"/>
          <p:cNvGrpSpPr/>
          <p:nvPr/>
        </p:nvGrpSpPr>
        <p:grpSpPr>
          <a:xfrm>
            <a:off x="3781865" y="5329491"/>
            <a:ext cx="674503"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595544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6110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29000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35438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611574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spcBef>
                <a:spcPts val="0"/>
              </a:spcBef>
              <a:buNone/>
              <a:defRPr sz="1050"/>
            </a:lvl2pPr>
            <a:lvl3pPr marL="685783" indent="0">
              <a:spcBef>
                <a:spcPts val="0"/>
              </a:spcBef>
              <a:buNone/>
              <a:defRPr sz="1050"/>
            </a:lvl3pPr>
            <a:lvl4pPr marL="1028675" indent="0">
              <a:spcBef>
                <a:spcPts val="0"/>
              </a:spcBef>
              <a:buNone/>
              <a:defRPr sz="1050"/>
            </a:lvl4pPr>
            <a:lvl5pPr marL="1371566" indent="0">
              <a:spcBef>
                <a:spcPts val="0"/>
              </a:spcBef>
              <a:buNone/>
              <a:defRPr sz="105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954892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304858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24782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740142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a"/>
          <p:cNvSpPr>
            <a:spLocks noGrp="1"/>
          </p:cNvSpPr>
          <p:nvPr>
            <p:ph sz="quarter" idx="17"/>
          </p:nvPr>
        </p:nvSpPr>
        <p:spPr>
          <a:xfrm>
            <a:off x="841248" y="1895478"/>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a"/>
          <p:cNvSpPr>
            <a:spLocks noGrp="1"/>
          </p:cNvSpPr>
          <p:nvPr>
            <p:ph sz="half" idx="2"/>
          </p:nvPr>
        </p:nvSpPr>
        <p:spPr>
          <a:xfrm>
            <a:off x="7616952" y="1895859"/>
            <a:ext cx="3660648" cy="3951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r>
              <a:rPr lang="en-US"/>
              <a:t>Click icon to add picture</a:t>
            </a:r>
          </a:p>
        </p:txBody>
      </p:sp>
      <p:sp>
        <p:nvSpPr>
          <p:cNvPr id="11" name="Picture Placeholder 4b.2" descr="&quot; &quot;"/>
          <p:cNvSpPr>
            <a:spLocks noGrp="1"/>
          </p:cNvSpPr>
          <p:nvPr>
            <p:ph type="pic" sz="quarter" idx="15"/>
          </p:nvPr>
        </p:nvSpPr>
        <p:spPr>
          <a:xfrm>
            <a:off x="6705600" y="3364992"/>
            <a:ext cx="685800" cy="685800"/>
          </a:xfrm>
        </p:spPr>
        <p:txBody>
          <a:bodyPr/>
          <a:lstStyle/>
          <a:p>
            <a:r>
              <a:rPr lang="en-US"/>
              <a:t>Click icon to add picture</a:t>
            </a:r>
          </a:p>
        </p:txBody>
      </p:sp>
      <p:sp>
        <p:nvSpPr>
          <p:cNvPr id="12" name="Picture Placeholder 4b.3" descr="&quot; &quot;"/>
          <p:cNvSpPr>
            <a:spLocks noGrp="1"/>
          </p:cNvSpPr>
          <p:nvPr>
            <p:ph type="pic" sz="quarter" idx="16"/>
          </p:nvPr>
        </p:nvSpPr>
        <p:spPr>
          <a:xfrm>
            <a:off x="6720255" y="4572000"/>
            <a:ext cx="685800" cy="685800"/>
          </a:xfrm>
        </p:spPr>
        <p:txBody>
          <a:bodyPr/>
          <a:lstStyle/>
          <a:p>
            <a:r>
              <a:rPr lang="en-US"/>
              <a:t>Click icon to add picture</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71376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009363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228600" y="3118111"/>
            <a:ext cx="11704320" cy="25968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4474064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07095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066985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p:cNvSpPr>
            <a:spLocks noGrp="1"/>
          </p:cNvSpPr>
          <p:nvPr>
            <p:ph sz="quarter" idx="17"/>
          </p:nvPr>
        </p:nvSpPr>
        <p:spPr>
          <a:xfrm>
            <a:off x="1021384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64779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857417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955398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r>
              <a:rPr lang="en-US"/>
              <a:t>Click icon to add picture</a:t>
            </a:r>
          </a:p>
        </p:txBody>
      </p:sp>
      <p:sp>
        <p:nvSpPr>
          <p:cNvPr id="6" name="Content Placeholder 3"/>
          <p:cNvSpPr>
            <a:spLocks noGrp="1"/>
          </p:cNvSpPr>
          <p:nvPr>
            <p:ph sz="quarter" idx="13"/>
          </p:nvPr>
        </p:nvSpPr>
        <p:spPr>
          <a:xfrm>
            <a:off x="1981200" y="1115568"/>
            <a:ext cx="9375648"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38200" y="2334768"/>
            <a:ext cx="4392168"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5376869"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373672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9346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41248" y="2438400"/>
            <a:ext cx="5705856" cy="266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16"/>
          </p:nvPr>
        </p:nvSpPr>
        <p:spPr>
          <a:xfrm>
            <a:off x="838201" y="5105408"/>
            <a:ext cx="5708651" cy="454025"/>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a:t>Edit Master text styles</a:t>
            </a:r>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307282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518136"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4294166" y="1133856"/>
            <a:ext cx="849967" cy="850392"/>
          </a:xfrm>
        </p:spPr>
        <p:txBody>
          <a:bodyPr/>
          <a:lstStyle>
            <a:lvl1pPr marL="0" indent="0">
              <a:buNone/>
              <a:defRPr/>
            </a:lvl1pPr>
          </a:lstStyle>
          <a:p>
            <a:r>
              <a:rPr lang="en-US"/>
              <a:t>Click icon to add picture</a:t>
            </a:r>
          </a:p>
        </p:txBody>
      </p:sp>
      <p:sp>
        <p:nvSpPr>
          <p:cNvPr id="11" name="Text Placeholder 3b.2"/>
          <p:cNvSpPr>
            <a:spLocks noGrp="1"/>
          </p:cNvSpPr>
          <p:nvPr>
            <p:ph type="body" sz="quarter" idx="13"/>
          </p:nvPr>
        </p:nvSpPr>
        <p:spPr>
          <a:xfrm>
            <a:off x="5210908"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7981545" y="1133856"/>
            <a:ext cx="849967" cy="850392"/>
          </a:xfrm>
        </p:spPr>
        <p:txBody>
          <a:bodyPr/>
          <a:lstStyle>
            <a:lvl1pPr marL="0" indent="0">
              <a:buNone/>
              <a:defRPr/>
            </a:lvl1pPr>
          </a:lstStyle>
          <a:p>
            <a:r>
              <a:rPr lang="en-US"/>
              <a:t>Click icon to add picture</a:t>
            </a:r>
          </a:p>
        </p:txBody>
      </p:sp>
      <p:sp>
        <p:nvSpPr>
          <p:cNvPr id="13" name="Text Placeholder 3c.2"/>
          <p:cNvSpPr>
            <a:spLocks noGrp="1"/>
          </p:cNvSpPr>
          <p:nvPr>
            <p:ph type="body" sz="quarter" idx="14"/>
          </p:nvPr>
        </p:nvSpPr>
        <p:spPr>
          <a:xfrm>
            <a:off x="8891955"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1815062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4"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2514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7008058" y="1133856"/>
            <a:ext cx="849967" cy="850392"/>
          </a:xfrm>
        </p:spPr>
        <p:txBody>
          <a:bodyPr/>
          <a:lstStyle>
            <a:lvl1pPr marL="0" indent="0">
              <a:buNone/>
              <a:defRPr/>
            </a:lvl1pPr>
          </a:lstStyle>
          <a:p>
            <a:r>
              <a:rPr lang="en-US"/>
              <a:t>Click icon to add picture</a:t>
            </a:r>
          </a:p>
        </p:txBody>
      </p:sp>
      <p:sp>
        <p:nvSpPr>
          <p:cNvPr id="11" name="Text Placeholder 3b.2"/>
          <p:cNvSpPr>
            <a:spLocks noGrp="1"/>
          </p:cNvSpPr>
          <p:nvPr>
            <p:ph type="body" sz="quarter" idx="13"/>
          </p:nvPr>
        </p:nvSpPr>
        <p:spPr>
          <a:xfrm>
            <a:off x="7924800"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4139333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752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4753708"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7748955"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744205" y="1133856"/>
            <a:ext cx="849967" cy="850392"/>
          </a:xfrm>
        </p:spPr>
        <p:txBody>
          <a:bodyPr/>
          <a:lstStyle>
            <a:lvl1pPr marL="0" indent="0">
              <a:buNone/>
              <a:defRPr/>
            </a:lvl1pPr>
          </a:lstStyle>
          <a:p>
            <a:r>
              <a:rPr lang="en-US"/>
              <a:t>Click icon to add picture</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702121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464905"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3828661"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8519160" y="1114424"/>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915266" y="1133856"/>
            <a:ext cx="849967" cy="850392"/>
          </a:xfrm>
        </p:spPr>
        <p:txBody>
          <a:bodyPr/>
          <a:lstStyle>
            <a:lvl1pPr marL="0" indent="0">
              <a:buNone/>
              <a:defRPr/>
            </a:lvl1pPr>
          </a:lstStyle>
          <a:p>
            <a:r>
              <a:rPr lang="en-US"/>
              <a:t>Click icon to add picture</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
        <p:nvSpPr>
          <p:cNvPr id="8" name="Content Placeholder 7"/>
          <p:cNvSpPr>
            <a:spLocks noGrp="1"/>
          </p:cNvSpPr>
          <p:nvPr>
            <p:ph sz="quarter" idx="20"/>
          </p:nvPr>
        </p:nvSpPr>
        <p:spPr>
          <a:xfrm>
            <a:off x="6172200"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374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347200" y="6569078"/>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0919572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5"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26924701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5"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2777993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5"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33"/>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31534742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a:t>Click to edit Master title style</a:t>
            </a:r>
          </a:p>
        </p:txBody>
      </p:sp>
      <p:cxnSp>
        <p:nvCxnSpPr>
          <p:cNvPr id="10"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9" y="1371600"/>
            <a:ext cx="5157787" cy="823912"/>
          </a:xfrm>
        </p:spPr>
        <p:txBody>
          <a:bodyPr anchor="b">
            <a:normAutofit/>
          </a:bodyPr>
          <a:lstStyle>
            <a:lvl1pPr marL="0" indent="0">
              <a:spcBef>
                <a:spcPts val="0"/>
              </a:spcBef>
              <a:buNone/>
              <a:defRPr sz="165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195512"/>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371600"/>
            <a:ext cx="5183188" cy="823912"/>
          </a:xfrm>
        </p:spPr>
        <p:txBody>
          <a:bodyPr anchor="b">
            <a:normAutofit/>
          </a:bodyPr>
          <a:lstStyle>
            <a:lvl1pPr marL="0" indent="0">
              <a:spcBef>
                <a:spcPts val="0"/>
              </a:spcBef>
              <a:buNone/>
              <a:defRPr sz="165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4"/>
          <p:cNvSpPr>
            <a:spLocks noGrp="1"/>
          </p:cNvSpPr>
          <p:nvPr>
            <p:ph sz="quarter" idx="4"/>
          </p:nvPr>
        </p:nvSpPr>
        <p:spPr>
          <a:xfrm>
            <a:off x="6172203" y="2195512"/>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767614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602169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488639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3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1650">
                <a:solidFill>
                  <a:srgbClr val="0F4D7B"/>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3" name="Content Placeholder 3"/>
          <p:cNvSpPr>
            <a:spLocks noGrp="1"/>
          </p:cNvSpPr>
          <p:nvPr>
            <p:ph idx="1"/>
          </p:nvPr>
        </p:nvSpPr>
        <p:spPr>
          <a:xfrm>
            <a:off x="5183188" y="987433"/>
            <a:ext cx="6172200" cy="4873625"/>
          </a:xfrm>
        </p:spPr>
        <p:txBody>
          <a:bodyPr/>
          <a:lstStyle>
            <a:lvl1pPr>
              <a:defRPr sz="1650"/>
            </a:lvl1pPr>
            <a:lvl2pPr>
              <a:defRPr sz="1500"/>
            </a:lvl2pPr>
            <a:lvl3pPr>
              <a:defRPr sz="1350"/>
            </a:lvl3pPr>
            <a:lvl4pPr>
              <a:defRPr sz="1200"/>
            </a:lvl4pPr>
            <a:lvl5pPr>
              <a:lnSpc>
                <a:spcPct val="100000"/>
              </a:lnSpc>
              <a:spcBef>
                <a:spcPts val="285"/>
              </a:spcBef>
              <a:defRPr sz="10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679068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3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165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3" name="Picture Placeholder 3"/>
          <p:cNvSpPr>
            <a:spLocks noGrp="1" noChangeAspect="1"/>
          </p:cNvSpPr>
          <p:nvPr>
            <p:ph type="pic" idx="1"/>
          </p:nvPr>
        </p:nvSpPr>
        <p:spPr>
          <a:xfrm>
            <a:off x="5183188" y="987433"/>
            <a:ext cx="617220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6737333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a:t>Click to edit Master title style</a:t>
            </a:r>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22321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15466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
        <p:nvSpPr>
          <p:cNvPr id="4" name="Rectangle 3"/>
          <p:cNvSpPr/>
          <p:nvPr userDrawn="1"/>
        </p:nvSpPr>
        <p:spPr>
          <a:xfrm>
            <a:off x="-10922" y="6627168"/>
            <a:ext cx="11468100" cy="230832"/>
          </a:xfrm>
          <a:prstGeom prst="rect">
            <a:avLst/>
          </a:prstGeom>
        </p:spPr>
        <p:txBody>
          <a:bodyPr wrap="square">
            <a:spAutoFit/>
          </a:bodyPr>
          <a:lstStyle/>
          <a:p>
            <a:r>
              <a:rPr lang="en-US" sz="900" i="1">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Services Report (RSR) 2018. Does not include AIDS Drug Assistance Program data.</a:t>
            </a:r>
          </a:p>
        </p:txBody>
      </p:sp>
    </p:spTree>
    <p:extLst>
      <p:ext uri="{BB962C8B-B14F-4D97-AF65-F5344CB8AC3E}">
        <p14:creationId xmlns:p14="http://schemas.microsoft.com/office/powerpoint/2010/main" val="2067666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4000"/>
            </a:lvl1pPr>
          </a:lstStyle>
          <a:p>
            <a:r>
              <a:rPr lang="en-US"/>
              <a:t>Click to edit Master title style</a:t>
            </a:r>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17556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4000"/>
            </a:lvl1pPr>
          </a:lstStyle>
          <a:p>
            <a:r>
              <a:rPr lang="en-US"/>
              <a:t>Click to edit Master title style</a:t>
            </a:r>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247987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4000"/>
            </a:lvl1pPr>
          </a:lstStyle>
          <a:p>
            <a:r>
              <a:rPr lang="en-US"/>
              <a:t>Click to edit Master title style</a:t>
            </a:r>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2200">
                <a:solidFill>
                  <a:srgbClr val="0F4D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89604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8800" b="1">
                <a:solidFill>
                  <a:srgbClr val="800000"/>
                </a:solidFill>
              </a:defRPr>
            </a:lvl1pPr>
          </a:lstStyle>
          <a:p>
            <a:pPr lvl="0"/>
            <a:r>
              <a:rPr lang="en-US" sz="8800" b="1"/>
              <a:t>AGENDA</a:t>
            </a:r>
            <a:endParaRPr lang="en-US"/>
          </a:p>
        </p:txBody>
      </p:sp>
      <p:cxnSp>
        <p:nvCxnSpPr>
          <p:cNvPr id="9" name="Straight Connector 3" descr="&quot; &quot;">
            <a:extLst>
              <a:ext uri="{C183D7F6-B498-43B3-948B-1728B52AA6E4}">
                <adec:decorative xmlns:adec="http://schemas.microsoft.com/office/drawing/2017/decorative" val="1"/>
              </a:ext>
            </a:extLst>
          </p:cNvPr>
          <p:cNvCxnSpPr/>
          <p:nvPr/>
        </p:nvCxnSpPr>
        <p:spPr>
          <a:xfrm>
            <a:off x="2080846"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5140327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5575233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p:nvSpPr>
        <p:spPr>
          <a:xfrm>
            <a:off x="1358449" y="147067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37" y="1535598"/>
            <a:ext cx="665743" cy="598621"/>
          </a:xfrm>
          <a:prstGeom prst="rect">
            <a:avLst/>
          </a:prstGeom>
        </p:spPr>
      </p:pic>
      <p:sp>
        <p:nvSpPr>
          <p:cNvPr id="10" name="Content Placeholder 1"/>
          <p:cNvSpPr>
            <a:spLocks noGrp="1"/>
          </p:cNvSpPr>
          <p:nvPr>
            <p:ph sz="quarter" idx="13"/>
          </p:nvPr>
        </p:nvSpPr>
        <p:spPr>
          <a:xfrm>
            <a:off x="2281218" y="1600200"/>
            <a:ext cx="1292225" cy="685800"/>
          </a:xfrm>
        </p:spPr>
        <p:txBody>
          <a:bodyPr>
            <a:noAutofit/>
          </a:bodyPr>
          <a:lstStyle>
            <a:lvl1pPr marL="0" indent="0">
              <a:buNone/>
              <a:defRPr sz="2400" b="1"/>
            </a:lvl1pPr>
          </a:lstStyle>
          <a:p>
            <a:pPr lvl="0"/>
            <a:r>
              <a:rPr lang="en-US"/>
              <a:t>Edit Master text styles</a:t>
            </a:r>
          </a:p>
        </p:txBody>
      </p:sp>
      <p:grpSp>
        <p:nvGrpSpPr>
          <p:cNvPr id="4" name="Group 1" descr="&quot; &quot;"/>
          <p:cNvGrpSpPr/>
          <p:nvPr/>
        </p:nvGrpSpPr>
        <p:grpSpPr>
          <a:xfrm>
            <a:off x="3782988" y="1672425"/>
            <a:ext cx="672206"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p:nvSpPr>
        <p:spPr>
          <a:xfrm>
            <a:off x="1358447" y="23865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2" y="2421393"/>
            <a:ext cx="848701" cy="668420"/>
          </a:xfrm>
          <a:prstGeom prst="rect">
            <a:avLst/>
          </a:prstGeom>
        </p:spPr>
      </p:pic>
      <p:sp>
        <p:nvSpPr>
          <p:cNvPr id="16" name="Content Placeholder 2"/>
          <p:cNvSpPr>
            <a:spLocks noGrp="1"/>
          </p:cNvSpPr>
          <p:nvPr>
            <p:ph sz="quarter" idx="14"/>
          </p:nvPr>
        </p:nvSpPr>
        <p:spPr>
          <a:xfrm>
            <a:off x="2286000" y="2514600"/>
            <a:ext cx="1292225" cy="685800"/>
          </a:xfrm>
        </p:spPr>
        <p:txBody>
          <a:bodyPr>
            <a:noAutofit/>
          </a:bodyPr>
          <a:lstStyle>
            <a:lvl1pPr marL="0" indent="0">
              <a:buNone/>
              <a:defRPr sz="2400" b="1"/>
            </a:lvl1pPr>
          </a:lstStyle>
          <a:p>
            <a:pPr lvl="0"/>
            <a:r>
              <a:rPr lang="en-US"/>
              <a:t>Edit Master text styles</a:t>
            </a:r>
          </a:p>
        </p:txBody>
      </p:sp>
      <p:grpSp>
        <p:nvGrpSpPr>
          <p:cNvPr id="5" name="Group 2" descr="&quot; &quot;"/>
          <p:cNvGrpSpPr/>
          <p:nvPr/>
        </p:nvGrpSpPr>
        <p:grpSpPr>
          <a:xfrm>
            <a:off x="3781816" y="2580898"/>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p:nvSpPr>
        <p:spPr>
          <a:xfrm>
            <a:off x="1358449" y="3300984"/>
            <a:ext cx="945142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2" y="3224268"/>
            <a:ext cx="948727" cy="717739"/>
          </a:xfrm>
          <a:prstGeom prst="rect">
            <a:avLst/>
          </a:prstGeom>
        </p:spPr>
      </p:pic>
      <p:sp>
        <p:nvSpPr>
          <p:cNvPr id="22" name="Content Placeholder 3"/>
          <p:cNvSpPr>
            <a:spLocks noGrp="1"/>
          </p:cNvSpPr>
          <p:nvPr>
            <p:ph sz="quarter" idx="15"/>
          </p:nvPr>
        </p:nvSpPr>
        <p:spPr>
          <a:xfrm>
            <a:off x="2286000" y="3429000"/>
            <a:ext cx="1292225" cy="685800"/>
          </a:xfrm>
        </p:spPr>
        <p:txBody>
          <a:bodyPr>
            <a:noAutofit/>
          </a:bodyPr>
          <a:lstStyle>
            <a:lvl1pPr marL="0" indent="0">
              <a:buNone/>
              <a:defRPr sz="2400" b="1"/>
            </a:lvl1pPr>
          </a:lstStyle>
          <a:p>
            <a:pPr lvl="0"/>
            <a:r>
              <a:rPr lang="en-US"/>
              <a:t>Edit Master text styles</a:t>
            </a:r>
          </a:p>
        </p:txBody>
      </p:sp>
      <p:grpSp>
        <p:nvGrpSpPr>
          <p:cNvPr id="40" name="Group 3" descr="&quot; &quot;"/>
          <p:cNvGrpSpPr/>
          <p:nvPr/>
        </p:nvGrpSpPr>
        <p:grpSpPr>
          <a:xfrm>
            <a:off x="3782988" y="3481001"/>
            <a:ext cx="672206"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p:nvSpPr>
        <p:spPr>
          <a:xfrm>
            <a:off x="1358447" y="42153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1" y="4218554"/>
            <a:ext cx="779503" cy="658246"/>
          </a:xfrm>
          <a:prstGeom prst="rect">
            <a:avLst/>
          </a:prstGeom>
        </p:spPr>
      </p:pic>
      <p:sp>
        <p:nvSpPr>
          <p:cNvPr id="28" name="Content Placeholder 4"/>
          <p:cNvSpPr>
            <a:spLocks noGrp="1"/>
          </p:cNvSpPr>
          <p:nvPr>
            <p:ph sz="quarter" idx="16"/>
          </p:nvPr>
        </p:nvSpPr>
        <p:spPr>
          <a:xfrm>
            <a:off x="2286000" y="4343400"/>
            <a:ext cx="1292225" cy="685800"/>
          </a:xfrm>
        </p:spPr>
        <p:txBody>
          <a:bodyPr>
            <a:noAutofit/>
          </a:bodyPr>
          <a:lstStyle>
            <a:lvl1pPr marL="0" indent="0">
              <a:buNone/>
              <a:defRPr sz="2400" b="1"/>
            </a:lvl1pPr>
          </a:lstStyle>
          <a:p>
            <a:pPr lvl="0"/>
            <a:r>
              <a:rPr lang="en-US"/>
              <a:t>Edit Master text styles</a:t>
            </a:r>
          </a:p>
        </p:txBody>
      </p:sp>
      <p:grpSp>
        <p:nvGrpSpPr>
          <p:cNvPr id="41" name="Group 4" descr="&quot; &quot;"/>
          <p:cNvGrpSpPr/>
          <p:nvPr/>
        </p:nvGrpSpPr>
        <p:grpSpPr>
          <a:xfrm>
            <a:off x="3780692" y="4398460"/>
            <a:ext cx="674502"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p:nvSpPr>
        <p:spPr>
          <a:xfrm>
            <a:off x="1358450" y="5129784"/>
            <a:ext cx="9451425" cy="687111"/>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0" y="5257800"/>
            <a:ext cx="1292225" cy="685800"/>
          </a:xfrm>
        </p:spPr>
        <p:txBody>
          <a:bodyPr>
            <a:noAutofit/>
          </a:bodyPr>
          <a:lstStyle>
            <a:lvl1pPr marL="0" indent="0">
              <a:buNone/>
              <a:defRPr sz="2400" b="1"/>
            </a:lvl1pPr>
          </a:lstStyle>
          <a:p>
            <a:pPr lvl="0"/>
            <a:r>
              <a:rPr lang="en-US"/>
              <a:t>Edit Master text styles</a:t>
            </a:r>
          </a:p>
        </p:txBody>
      </p:sp>
      <p:grpSp>
        <p:nvGrpSpPr>
          <p:cNvPr id="42" name="Group 5"/>
          <p:cNvGrpSpPr/>
          <p:nvPr/>
        </p:nvGrpSpPr>
        <p:grpSpPr>
          <a:xfrm>
            <a:off x="3781860" y="5329483"/>
            <a:ext cx="674502"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411039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
        <p:nvSpPr>
          <p:cNvPr id="8" name="Rectangle 7"/>
          <p:cNvSpPr/>
          <p:nvPr userDrawn="1"/>
        </p:nvSpPr>
        <p:spPr>
          <a:xfrm>
            <a:off x="76200" y="6567324"/>
            <a:ext cx="8601075" cy="230832"/>
          </a:xfrm>
          <a:prstGeom prst="rect">
            <a:avLst/>
          </a:prstGeom>
        </p:spPr>
        <p:txBody>
          <a:bodyPr wrap="square">
            <a:spAutoFit/>
          </a:bodyPr>
          <a:lstStyle/>
          <a:p>
            <a:r>
              <a:rPr lang="en-US" sz="900" i="1">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Data Report (RSR) 2022. Does not include AIDS Drug Assistance Program data.</a:t>
            </a:r>
          </a:p>
        </p:txBody>
      </p:sp>
    </p:spTree>
    <p:extLst>
      <p:ext uri="{BB962C8B-B14F-4D97-AF65-F5344CB8AC3E}">
        <p14:creationId xmlns:p14="http://schemas.microsoft.com/office/powerpoint/2010/main" val="7130856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6674464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2179023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spcBef>
                <a:spcPts val="0"/>
              </a:spcBef>
              <a:buNone/>
              <a:defRPr sz="1400"/>
            </a:lvl2pPr>
            <a:lvl3pPr marL="914400" indent="0">
              <a:spcBef>
                <a:spcPts val="0"/>
              </a:spcBef>
              <a:buNone/>
              <a:defRPr sz="1400"/>
            </a:lvl3pPr>
            <a:lvl4pPr marL="1371600" indent="0">
              <a:spcBef>
                <a:spcPts val="0"/>
              </a:spcBef>
              <a:buNone/>
              <a:defRPr sz="1400"/>
            </a:lvl4pPr>
            <a:lvl5pPr marL="1828800" indent="0">
              <a:spcBef>
                <a:spcPts val="0"/>
              </a:spcBef>
              <a:buNone/>
              <a:defRPr sz="140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87756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2852700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5278590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37312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723845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a"/>
          <p:cNvSpPr>
            <a:spLocks noGrp="1"/>
          </p:cNvSpPr>
          <p:nvPr>
            <p:ph sz="quarter" idx="17"/>
          </p:nvPr>
        </p:nvSpPr>
        <p:spPr>
          <a:xfrm>
            <a:off x="841248" y="1895474"/>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a"/>
          <p:cNvSpPr>
            <a:spLocks noGrp="1"/>
          </p:cNvSpPr>
          <p:nvPr>
            <p:ph sz="half" idx="2"/>
          </p:nvPr>
        </p:nvSpPr>
        <p:spPr>
          <a:xfrm>
            <a:off x="7616952" y="1895854"/>
            <a:ext cx="3660648" cy="3951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r>
              <a:rPr lang="en-US"/>
              <a:t>Click icon to add picture</a:t>
            </a:r>
          </a:p>
        </p:txBody>
      </p:sp>
      <p:sp>
        <p:nvSpPr>
          <p:cNvPr id="11" name="Picture Placeholder 4b.2" descr="&quot; &quot;"/>
          <p:cNvSpPr>
            <a:spLocks noGrp="1"/>
          </p:cNvSpPr>
          <p:nvPr>
            <p:ph type="pic" sz="quarter" idx="15"/>
          </p:nvPr>
        </p:nvSpPr>
        <p:spPr>
          <a:xfrm>
            <a:off x="6705600" y="3364992"/>
            <a:ext cx="685800" cy="685800"/>
          </a:xfrm>
        </p:spPr>
        <p:txBody>
          <a:bodyPr/>
          <a:lstStyle/>
          <a:p>
            <a:r>
              <a:rPr lang="en-US"/>
              <a:t>Click icon to add picture</a:t>
            </a:r>
          </a:p>
        </p:txBody>
      </p:sp>
      <p:sp>
        <p:nvSpPr>
          <p:cNvPr id="12" name="Picture Placeholder 4b.3" descr="&quot; &quot;"/>
          <p:cNvSpPr>
            <a:spLocks noGrp="1"/>
          </p:cNvSpPr>
          <p:nvPr>
            <p:ph type="pic" sz="quarter" idx="16"/>
          </p:nvPr>
        </p:nvSpPr>
        <p:spPr>
          <a:xfrm>
            <a:off x="6720254" y="4572000"/>
            <a:ext cx="685800" cy="685800"/>
          </a:xfrm>
        </p:spPr>
        <p:txBody>
          <a:bodyPr/>
          <a:lstStyle/>
          <a:p>
            <a:r>
              <a:rPr lang="en-US"/>
              <a:t>Click icon to add picture</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3570044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2462191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228600" y="3118103"/>
            <a:ext cx="11704320" cy="25968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2234438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0410893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p:cNvSpPr>
            <a:spLocks noGrp="1"/>
          </p:cNvSpPr>
          <p:nvPr>
            <p:ph sz="quarter" idx="17"/>
          </p:nvPr>
        </p:nvSpPr>
        <p:spPr>
          <a:xfrm>
            <a:off x="1021384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172045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032364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6860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5944794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r>
              <a:rPr lang="en-US"/>
              <a:t>Click icon to add picture</a:t>
            </a:r>
          </a:p>
        </p:txBody>
      </p:sp>
      <p:sp>
        <p:nvSpPr>
          <p:cNvPr id="6" name="Content Placeholder 3"/>
          <p:cNvSpPr>
            <a:spLocks noGrp="1"/>
          </p:cNvSpPr>
          <p:nvPr>
            <p:ph sz="quarter" idx="13"/>
          </p:nvPr>
        </p:nvSpPr>
        <p:spPr>
          <a:xfrm>
            <a:off x="1981200" y="1115568"/>
            <a:ext cx="9375648"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38200" y="2334768"/>
            <a:ext cx="4392168"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5376863"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225980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0632215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841248" y="2438400"/>
            <a:ext cx="5705856" cy="266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16"/>
          </p:nvPr>
        </p:nvSpPr>
        <p:spPr>
          <a:xfrm>
            <a:off x="838200" y="5105400"/>
            <a:ext cx="5708650" cy="454025"/>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9436395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518136"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4294162" y="1133856"/>
            <a:ext cx="849966" cy="850392"/>
          </a:xfrm>
        </p:spPr>
        <p:txBody>
          <a:bodyPr/>
          <a:lstStyle>
            <a:lvl1pPr marL="0" indent="0">
              <a:buNone/>
              <a:defRPr/>
            </a:lvl1pPr>
          </a:lstStyle>
          <a:p>
            <a:r>
              <a:rPr lang="en-US"/>
              <a:t>Click icon to add picture</a:t>
            </a:r>
          </a:p>
        </p:txBody>
      </p:sp>
      <p:sp>
        <p:nvSpPr>
          <p:cNvPr id="11" name="Text Placeholder 3b.2"/>
          <p:cNvSpPr>
            <a:spLocks noGrp="1"/>
          </p:cNvSpPr>
          <p:nvPr>
            <p:ph type="body" sz="quarter" idx="13"/>
          </p:nvPr>
        </p:nvSpPr>
        <p:spPr>
          <a:xfrm>
            <a:off x="5210908"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7981540" y="1133856"/>
            <a:ext cx="849966" cy="850392"/>
          </a:xfrm>
        </p:spPr>
        <p:txBody>
          <a:bodyPr/>
          <a:lstStyle>
            <a:lvl1pPr marL="0" indent="0">
              <a:buNone/>
              <a:defRPr/>
            </a:lvl1pPr>
          </a:lstStyle>
          <a:p>
            <a:r>
              <a:rPr lang="en-US"/>
              <a:t>Click icon to add picture</a:t>
            </a:r>
          </a:p>
        </p:txBody>
      </p:sp>
      <p:sp>
        <p:nvSpPr>
          <p:cNvPr id="13" name="Text Placeholder 3c.2"/>
          <p:cNvSpPr>
            <a:spLocks noGrp="1"/>
          </p:cNvSpPr>
          <p:nvPr>
            <p:ph type="body" sz="quarter" idx="14"/>
          </p:nvPr>
        </p:nvSpPr>
        <p:spPr>
          <a:xfrm>
            <a:off x="88919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2213551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3"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2514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3b.1" descr="&quot; &quot;"/>
          <p:cNvSpPr>
            <a:spLocks noGrp="1" noChangeAspect="1"/>
          </p:cNvSpPr>
          <p:nvPr>
            <p:ph type="pic" sz="quarter" idx="18"/>
          </p:nvPr>
        </p:nvSpPr>
        <p:spPr>
          <a:xfrm>
            <a:off x="7008054" y="1133856"/>
            <a:ext cx="849966" cy="850392"/>
          </a:xfrm>
        </p:spPr>
        <p:txBody>
          <a:bodyPr/>
          <a:lstStyle>
            <a:lvl1pPr marL="0" indent="0">
              <a:buNone/>
              <a:defRPr/>
            </a:lvl1pPr>
          </a:lstStyle>
          <a:p>
            <a:r>
              <a:rPr lang="en-US"/>
              <a:t>Click icon to add picture</a:t>
            </a:r>
          </a:p>
        </p:txBody>
      </p:sp>
      <p:sp>
        <p:nvSpPr>
          <p:cNvPr id="11" name="Text Placeholder 3b.2"/>
          <p:cNvSpPr>
            <a:spLocks noGrp="1"/>
          </p:cNvSpPr>
          <p:nvPr>
            <p:ph type="body" sz="quarter" idx="13"/>
          </p:nvPr>
        </p:nvSpPr>
        <p:spPr>
          <a:xfrm>
            <a:off x="79248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3762077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752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4753708"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77489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744200" y="1133856"/>
            <a:ext cx="849966" cy="850392"/>
          </a:xfrm>
        </p:spPr>
        <p:txBody>
          <a:bodyPr/>
          <a:lstStyle>
            <a:lvl1pPr marL="0" indent="0">
              <a:buNone/>
              <a:defRPr/>
            </a:lvl1pPr>
          </a:lstStyle>
          <a:p>
            <a:r>
              <a:rPr lang="en-US"/>
              <a:t>Click icon to add picture</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32124225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r>
              <a:rPr lang="en-US"/>
              <a:t>Click icon to add picture</a:t>
            </a:r>
          </a:p>
        </p:txBody>
      </p:sp>
      <p:sp>
        <p:nvSpPr>
          <p:cNvPr id="9" name="Text Placeholder 3a.2"/>
          <p:cNvSpPr>
            <a:spLocks noGrp="1"/>
          </p:cNvSpPr>
          <p:nvPr>
            <p:ph type="body" sz="quarter" idx="12"/>
          </p:nvPr>
        </p:nvSpPr>
        <p:spPr>
          <a:xfrm>
            <a:off x="1464905"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2"/>
          <p:cNvSpPr>
            <a:spLocks noGrp="1"/>
          </p:cNvSpPr>
          <p:nvPr>
            <p:ph type="body" sz="quarter" idx="13"/>
          </p:nvPr>
        </p:nvSpPr>
        <p:spPr>
          <a:xfrm>
            <a:off x="3828661"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2"/>
          <p:cNvSpPr>
            <a:spLocks noGrp="1"/>
          </p:cNvSpPr>
          <p:nvPr>
            <p:ph type="body" sz="quarter" idx="14"/>
          </p:nvPr>
        </p:nvSpPr>
        <p:spPr>
          <a:xfrm>
            <a:off x="8519160" y="1114424"/>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3c.1" descr="&quot; &quot;"/>
          <p:cNvSpPr>
            <a:spLocks noGrp="1" noChangeAspect="1"/>
          </p:cNvSpPr>
          <p:nvPr>
            <p:ph type="pic" sz="quarter" idx="19"/>
          </p:nvPr>
        </p:nvSpPr>
        <p:spPr>
          <a:xfrm>
            <a:off x="10915261" y="1133856"/>
            <a:ext cx="849966" cy="850392"/>
          </a:xfrm>
        </p:spPr>
        <p:txBody>
          <a:bodyPr/>
          <a:lstStyle>
            <a:lvl1pPr marL="0" indent="0">
              <a:buNone/>
              <a:defRPr/>
            </a:lvl1pPr>
          </a:lstStyle>
          <a:p>
            <a:r>
              <a:rPr lang="en-US"/>
              <a:t>Click icon to add picture</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
        <p:nvSpPr>
          <p:cNvPr id="8" name="Content Placeholder 7"/>
          <p:cNvSpPr>
            <a:spLocks noGrp="1"/>
          </p:cNvSpPr>
          <p:nvPr>
            <p:ph sz="quarter" idx="20"/>
          </p:nvPr>
        </p:nvSpPr>
        <p:spPr>
          <a:xfrm>
            <a:off x="6172200"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4614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30404920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28690818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a:p>
        </p:txBody>
      </p:sp>
    </p:spTree>
    <p:extLst>
      <p:ext uri="{BB962C8B-B14F-4D97-AF65-F5344CB8AC3E}">
        <p14:creationId xmlns:p14="http://schemas.microsoft.com/office/powerpoint/2010/main" val="95182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347200" y="6553203"/>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315182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a:t>Click to edit Master title style</a:t>
            </a:r>
          </a:p>
        </p:txBody>
      </p:sp>
      <p:cxnSp>
        <p:nvCxnSpPr>
          <p:cNvPr id="10"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8" y="1371600"/>
            <a:ext cx="5157787"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195512"/>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371600"/>
            <a:ext cx="5183188"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4"/>
          <p:cNvSpPr>
            <a:spLocks noGrp="1"/>
          </p:cNvSpPr>
          <p:nvPr>
            <p:ph sz="quarter" idx="4"/>
          </p:nvPr>
        </p:nvSpPr>
        <p:spPr>
          <a:xfrm>
            <a:off x="6172200" y="2195512"/>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0795424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3973875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7885241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solidFill>
                  <a:srgbClr val="0F4D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183188" y="987425"/>
            <a:ext cx="6172200" cy="4873625"/>
          </a:xfrm>
        </p:spPr>
        <p:txBody>
          <a:bodyPr/>
          <a:lstStyle>
            <a:lvl1pPr>
              <a:defRPr sz="2200"/>
            </a:lvl1pPr>
            <a:lvl2pPr>
              <a:defRPr sz="2000"/>
            </a:lvl2pPr>
            <a:lvl3pPr>
              <a:defRPr sz="1800"/>
            </a:lvl3pPr>
            <a:lvl4pPr>
              <a:defRPr sz="1600"/>
            </a:lvl4pPr>
            <a:lvl5pPr>
              <a:lnSpc>
                <a:spcPct val="100000"/>
              </a:lnSpc>
              <a:spcBef>
                <a:spcPts val="380"/>
              </a:spcBef>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7615362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3"/>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556091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a:t>Click to edit Master title style</a:t>
            </a:r>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3771935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4430076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47BF-1724-4FCC-ABD4-6F2637F5D005}"/>
              </a:ext>
            </a:extLst>
          </p:cNvPr>
          <p:cNvSpPr>
            <a:spLocks noGrp="1"/>
          </p:cNvSpPr>
          <p:nvPr>
            <p:ph type="title"/>
          </p:nvPr>
        </p:nvSpPr>
        <p:spPr/>
        <p:txBody>
          <a:bodyPr/>
          <a:lstStyle>
            <a:lvl1pPr algn="ctr">
              <a:defRPr/>
            </a:lvl1pPr>
          </a:lstStyle>
          <a:p>
            <a:r>
              <a:rPr lang="en-US"/>
              <a:t>Click to edit Master title style</a:t>
            </a:r>
          </a:p>
        </p:txBody>
      </p:sp>
      <p:sp>
        <p:nvSpPr>
          <p:cNvPr id="7" name="Slide Number Placeholder 6">
            <a:extLst>
              <a:ext uri="{FF2B5EF4-FFF2-40B4-BE49-F238E27FC236}">
                <a16:creationId xmlns:a16="http://schemas.microsoft.com/office/drawing/2014/main" id="{E690E1FD-CE1F-4C89-A771-3DCC40A8006B}"/>
              </a:ext>
            </a:extLst>
          </p:cNvPr>
          <p:cNvSpPr>
            <a:spLocks noGrp="1"/>
          </p:cNvSpPr>
          <p:nvPr>
            <p:ph type="sldNum" sz="quarter" idx="12"/>
          </p:nvPr>
        </p:nvSpPr>
        <p:spPr/>
        <p:txBody>
          <a:bodyPr/>
          <a:lstStyle/>
          <a:p>
            <a:fld id="{C7D939B5-D1D6-442B-960C-11410C62AFA7}" type="slidenum">
              <a:rPr lang="en-US" smtClean="0"/>
              <a:t>‹#›</a:t>
            </a:fld>
            <a:endParaRPr lang="en-US"/>
          </a:p>
        </p:txBody>
      </p:sp>
      <p:sp>
        <p:nvSpPr>
          <p:cNvPr id="6" name="Content Placeholder 5">
            <a:extLst>
              <a:ext uri="{FF2B5EF4-FFF2-40B4-BE49-F238E27FC236}">
                <a16:creationId xmlns:a16="http://schemas.microsoft.com/office/drawing/2014/main" id="{AF4464D8-962B-4998-AEE0-6127DBEF0099}"/>
              </a:ext>
            </a:extLst>
          </p:cNvPr>
          <p:cNvSpPr>
            <a:spLocks noGrp="1"/>
          </p:cNvSpPr>
          <p:nvPr>
            <p:ph sz="quarter" idx="13"/>
          </p:nvPr>
        </p:nvSpPr>
        <p:spPr>
          <a:xfrm>
            <a:off x="838200" y="1895254"/>
            <a:ext cx="10515600" cy="1255712"/>
          </a:xfrm>
        </p:spPr>
        <p:txBody>
          <a:bodyPr>
            <a:normAutofit/>
          </a:bodyPr>
          <a:lstStyle>
            <a:lvl1pPr algn="ctr">
              <a:defRPr sz="3500"/>
            </a:lvl1pPr>
            <a:lvl2pPr marL="49213" indent="0">
              <a:buNone/>
              <a:defRPr/>
            </a:lvl2pPr>
          </a:lstStyle>
          <a:p>
            <a:pPr lvl="0"/>
            <a:r>
              <a:rPr lang="en-US"/>
              <a:t>Click to edit Master text styles</a:t>
            </a:r>
          </a:p>
        </p:txBody>
      </p:sp>
      <p:sp>
        <p:nvSpPr>
          <p:cNvPr id="9" name="Content Placeholder 5">
            <a:extLst>
              <a:ext uri="{FF2B5EF4-FFF2-40B4-BE49-F238E27FC236}">
                <a16:creationId xmlns:a16="http://schemas.microsoft.com/office/drawing/2014/main" id="{066654EE-1DEC-4DA6-9B7B-8CB04D3FB718}"/>
              </a:ext>
            </a:extLst>
          </p:cNvPr>
          <p:cNvSpPr>
            <a:spLocks noGrp="1"/>
          </p:cNvSpPr>
          <p:nvPr>
            <p:ph sz="quarter" idx="14"/>
          </p:nvPr>
        </p:nvSpPr>
        <p:spPr>
          <a:xfrm>
            <a:off x="838200" y="3819210"/>
            <a:ext cx="10515600" cy="707214"/>
          </a:xfrm>
        </p:spPr>
        <p:txBody>
          <a:bodyPr>
            <a:normAutofit/>
          </a:bodyPr>
          <a:lstStyle>
            <a:lvl1pPr algn="ctr">
              <a:defRPr sz="3000"/>
            </a:lvl1pPr>
            <a:lvl2pPr marL="49213" indent="0">
              <a:buNone/>
              <a:defRPr/>
            </a:lvl2pPr>
          </a:lstStyle>
          <a:p>
            <a:pPr lvl="0"/>
            <a:r>
              <a:rPr lang="en-US"/>
              <a:t>Click to edit Master text styles</a:t>
            </a:r>
          </a:p>
        </p:txBody>
      </p:sp>
      <p:sp>
        <p:nvSpPr>
          <p:cNvPr id="10" name="Content Placeholder 5">
            <a:extLst>
              <a:ext uri="{FF2B5EF4-FFF2-40B4-BE49-F238E27FC236}">
                <a16:creationId xmlns:a16="http://schemas.microsoft.com/office/drawing/2014/main" id="{6E312277-6F03-45E3-AD46-A3BDC7E91C80}"/>
              </a:ext>
            </a:extLst>
          </p:cNvPr>
          <p:cNvSpPr>
            <a:spLocks noGrp="1"/>
          </p:cNvSpPr>
          <p:nvPr>
            <p:ph sz="quarter" idx="15"/>
          </p:nvPr>
        </p:nvSpPr>
        <p:spPr>
          <a:xfrm>
            <a:off x="838200" y="4526424"/>
            <a:ext cx="10515600" cy="707214"/>
          </a:xfrm>
        </p:spPr>
        <p:txBody>
          <a:bodyPr>
            <a:normAutofit/>
          </a:bodyPr>
          <a:lstStyle>
            <a:lvl1pPr algn="ctr">
              <a:defRPr sz="2400"/>
            </a:lvl1pPr>
            <a:lvl2pPr marL="49213" indent="0">
              <a:buNone/>
              <a:defRPr/>
            </a:lvl2pPr>
          </a:lstStyle>
          <a:p>
            <a:pPr lvl="0"/>
            <a:r>
              <a:rPr lang="en-US"/>
              <a:t>Click to edit Master text styles</a:t>
            </a:r>
          </a:p>
        </p:txBody>
      </p:sp>
    </p:spTree>
    <p:extLst>
      <p:ext uri="{BB962C8B-B14F-4D97-AF65-F5344CB8AC3E}">
        <p14:creationId xmlns:p14="http://schemas.microsoft.com/office/powerpoint/2010/main" val="183129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image" Target="../media/image4.tiff"/><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image" Target="../media/image5.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theme" Target="../theme/theme4.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image" Target="../media/image12.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image" Target="../media/image4.tiff"/><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362203"/>
            <a:ext cx="10515600" cy="336708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a:off x="1117600" y="6553200"/>
            <a:ext cx="8753856"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 y="5729292"/>
            <a:ext cx="1200148" cy="900111"/>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44729" y="6119096"/>
            <a:ext cx="2145672" cy="434104"/>
          </a:xfrm>
          <a:prstGeom prst="rect">
            <a:avLst/>
          </a:prstGeom>
        </p:spPr>
      </p:pic>
      <p:sp>
        <p:nvSpPr>
          <p:cNvPr id="4" name="Slide Number Placeholder 3"/>
          <p:cNvSpPr>
            <a:spLocks noGrp="1"/>
          </p:cNvSpPr>
          <p:nvPr>
            <p:ph type="sldNum" sz="quarter" idx="4"/>
          </p:nvPr>
        </p:nvSpPr>
        <p:spPr>
          <a:xfrm>
            <a:off x="9347201" y="6553203"/>
            <a:ext cx="2743200" cy="365125"/>
          </a:xfrm>
          <a:prstGeom prst="rect">
            <a:avLst/>
          </a:prstGeom>
        </p:spPr>
        <p:txBody>
          <a:bodyPr vert="horz" lIns="91440" tIns="45720" rIns="91440" bIns="45720" rtlCol="0" anchor="ctr"/>
          <a:lstStyle>
            <a:lvl1pPr algn="r">
              <a:defRPr sz="1200" b="1">
                <a:solidFill>
                  <a:schemeClr val="bg1"/>
                </a:solidFill>
              </a:defRPr>
            </a:lvl1pPr>
          </a:lstStyle>
          <a:p>
            <a:fld id="{429ED7D3-FBF0-4A14-AC97-B6BAAAA9ECD2}" type="slidenum">
              <a:rPr lang="en-US" smtClean="0"/>
              <a:pPr/>
              <a:t>‹#›</a:t>
            </a:fld>
            <a:endParaRPr lang="en-US"/>
          </a:p>
        </p:txBody>
      </p:sp>
      <p:cxnSp>
        <p:nvCxnSpPr>
          <p:cNvPr id="10" name="Straight Connector 9"/>
          <p:cNvCxnSpPr/>
          <p:nvPr userDrawn="1"/>
        </p:nvCxnSpPr>
        <p:spPr>
          <a:xfrm>
            <a:off x="-13547" y="6553200"/>
            <a:ext cx="98552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56800" y="6156590"/>
            <a:ext cx="2133600" cy="431662"/>
          </a:xfrm>
          <a:prstGeom prst="rect">
            <a:avLst/>
          </a:prstGeom>
        </p:spPr>
      </p:pic>
    </p:spTree>
    <p:extLst>
      <p:ext uri="{BB962C8B-B14F-4D97-AF65-F5344CB8AC3E}">
        <p14:creationId xmlns:p14="http://schemas.microsoft.com/office/powerpoint/2010/main" val="10802971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22941017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3" descr="Logo:  Department of Health &amp; Human Services. USA."/>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p:nvCxnSpPr>
        <p:spPr>
          <a:xfrm flipV="1">
            <a:off x="838200" y="6355813"/>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title="Ryan White &amp; Global HIV/AIDS Program"/>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0439405" y="5991296"/>
            <a:ext cx="1463111" cy="394680"/>
          </a:xfrm>
          <a:prstGeom prst="rect">
            <a:avLst/>
          </a:prstGeom>
          <a:noFill/>
          <a:ln>
            <a:noFill/>
          </a:ln>
        </p:spPr>
      </p:pic>
      <p:sp>
        <p:nvSpPr>
          <p:cNvPr id="8" name="Rectangle 6" descr="&quot; &quot;"/>
          <p:cNvSpPr/>
          <p:nvPr/>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200" b="1">
                <a:solidFill>
                  <a:schemeClr val="bg1"/>
                </a:solidFill>
              </a:defRPr>
            </a:lvl1pPr>
          </a:lstStyle>
          <a:p>
            <a:fld id="{AC38D48C-20BE-40D5-BBF2-392FF9026E6C}" type="slidenum">
              <a:rPr lang="en-US" smtClean="0"/>
              <a:pPr/>
              <a:t>‹#›</a:t>
            </a:fld>
            <a:endParaRPr lang="en-US"/>
          </a:p>
        </p:txBody>
      </p:sp>
    </p:spTree>
    <p:extLst>
      <p:ext uri="{BB962C8B-B14F-4D97-AF65-F5344CB8AC3E}">
        <p14:creationId xmlns:p14="http://schemas.microsoft.com/office/powerpoint/2010/main" val="33851321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Lst>
  <p:hf hdr="0" ftr="0" dt="0"/>
  <p:txStyles>
    <p:titleStyle>
      <a:lvl1pPr algn="l" defTabSz="685783" rtl="0" eaLnBrk="1" latinLnBrk="0" hangingPunct="1">
        <a:lnSpc>
          <a:spcPct val="100000"/>
        </a:lnSpc>
        <a:spcBef>
          <a:spcPct val="0"/>
        </a:spcBef>
        <a:buNone/>
        <a:defRPr sz="3000" b="1" kern="1200">
          <a:solidFill>
            <a:srgbClr val="0F4D7B"/>
          </a:solidFill>
          <a:latin typeface="+mn-lt"/>
          <a:ea typeface="+mj-ea"/>
          <a:cs typeface="+mj-cs"/>
        </a:defRPr>
      </a:lvl1pPr>
    </p:titleStyle>
    <p:bodyStyle>
      <a:lvl1pPr marL="260597" indent="-260597" algn="l" defTabSz="685783" rtl="0" eaLnBrk="1" latinLnBrk="0" hangingPunct="1">
        <a:lnSpc>
          <a:spcPct val="100000"/>
        </a:lnSpc>
        <a:spcBef>
          <a:spcPts val="396"/>
        </a:spcBef>
        <a:buClr>
          <a:srgbClr val="0F4D7B"/>
        </a:buClr>
        <a:buSzPct val="125000"/>
        <a:buFont typeface="Arial" panose="020B0604020202020204" pitchFamily="34" charset="0"/>
        <a:buChar char="•"/>
        <a:defRPr sz="1650" kern="1200">
          <a:solidFill>
            <a:srgbClr val="0F4D7B"/>
          </a:solidFill>
          <a:latin typeface="+mn-lt"/>
          <a:ea typeface="+mn-ea"/>
          <a:cs typeface="+mn-cs"/>
        </a:defRPr>
      </a:lvl1pPr>
      <a:lvl2pPr marL="555484" indent="-212593" algn="l" defTabSz="685783" rtl="0" eaLnBrk="1" latinLnBrk="0" hangingPunct="1">
        <a:lnSpc>
          <a:spcPct val="100000"/>
        </a:lnSpc>
        <a:spcBef>
          <a:spcPts val="360"/>
        </a:spcBef>
        <a:buClr>
          <a:srgbClr val="0F4D7B"/>
        </a:buClr>
        <a:buFont typeface="Wingdings" panose="05000000000000000000" pitchFamily="2" charset="2"/>
        <a:buChar char="§"/>
        <a:defRPr sz="1500" kern="1200">
          <a:solidFill>
            <a:srgbClr val="0F4D7B"/>
          </a:solidFill>
          <a:latin typeface="+mn-lt"/>
          <a:ea typeface="+mn-ea"/>
          <a:cs typeface="+mn-cs"/>
        </a:defRPr>
      </a:lvl2pPr>
      <a:lvl3pPr marL="857228" indent="-171446" algn="l" defTabSz="685783" rtl="0" eaLnBrk="1" latinLnBrk="0" hangingPunct="1">
        <a:lnSpc>
          <a:spcPct val="100000"/>
        </a:lnSpc>
        <a:spcBef>
          <a:spcPts val="324"/>
        </a:spcBef>
        <a:buClr>
          <a:srgbClr val="0F4D7B"/>
        </a:buClr>
        <a:buFont typeface="Wingdings" panose="05000000000000000000" pitchFamily="2" charset="2"/>
        <a:buChar char="ü"/>
        <a:defRPr sz="1350" kern="1200">
          <a:solidFill>
            <a:srgbClr val="0F4D7B"/>
          </a:solidFill>
          <a:latin typeface="+mn-lt"/>
          <a:ea typeface="+mn-ea"/>
          <a:cs typeface="+mn-cs"/>
        </a:defRPr>
      </a:lvl3pPr>
      <a:lvl4pPr marL="1200120" indent="-171446" algn="l" defTabSz="685783" rtl="0" eaLnBrk="1" latinLnBrk="0" hangingPunct="1">
        <a:lnSpc>
          <a:spcPct val="100000"/>
        </a:lnSpc>
        <a:spcBef>
          <a:spcPts val="300"/>
        </a:spcBef>
        <a:buClr>
          <a:srgbClr val="0F4D7B"/>
        </a:buClr>
        <a:buSzPct val="100000"/>
        <a:buFont typeface="Courier New" panose="02070309020205020404" pitchFamily="49" charset="0"/>
        <a:buChar char="o"/>
        <a:defRPr sz="1200" kern="1200">
          <a:solidFill>
            <a:srgbClr val="0F4D7B"/>
          </a:solidFill>
          <a:latin typeface="+mn-lt"/>
          <a:ea typeface="+mn-ea"/>
          <a:cs typeface="+mn-cs"/>
        </a:defRPr>
      </a:lvl4pPr>
      <a:lvl5pPr marL="1543012" indent="-171446" algn="l" defTabSz="685783" rtl="0" eaLnBrk="1" latinLnBrk="0" hangingPunct="1">
        <a:lnSpc>
          <a:spcPct val="100000"/>
        </a:lnSpc>
        <a:spcBef>
          <a:spcPts val="285"/>
        </a:spcBef>
        <a:buClr>
          <a:srgbClr val="0F4D7B"/>
        </a:buClr>
        <a:buFont typeface="Wingdings" panose="05000000000000000000" pitchFamily="2" charset="2"/>
        <a:buChar char="Ø"/>
        <a:defRPr sz="1050" kern="1200">
          <a:solidFill>
            <a:srgbClr val="0F4D7B"/>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3" descr="Logo:  Department of Health &amp; Human Services. USA."/>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0490473" y="5991296"/>
            <a:ext cx="1360965" cy="394680"/>
          </a:xfrm>
          <a:prstGeom prst="rect">
            <a:avLst/>
          </a:prstGeom>
          <a:noFill/>
          <a:ln>
            <a:noFill/>
          </a:ln>
        </p:spPr>
      </p:pic>
      <p:sp>
        <p:nvSpPr>
          <p:cNvPr id="8" name="Rectangle 6" descr="&quot; &quot;"/>
          <p:cNvSpPr/>
          <p:nvPr/>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600" b="1">
                <a:solidFill>
                  <a:schemeClr val="bg1"/>
                </a:solidFill>
              </a:defRPr>
            </a:lvl1pPr>
          </a:lstStyle>
          <a:p>
            <a:fld id="{429ED7D3-FBF0-4A14-AC97-B6BAAAA9ECD2}" type="slidenum">
              <a:rPr lang="en-US" smtClean="0"/>
              <a:pPr/>
              <a:t>‹#›</a:t>
            </a:fld>
            <a:endParaRPr lang="en-US"/>
          </a:p>
        </p:txBody>
      </p:sp>
    </p:spTree>
    <p:extLst>
      <p:ext uri="{BB962C8B-B14F-4D97-AF65-F5344CB8AC3E}">
        <p14:creationId xmlns:p14="http://schemas.microsoft.com/office/powerpoint/2010/main" val="132488845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Lst>
  <p:txStyles>
    <p:titleStyle>
      <a:lvl1pPr algn="l" defTabSz="914400" rtl="0" eaLnBrk="1" latinLnBrk="0" hangingPunct="1">
        <a:lnSpc>
          <a:spcPct val="100000"/>
        </a:lnSpc>
        <a:spcBef>
          <a:spcPct val="0"/>
        </a:spcBef>
        <a:buNone/>
        <a:defRPr sz="4000" b="1" kern="1200">
          <a:solidFill>
            <a:srgbClr val="0F4D7B"/>
          </a:solidFill>
          <a:latin typeface="+mn-lt"/>
          <a:ea typeface="+mj-ea"/>
          <a:cs typeface="+mj-cs"/>
        </a:defRPr>
      </a:lvl1pPr>
    </p:titleStyle>
    <p:body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45_C8A64C0E.xml"/><Relationship Id="rId2" Type="http://schemas.openxmlformats.org/officeDocument/2006/relationships/notesSlide" Target="../notesSlides/notesSlide13.xml"/><Relationship Id="rId1" Type="http://schemas.openxmlformats.org/officeDocument/2006/relationships/slideLayout" Target="../slideLayouts/slideLayout6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http://www.ryanwhite.hrsa.gov/" TargetMode="External"/><Relationship Id="rId2" Type="http://schemas.openxmlformats.org/officeDocument/2006/relationships/notesSlide" Target="../notesSlides/notesSlide14.xml"/><Relationship Id="rId1" Type="http://schemas.openxmlformats.org/officeDocument/2006/relationships/slideLayout" Target="../slideLayouts/slideLayout97.xml"/><Relationship Id="rId6" Type="http://schemas.openxmlformats.org/officeDocument/2006/relationships/image" Target="../media/image25.png"/><Relationship Id="rId5" Type="http://schemas.openxmlformats.org/officeDocument/2006/relationships/hyperlink" Target="https://public.govdelivery.com/accounts/USHHSHRSA/subscriber/new?qsp=HRSA-subscribe" TargetMode="External"/><Relationship Id="rId4" Type="http://schemas.openxmlformats.org/officeDocument/2006/relationships/hyperlink" Target="https://public.govdelivery.com/accounts/USHHSHRSA/signup/29907"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instagram.com/hrsagov/" TargetMode="External"/><Relationship Id="rId13" Type="http://schemas.openxmlformats.org/officeDocument/2006/relationships/image" Target="../media/image30.png"/><Relationship Id="rId3" Type="http://schemas.openxmlformats.org/officeDocument/2006/relationships/hyperlink" Target="http://www.hrsa.gov/" TargetMode="External"/><Relationship Id="rId7" Type="http://schemas.openxmlformats.org/officeDocument/2006/relationships/image" Target="../media/image27.png"/><Relationship Id="rId12" Type="http://schemas.openxmlformats.org/officeDocument/2006/relationships/hyperlink" Target="https://www.youtube.com/user/HRSAtube" TargetMode="External"/><Relationship Id="rId2" Type="http://schemas.openxmlformats.org/officeDocument/2006/relationships/notesSlide" Target="../notesSlides/notesSlide15.xml"/><Relationship Id="rId1" Type="http://schemas.openxmlformats.org/officeDocument/2006/relationships/slideLayout" Target="../slideLayouts/slideLayout97.xml"/><Relationship Id="rId6" Type="http://schemas.openxmlformats.org/officeDocument/2006/relationships/hyperlink" Target="https://facebook.com/HRSAgov/" TargetMode="External"/><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1.png"/><Relationship Id="rId10" Type="http://schemas.openxmlformats.org/officeDocument/2006/relationships/hyperlink" Target="https://www.linkedin.com/company/us-government-department-of-health-&amp;-human-services-hrsa/" TargetMode="External"/><Relationship Id="rId4" Type="http://schemas.openxmlformats.org/officeDocument/2006/relationships/hyperlink" Target="https://public.govdelivery.com/accounts/USHHSHRSA/subscriber/new?qsp=HRSA-subscribe" TargetMode="External"/><Relationship Id="rId9" Type="http://schemas.openxmlformats.org/officeDocument/2006/relationships/image" Target="../media/image28.png"/><Relationship Id="rId14" Type="http://schemas.openxmlformats.org/officeDocument/2006/relationships/hyperlink" Target="https://twitter.com/HRS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3F_50C0C33D.xml"/><Relationship Id="rId2" Type="http://schemas.openxmlformats.org/officeDocument/2006/relationships/notesSlide" Target="../notesSlides/notesSlide9.xml"/><Relationship Id="rId1" Type="http://schemas.openxmlformats.org/officeDocument/2006/relationships/slideLayout" Target="../slideLayouts/slideLayout6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4912" y="6210596"/>
            <a:ext cx="2033698" cy="369332"/>
          </a:xfrm>
          <a:prstGeom prst="rect">
            <a:avLst/>
          </a:prstGeom>
        </p:spPr>
        <p:txBody>
          <a:bodyPr wrap="none">
            <a:spAutoFit/>
          </a:bodyPr>
          <a:lstStyle/>
          <a:p>
            <a:r>
              <a:rPr lang="en-US" dirty="0"/>
              <a:t>Released June 2024</a:t>
            </a:r>
          </a:p>
        </p:txBody>
      </p:sp>
      <p:sp>
        <p:nvSpPr>
          <p:cNvPr id="5" name="Subtitle 4"/>
          <p:cNvSpPr>
            <a:spLocks noGrp="1"/>
          </p:cNvSpPr>
          <p:nvPr>
            <p:ph type="subTitle" idx="1"/>
          </p:nvPr>
        </p:nvSpPr>
        <p:spPr>
          <a:xfrm>
            <a:off x="838200" y="4243345"/>
            <a:ext cx="10515600" cy="624695"/>
          </a:xfrm>
        </p:spPr>
        <p:txBody>
          <a:bodyPr>
            <a:normAutofit/>
          </a:bodyPr>
          <a:lstStyle/>
          <a:p>
            <a:r>
              <a:rPr lang="en-US" sz="3200" dirty="0"/>
              <a:t>Overview</a:t>
            </a:r>
          </a:p>
        </p:txBody>
      </p:sp>
      <p:sp>
        <p:nvSpPr>
          <p:cNvPr id="3" name="Title 2"/>
          <p:cNvSpPr>
            <a:spLocks noGrp="1"/>
          </p:cNvSpPr>
          <p:nvPr>
            <p:ph type="ctrTitle"/>
          </p:nvPr>
        </p:nvSpPr>
        <p:spPr>
          <a:xfrm>
            <a:off x="838200" y="1915467"/>
            <a:ext cx="10515600" cy="2234712"/>
          </a:xfrm>
        </p:spPr>
        <p:txBody>
          <a:bodyPr/>
          <a:lstStyle/>
          <a:p>
            <a:r>
              <a:rPr lang="en-US" sz="3200" dirty="0"/>
              <a:t>Clients Served by the Ryan White HIV/AIDS Program </a:t>
            </a:r>
            <a:br>
              <a:rPr lang="en-US" sz="3200" dirty="0"/>
            </a:br>
            <a:r>
              <a:rPr lang="en-US" sz="3200" dirty="0"/>
              <a:t>2022</a:t>
            </a:r>
            <a:endParaRPr lang="en-US" dirty="0"/>
          </a:p>
        </p:txBody>
      </p:sp>
      <p:cxnSp>
        <p:nvCxnSpPr>
          <p:cNvPr id="6" name="Straight Connector 5">
            <a:extLst>
              <a:ext uri="{C183D7F6-B498-43B3-948B-1728B52AA6E4}">
                <adec:decorative xmlns:adec="http://schemas.microsoft.com/office/drawing/2017/decorative" val="1"/>
              </a:ext>
            </a:extLst>
          </p:cNvPr>
          <p:cNvCxnSpPr/>
          <p:nvPr/>
        </p:nvCxnSpPr>
        <p:spPr>
          <a:xfrm>
            <a:off x="3151762" y="8618706"/>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545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
            <a:ext cx="11753088" cy="1066800"/>
          </a:xfrm>
        </p:spPr>
        <p:txBody>
          <a:bodyPr>
            <a:noAutofit/>
          </a:bodyPr>
          <a:lstStyle/>
          <a:p>
            <a:r>
              <a:rPr lang="en-US" sz="3200"/>
              <a:t>Clients Served by the Ryan White HIV/AIDS Program, by Health Care Coverage, 2022—United States and 3 Territories</a:t>
            </a:r>
            <a:r>
              <a:rPr lang="en-US" sz="3200" baseline="30000"/>
              <a:t>a</a:t>
            </a:r>
            <a:endParaRPr lang="en-US" sz="3200" baseline="30000">
              <a:cs typeface="Arial" panose="020B0604020202020204" pitchFamily="34" charset="0"/>
            </a:endParaRPr>
          </a:p>
        </p:txBody>
      </p:sp>
      <p:sp>
        <p:nvSpPr>
          <p:cNvPr id="10" name="TextBox 5"/>
          <p:cNvSpPr txBox="1">
            <a:spLocks noChangeArrowheads="1"/>
          </p:cNvSpPr>
          <p:nvPr/>
        </p:nvSpPr>
        <p:spPr bwMode="auto">
          <a:xfrm>
            <a:off x="838200" y="6119396"/>
            <a:ext cx="258417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endParaRPr lang="en-US" altLang="en-US" sz="900">
              <a:solidFill>
                <a:prstClr val="black"/>
              </a:solidFill>
              <a:latin typeface="Calibri" panose="020F0502020204030204"/>
              <a:cs typeface="Arial" panose="020B0604020202020204" pitchFamily="34" charset="0"/>
            </a:endParaRPr>
          </a:p>
        </p:txBody>
      </p:sp>
      <p:pic>
        <p:nvPicPr>
          <p:cNvPr id="3" name="Picture 2" descr="In 2022, 81.8% of RWHAP clients had some form of health care coverage. Of the 537,254 clients with reported health care coverage information, 31.4% were covered by Medicaid, 10.4% had multiple forms of coverage, 10.3% were covered by Medicare, 10.2% had private employer coverage, 9.4% had private individual coverage, and 7.6% had both Medicare and Medicaid dual coverage. Nearly one-fifth (18.2%) of RWHAP clients had no health care coverage in 2022.&#10; &#10;Multiple coverage includes any combination of coverage types except for the Medicare and Medicaid dual enrollment category, which is displayed separately. &#10;&#10;The three territories include Guam, Puerto Rico, and the U.S. Virgin Islands. &#10;">
            <a:extLst>
              <a:ext uri="{FF2B5EF4-FFF2-40B4-BE49-F238E27FC236}">
                <a16:creationId xmlns:a16="http://schemas.microsoft.com/office/drawing/2014/main" id="{64E6263E-545C-8FBC-E103-AA528E0CC3DB}"/>
              </a:ext>
            </a:extLst>
          </p:cNvPr>
          <p:cNvPicPr>
            <a:picLocks noChangeAspect="1"/>
          </p:cNvPicPr>
          <p:nvPr/>
        </p:nvPicPr>
        <p:blipFill>
          <a:blip r:embed="rId3"/>
          <a:stretch>
            <a:fillRect/>
          </a:stretch>
        </p:blipFill>
        <p:spPr>
          <a:xfrm>
            <a:off x="1322418" y="1261176"/>
            <a:ext cx="9547163" cy="4663844"/>
          </a:xfrm>
          <a:prstGeom prst="rect">
            <a:avLst/>
          </a:prstGeom>
        </p:spPr>
      </p:pic>
    </p:spTree>
    <p:extLst>
      <p:ext uri="{BB962C8B-B14F-4D97-AF65-F5344CB8AC3E}">
        <p14:creationId xmlns:p14="http://schemas.microsoft.com/office/powerpoint/2010/main" val="253955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1"/>
            <a:ext cx="11899392" cy="1066800"/>
          </a:xfrm>
        </p:spPr>
        <p:txBody>
          <a:bodyPr>
            <a:noAutofit/>
          </a:bodyPr>
          <a:lstStyle/>
          <a:p>
            <a:r>
              <a:rPr lang="en-US" sz="3200"/>
              <a:t>Clients Served by the Ryan White HIV/AIDS Program, by Poverty Level, 2022—United States and 3 Territories</a:t>
            </a:r>
            <a:r>
              <a:rPr lang="en-US" sz="3200" baseline="30000"/>
              <a:t>a</a:t>
            </a:r>
            <a:endParaRPr lang="en-US" sz="3200" baseline="30000">
              <a:cs typeface="Arial" panose="020B0604020202020204" pitchFamily="34" charset="0"/>
            </a:endParaRPr>
          </a:p>
        </p:txBody>
      </p:sp>
      <p:sp>
        <p:nvSpPr>
          <p:cNvPr id="10" name="TextBox 5"/>
          <p:cNvSpPr txBox="1">
            <a:spLocks noChangeArrowheads="1"/>
          </p:cNvSpPr>
          <p:nvPr/>
        </p:nvSpPr>
        <p:spPr bwMode="auto">
          <a:xfrm>
            <a:off x="838200" y="6153745"/>
            <a:ext cx="258417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endParaRPr lang="en-US" altLang="en-US" sz="900">
              <a:solidFill>
                <a:prstClr val="black"/>
              </a:solidFill>
              <a:latin typeface="Calibri" panose="020F0502020204030204"/>
              <a:cs typeface="Arial" panose="020B0604020202020204" pitchFamily="34" charset="0"/>
            </a:endParaRPr>
          </a:p>
        </p:txBody>
      </p:sp>
      <p:pic>
        <p:nvPicPr>
          <p:cNvPr id="3" name="Picture 2" descr="In 2022, 58.6% of the 520,443 clients with income information were living at or below 100% of the federal poverty level (FPL).&#10; &#10;The three territories include Guam, Puerto Rico, and the U.S. Virgin Islands. &#10;">
            <a:extLst>
              <a:ext uri="{FF2B5EF4-FFF2-40B4-BE49-F238E27FC236}">
                <a16:creationId xmlns:a16="http://schemas.microsoft.com/office/drawing/2014/main" id="{43D46F7F-B8C4-23AB-317D-9860BCDFFF62}"/>
              </a:ext>
            </a:extLst>
          </p:cNvPr>
          <p:cNvPicPr>
            <a:picLocks noChangeAspect="1"/>
          </p:cNvPicPr>
          <p:nvPr/>
        </p:nvPicPr>
        <p:blipFill>
          <a:blip r:embed="rId3"/>
          <a:stretch>
            <a:fillRect/>
          </a:stretch>
        </p:blipFill>
        <p:spPr>
          <a:xfrm>
            <a:off x="1755272" y="1263109"/>
            <a:ext cx="8681456" cy="4694327"/>
          </a:xfrm>
          <a:prstGeom prst="rect">
            <a:avLst/>
          </a:prstGeom>
        </p:spPr>
      </p:pic>
    </p:spTree>
    <p:extLst>
      <p:ext uri="{BB962C8B-B14F-4D97-AF65-F5344CB8AC3E}">
        <p14:creationId xmlns:p14="http://schemas.microsoft.com/office/powerpoint/2010/main" val="385988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1"/>
            <a:ext cx="12094464" cy="1066800"/>
          </a:xfrm>
        </p:spPr>
        <p:txBody>
          <a:bodyPr>
            <a:noAutofit/>
          </a:bodyPr>
          <a:lstStyle/>
          <a:p>
            <a:r>
              <a:rPr lang="en-US" sz="3000"/>
              <a:t>Clients Served by the Ryan White HIV/AIDS Program Living ≤100% of the Federal Poverty Level, by Gender, 2022—United States and 3 Territories</a:t>
            </a:r>
            <a:r>
              <a:rPr lang="en-US" sz="3000" baseline="30000"/>
              <a:t>a</a:t>
            </a:r>
            <a:endParaRPr lang="en-US" sz="3000" baseline="30000">
              <a:cs typeface="Arial" panose="020B0604020202020204" pitchFamily="34" charset="0"/>
            </a:endParaRPr>
          </a:p>
        </p:txBody>
      </p:sp>
      <p:sp>
        <p:nvSpPr>
          <p:cNvPr id="10" name="TextBox 5"/>
          <p:cNvSpPr txBox="1">
            <a:spLocks noChangeArrowheads="1"/>
          </p:cNvSpPr>
          <p:nvPr/>
        </p:nvSpPr>
        <p:spPr bwMode="auto">
          <a:xfrm>
            <a:off x="824948" y="6007754"/>
            <a:ext cx="6145696"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p>
          <a:p>
            <a:pPr defTabSz="914400" eaLnBrk="1" hangingPunct="1">
              <a:spcBef>
                <a:spcPts val="0"/>
              </a:spcBef>
              <a:buNone/>
              <a:defRPr/>
            </a:pPr>
            <a:r>
              <a:rPr lang="en-US" altLang="en-US" sz="900" baseline="30000">
                <a:solidFill>
                  <a:prstClr val="black"/>
                </a:solidFill>
                <a:latin typeface="Calibri" panose="020F0502020204030204"/>
                <a:cs typeface="Arial" panose="020B0604020202020204" pitchFamily="34" charset="0"/>
              </a:rPr>
              <a:t>b </a:t>
            </a:r>
            <a:r>
              <a:rPr lang="en-US" altLang="en-US" sz="90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a:t>
            </a:r>
          </a:p>
        </p:txBody>
      </p:sp>
      <p:pic>
        <p:nvPicPr>
          <p:cNvPr id="3" name="Picture 2" descr="Female and transgender clients had lower incomes than male clients. Among the 131,112 female clients with poverty level information in 2022, 66.8% were living at or below 100% of the federal poverty level (FPL). Among the 14,081 transgender clients with poverty level information, 71.7% were living at or below 100% FPL. These percentages are compared to 55.2% of male clients and the average across all RWHAP clients of 58.6%.&#10;&#10;Transgender clients includes clients who identify as transgender male, transgender female, or other gender identity.  &#10; &#10;The three territories include Guam, Puerto Rico, and the U.S. Virgin Islands. &#10;">
            <a:extLst>
              <a:ext uri="{FF2B5EF4-FFF2-40B4-BE49-F238E27FC236}">
                <a16:creationId xmlns:a16="http://schemas.microsoft.com/office/drawing/2014/main" id="{40624B25-736B-CEA8-C1B0-DD5AF06EDC42}"/>
              </a:ext>
            </a:extLst>
          </p:cNvPr>
          <p:cNvPicPr>
            <a:picLocks noChangeAspect="1"/>
          </p:cNvPicPr>
          <p:nvPr/>
        </p:nvPicPr>
        <p:blipFill>
          <a:blip r:embed="rId3"/>
          <a:stretch>
            <a:fillRect/>
          </a:stretch>
        </p:blipFill>
        <p:spPr>
          <a:xfrm>
            <a:off x="1590665" y="1319524"/>
            <a:ext cx="9010669" cy="4688230"/>
          </a:xfrm>
          <a:prstGeom prst="rect">
            <a:avLst/>
          </a:prstGeom>
        </p:spPr>
      </p:pic>
    </p:spTree>
    <p:extLst>
      <p:ext uri="{BB962C8B-B14F-4D97-AF65-F5344CB8AC3E}">
        <p14:creationId xmlns:p14="http://schemas.microsoft.com/office/powerpoint/2010/main" val="403844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1"/>
            <a:ext cx="11948160" cy="1066800"/>
          </a:xfrm>
        </p:spPr>
        <p:txBody>
          <a:bodyPr>
            <a:noAutofit/>
          </a:bodyPr>
          <a:lstStyle/>
          <a:p>
            <a:r>
              <a:rPr lang="en-US" sz="2800"/>
              <a:t>Clients Served by the Ryan White HIV/AIDS Program Living ≤100% of the Federal Poverty Level, by Housing Status, 2022—United States and 3 </a:t>
            </a:r>
            <a:r>
              <a:rPr lang="en-US" sz="2800" err="1"/>
              <a:t>Territories</a:t>
            </a:r>
            <a:r>
              <a:rPr lang="en-US" sz="2800" baseline="30000" err="1"/>
              <a:t>a</a:t>
            </a:r>
            <a:endParaRPr lang="en-US" sz="2800" baseline="30000">
              <a:cs typeface="Arial" panose="020B0604020202020204" pitchFamily="34" charset="0"/>
            </a:endParaRPr>
          </a:p>
        </p:txBody>
      </p:sp>
      <p:sp>
        <p:nvSpPr>
          <p:cNvPr id="10" name="TextBox 5"/>
          <p:cNvSpPr txBox="1">
            <a:spLocks noChangeArrowheads="1"/>
          </p:cNvSpPr>
          <p:nvPr/>
        </p:nvSpPr>
        <p:spPr bwMode="auto">
          <a:xfrm>
            <a:off x="1001488" y="6136439"/>
            <a:ext cx="258417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endParaRPr lang="en-US" altLang="en-US" sz="900">
              <a:solidFill>
                <a:prstClr val="black"/>
              </a:solidFill>
              <a:latin typeface="Calibri" panose="020F0502020204030204"/>
              <a:cs typeface="Arial" panose="020B0604020202020204" pitchFamily="34" charset="0"/>
            </a:endParaRPr>
          </a:p>
        </p:txBody>
      </p:sp>
      <p:pic>
        <p:nvPicPr>
          <p:cNvPr id="3" name="Picture 2" descr="Among clients who experienced stable housing who had reported poverty level information in 2022, 55.7% were living ≤100% FPL. Among clients who experienced temporary housing, 77.1% were living ≤100% FPL. Among clients who experienced unstable housing, 83.1% were living ≤100% FPL. &#10; &#10;The three territories include Guam, Puerto Rico, and the U.S. Virgin Islands. &#10;">
            <a:extLst>
              <a:ext uri="{FF2B5EF4-FFF2-40B4-BE49-F238E27FC236}">
                <a16:creationId xmlns:a16="http://schemas.microsoft.com/office/drawing/2014/main" id="{67E4A884-469B-5372-17CA-C1EE2D80324E}"/>
              </a:ext>
            </a:extLst>
          </p:cNvPr>
          <p:cNvPicPr>
            <a:picLocks noChangeAspect="1"/>
          </p:cNvPicPr>
          <p:nvPr/>
        </p:nvPicPr>
        <p:blipFill>
          <a:blip r:embed="rId4"/>
          <a:stretch>
            <a:fillRect/>
          </a:stretch>
        </p:blipFill>
        <p:spPr>
          <a:xfrm>
            <a:off x="1752223" y="1257505"/>
            <a:ext cx="8687553" cy="4688230"/>
          </a:xfrm>
          <a:prstGeom prst="rect">
            <a:avLst/>
          </a:prstGeom>
        </p:spPr>
      </p:pic>
    </p:spTree>
    <p:extLst>
      <p:ext uri="{BB962C8B-B14F-4D97-AF65-F5344CB8AC3E}">
        <p14:creationId xmlns:p14="http://schemas.microsoft.com/office/powerpoint/2010/main" val="3366341646"/>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E310-3D82-418F-A534-CFB4C19B48C5}"/>
              </a:ext>
            </a:extLst>
          </p:cNvPr>
          <p:cNvSpPr>
            <a:spLocks noGrp="1"/>
          </p:cNvSpPr>
          <p:nvPr>
            <p:ph type="title"/>
          </p:nvPr>
        </p:nvSpPr>
        <p:spPr>
          <a:xfrm>
            <a:off x="381000" y="89364"/>
            <a:ext cx="11430000" cy="950416"/>
          </a:xfrm>
        </p:spPr>
        <p:txBody>
          <a:bodyPr>
            <a:noAutofit/>
          </a:bodyPr>
          <a:lstStyle/>
          <a:p>
            <a:r>
              <a:rPr lang="en-US" sz="4400"/>
              <a:t>Connect with the Ryan White HIV/AIDS Program</a:t>
            </a:r>
          </a:p>
        </p:txBody>
      </p:sp>
      <p:sp>
        <p:nvSpPr>
          <p:cNvPr id="4" name="Content Placeholder 3">
            <a:extLst>
              <a:ext uri="{FF2B5EF4-FFF2-40B4-BE49-F238E27FC236}">
                <a16:creationId xmlns:a16="http://schemas.microsoft.com/office/drawing/2014/main" id="{F491DFDA-565C-4E62-BA12-421BD0DE06E8}"/>
              </a:ext>
            </a:extLst>
          </p:cNvPr>
          <p:cNvSpPr>
            <a:spLocks noGrp="1" noChangeAspect="1"/>
          </p:cNvSpPr>
          <p:nvPr>
            <p:ph sz="quarter" idx="13"/>
          </p:nvPr>
        </p:nvSpPr>
        <p:spPr>
          <a:xfrm>
            <a:off x="838200" y="1518590"/>
            <a:ext cx="10515600" cy="1497076"/>
          </a:xfrm>
        </p:spPr>
        <p:txBody>
          <a:bodyPr>
            <a:normAutofit/>
          </a:bodyPr>
          <a:lstStyle/>
          <a:p>
            <a:pPr marL="0" indent="0">
              <a:buNone/>
            </a:pPr>
            <a:r>
              <a:rPr lang="en-US" sz="4000"/>
              <a:t>Learn more about our program at our website: </a:t>
            </a:r>
          </a:p>
          <a:p>
            <a:pPr marL="0" indent="0">
              <a:buNone/>
            </a:pPr>
            <a:r>
              <a:rPr lang="en-US" sz="4000" u="sng">
                <a:solidFill>
                  <a:srgbClr val="0563C1"/>
                </a:solidFill>
                <a:uFill>
                  <a:solidFill>
                    <a:srgbClr val="0563C1"/>
                  </a:solidFill>
                </a:uFill>
                <a:sym typeface="Calibri"/>
                <a:hlinkClick r:id="rId3"/>
              </a:rPr>
              <a:t>ryanwhite.hrsa.gov</a:t>
            </a:r>
            <a:endParaRPr lang="en-US" sz="4000" u="sng">
              <a:solidFill>
                <a:srgbClr val="0563C1"/>
              </a:solidFill>
              <a:uFill>
                <a:solidFill>
                  <a:srgbClr val="0563C1"/>
                </a:solidFill>
              </a:uFill>
              <a:sym typeface="Calibri"/>
            </a:endParaRPr>
          </a:p>
        </p:txBody>
      </p:sp>
      <p:sp>
        <p:nvSpPr>
          <p:cNvPr id="5" name="Content Placeholder 4">
            <a:extLst>
              <a:ext uri="{FF2B5EF4-FFF2-40B4-BE49-F238E27FC236}">
                <a16:creationId xmlns:a16="http://schemas.microsoft.com/office/drawing/2014/main" id="{CE9220D7-A106-44C2-B0E6-9AE990EBF466}"/>
              </a:ext>
            </a:extLst>
          </p:cNvPr>
          <p:cNvSpPr>
            <a:spLocks noGrp="1"/>
          </p:cNvSpPr>
          <p:nvPr>
            <p:ph sz="quarter" idx="14"/>
          </p:nvPr>
        </p:nvSpPr>
        <p:spPr>
          <a:xfrm>
            <a:off x="1937735" y="3494476"/>
            <a:ext cx="9111265" cy="707214"/>
          </a:xfrm>
        </p:spPr>
        <p:txBody>
          <a:bodyPr>
            <a:noAutofit/>
          </a:bodyPr>
          <a:lstStyle/>
          <a:p>
            <a:pPr marL="0" indent="0">
              <a:buNone/>
            </a:pPr>
            <a:r>
              <a:rPr lang="en-US" sz="3200"/>
              <a:t>Sign up for the Ryan White HIV/AIDS Program Listserv:</a:t>
            </a:r>
          </a:p>
          <a:p>
            <a:pPr marL="0" indent="0">
              <a:buNone/>
            </a:pPr>
            <a:r>
              <a:rPr lang="en-US" sz="3200">
                <a:hlinkClick r:id="rId4"/>
              </a:rPr>
              <a:t>https://public.govdelivery.com/accounts/USHHSHRSA/signup/29907</a:t>
            </a:r>
            <a:r>
              <a:rPr lang="en-US" sz="3200"/>
              <a:t> </a:t>
            </a:r>
          </a:p>
        </p:txBody>
      </p:sp>
      <p:sp>
        <p:nvSpPr>
          <p:cNvPr id="3" name="Slide Number Placeholder 2">
            <a:extLst>
              <a:ext uri="{FF2B5EF4-FFF2-40B4-BE49-F238E27FC236}">
                <a16:creationId xmlns:a16="http://schemas.microsoft.com/office/drawing/2014/main" id="{A054B5B0-1D6B-4084-BFC9-D8B65287122A}"/>
              </a:ext>
            </a:extLst>
          </p:cNvPr>
          <p:cNvSpPr>
            <a:spLocks noGrp="1"/>
          </p:cNvSpPr>
          <p:nvPr>
            <p:ph type="sldNum" sz="quarter" idx="12"/>
          </p:nvPr>
        </p:nvSpPr>
        <p:spPr/>
        <p:txBody>
          <a:bodyPr/>
          <a:lstStyle/>
          <a:p>
            <a:fld id="{C7D939B5-D1D6-442B-960C-11410C62AFA7}" type="slidenum">
              <a:rPr lang="en-US" smtClean="0"/>
              <a:pPr/>
              <a:t>14</a:t>
            </a:fld>
            <a:endParaRPr lang="en-US"/>
          </a:p>
        </p:txBody>
      </p:sp>
      <p:pic>
        <p:nvPicPr>
          <p:cNvPr id="7" name="Picture 6" descr="&quot;&quot;">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3692234"/>
            <a:ext cx="1063440" cy="707214"/>
          </a:xfrm>
          <a:prstGeom prst="rect">
            <a:avLst/>
          </a:prstGeom>
        </p:spPr>
      </p:pic>
    </p:spTree>
    <p:extLst>
      <p:ext uri="{BB962C8B-B14F-4D97-AF65-F5344CB8AC3E}">
        <p14:creationId xmlns:p14="http://schemas.microsoft.com/office/powerpoint/2010/main" val="1549427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E310-3D82-418F-A534-CFB4C19B48C5}"/>
              </a:ext>
            </a:extLst>
          </p:cNvPr>
          <p:cNvSpPr>
            <a:spLocks noGrp="1"/>
          </p:cNvSpPr>
          <p:nvPr>
            <p:ph type="title"/>
          </p:nvPr>
        </p:nvSpPr>
        <p:spPr>
          <a:xfrm>
            <a:off x="838200" y="120109"/>
            <a:ext cx="10515600" cy="950416"/>
          </a:xfrm>
        </p:spPr>
        <p:txBody>
          <a:bodyPr>
            <a:normAutofit/>
          </a:bodyPr>
          <a:lstStyle/>
          <a:p>
            <a:r>
              <a:rPr lang="en-US" sz="4400"/>
              <a:t>Connect with HRSA</a:t>
            </a:r>
          </a:p>
        </p:txBody>
      </p:sp>
      <p:sp>
        <p:nvSpPr>
          <p:cNvPr id="4" name="Content Placeholder 3">
            <a:extLst>
              <a:ext uri="{FF2B5EF4-FFF2-40B4-BE49-F238E27FC236}">
                <a16:creationId xmlns:a16="http://schemas.microsoft.com/office/drawing/2014/main" id="{F491DFDA-565C-4E62-BA12-421BD0DE06E8}"/>
              </a:ext>
            </a:extLst>
          </p:cNvPr>
          <p:cNvSpPr>
            <a:spLocks noGrp="1" noChangeAspect="1"/>
          </p:cNvSpPr>
          <p:nvPr>
            <p:ph sz="quarter" idx="13"/>
          </p:nvPr>
        </p:nvSpPr>
        <p:spPr>
          <a:xfrm>
            <a:off x="838200" y="1518590"/>
            <a:ext cx="10515600" cy="1497076"/>
          </a:xfrm>
        </p:spPr>
        <p:txBody>
          <a:bodyPr>
            <a:normAutofit/>
          </a:bodyPr>
          <a:lstStyle/>
          <a:p>
            <a:pPr marL="0" indent="0">
              <a:buNone/>
            </a:pPr>
            <a:r>
              <a:rPr lang="en-US" sz="3900">
                <a:solidFill>
                  <a:schemeClr val="tx1"/>
                </a:solidFill>
              </a:rPr>
              <a:t>Learn more about our agency at: </a:t>
            </a:r>
          </a:p>
          <a:p>
            <a:pPr marL="0" indent="0">
              <a:buNone/>
            </a:pPr>
            <a:r>
              <a:rPr lang="en-US" sz="4300" u="sng">
                <a:solidFill>
                  <a:srgbClr val="0563C1"/>
                </a:solidFill>
                <a:uFill>
                  <a:solidFill>
                    <a:srgbClr val="0563C1"/>
                  </a:solidFill>
                </a:uFill>
                <a:sym typeface="Calibri"/>
                <a:hlinkClick r:id="rId3"/>
              </a:rPr>
              <a:t>www.HRSA.gov</a:t>
            </a:r>
            <a:endParaRPr lang="en-US" sz="4300" u="sng">
              <a:solidFill>
                <a:srgbClr val="0563C1"/>
              </a:solidFill>
              <a:uFill>
                <a:solidFill>
                  <a:srgbClr val="0563C1"/>
                </a:solidFill>
              </a:uFill>
              <a:sym typeface="Calibri"/>
            </a:endParaRPr>
          </a:p>
        </p:txBody>
      </p:sp>
      <p:sp>
        <p:nvSpPr>
          <p:cNvPr id="5" name="Content Placeholder 4">
            <a:extLst>
              <a:ext uri="{FF2B5EF4-FFF2-40B4-BE49-F238E27FC236}">
                <a16:creationId xmlns:a16="http://schemas.microsoft.com/office/drawing/2014/main" id="{CE9220D7-A106-44C2-B0E6-9AE990EBF466}"/>
              </a:ext>
            </a:extLst>
          </p:cNvPr>
          <p:cNvSpPr>
            <a:spLocks noGrp="1"/>
          </p:cNvSpPr>
          <p:nvPr>
            <p:ph sz="quarter" idx="14"/>
          </p:nvPr>
        </p:nvSpPr>
        <p:spPr>
          <a:xfrm>
            <a:off x="838200" y="3502713"/>
            <a:ext cx="10515600" cy="707214"/>
          </a:xfrm>
        </p:spPr>
        <p:txBody>
          <a:bodyPr>
            <a:normAutofit/>
          </a:bodyPr>
          <a:lstStyle/>
          <a:p>
            <a:pPr marL="0" indent="0">
              <a:buNone/>
            </a:pPr>
            <a:r>
              <a:rPr lang="en-US">
                <a:solidFill>
                  <a:schemeClr val="tx1"/>
                </a:solidFill>
                <a:hlinkClick r:id="rId4"/>
              </a:rPr>
              <a:t>Sign up for the HRSA eNews</a:t>
            </a:r>
            <a:endParaRPr lang="en-US">
              <a:solidFill>
                <a:schemeClr val="tx1"/>
              </a:solidFill>
            </a:endParaRPr>
          </a:p>
        </p:txBody>
      </p:sp>
      <p:sp>
        <p:nvSpPr>
          <p:cNvPr id="13" name="Content Placeholder 12">
            <a:extLst>
              <a:ext uri="{FF2B5EF4-FFF2-40B4-BE49-F238E27FC236}">
                <a16:creationId xmlns:a16="http://schemas.microsoft.com/office/drawing/2014/main" id="{4F51BE1E-2A32-47E0-96AD-C6A7DF86731E}"/>
              </a:ext>
            </a:extLst>
          </p:cNvPr>
          <p:cNvSpPr>
            <a:spLocks noGrp="1"/>
          </p:cNvSpPr>
          <p:nvPr>
            <p:ph sz="quarter" idx="15"/>
          </p:nvPr>
        </p:nvSpPr>
        <p:spPr>
          <a:xfrm>
            <a:off x="2409264" y="4431966"/>
            <a:ext cx="7373471" cy="707214"/>
          </a:xfrm>
        </p:spPr>
        <p:txBody>
          <a:bodyPr/>
          <a:lstStyle/>
          <a:p>
            <a:pPr marL="0" indent="0">
              <a:buNone/>
            </a:pPr>
            <a:r>
              <a:rPr lang="en-US">
                <a:solidFill>
                  <a:schemeClr val="tx1"/>
                </a:solidFill>
              </a:rPr>
              <a:t>FOLLOW US: </a:t>
            </a:r>
          </a:p>
        </p:txBody>
      </p:sp>
      <p:pic>
        <p:nvPicPr>
          <p:cNvPr id="7" name="Picture 6" descr="&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0939" y="3511882"/>
            <a:ext cx="737487" cy="490447"/>
          </a:xfrm>
          <a:prstGeom prst="rect">
            <a:avLst/>
          </a:prstGeom>
        </p:spPr>
      </p:pic>
      <p:grpSp>
        <p:nvGrpSpPr>
          <p:cNvPr id="6" name="Group 5" descr="HRSA Social Media Channels">
            <a:extLst>
              <a:ext uri="{FF2B5EF4-FFF2-40B4-BE49-F238E27FC236}">
                <a16:creationId xmlns:a16="http://schemas.microsoft.com/office/drawing/2014/main" id="{D5EC7C5D-DEB3-1863-C33B-8A6DC2759256}"/>
              </a:ext>
            </a:extLst>
          </p:cNvPr>
          <p:cNvGrpSpPr/>
          <p:nvPr/>
        </p:nvGrpSpPr>
        <p:grpSpPr>
          <a:xfrm>
            <a:off x="3798426" y="5167173"/>
            <a:ext cx="4598531" cy="797995"/>
            <a:chOff x="2692195" y="5469993"/>
            <a:chExt cx="4598531" cy="797995"/>
          </a:xfrm>
        </p:grpSpPr>
        <p:grpSp>
          <p:nvGrpSpPr>
            <p:cNvPr id="16" name="Group 15" descr="Social Media Icons&#10;">
              <a:extLst>
                <a:ext uri="{FF2B5EF4-FFF2-40B4-BE49-F238E27FC236}">
                  <a16:creationId xmlns:a16="http://schemas.microsoft.com/office/drawing/2014/main" id="{352669EA-3438-8CC3-E0DE-075D74C227A6}"/>
                </a:ext>
              </a:extLst>
            </p:cNvPr>
            <p:cNvGrpSpPr/>
            <p:nvPr/>
          </p:nvGrpSpPr>
          <p:grpSpPr>
            <a:xfrm>
              <a:off x="2692195" y="5469993"/>
              <a:ext cx="4598531" cy="797995"/>
              <a:chOff x="3799084" y="5111968"/>
              <a:chExt cx="4598531" cy="797995"/>
            </a:xfrm>
          </p:grpSpPr>
          <p:pic>
            <p:nvPicPr>
              <p:cNvPr id="18" name="Picture 17" descr="Facebook">
                <a:hlinkClick r:id="rId6"/>
                <a:extLst>
                  <a:ext uri="{FF2B5EF4-FFF2-40B4-BE49-F238E27FC236}">
                    <a16:creationId xmlns:a16="http://schemas.microsoft.com/office/drawing/2014/main" id="{DC06B52A-C700-00A9-97E5-414C1EF4346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99084" y="5117474"/>
                <a:ext cx="781093" cy="781093"/>
              </a:xfrm>
              <a:prstGeom prst="rect">
                <a:avLst/>
              </a:prstGeom>
            </p:spPr>
          </p:pic>
          <p:pic>
            <p:nvPicPr>
              <p:cNvPr id="19" name="Picture 18" descr="Instagram">
                <a:hlinkClick r:id="rId8"/>
                <a:extLst>
                  <a:ext uri="{FF2B5EF4-FFF2-40B4-BE49-F238E27FC236}">
                    <a16:creationId xmlns:a16="http://schemas.microsoft.com/office/drawing/2014/main" id="{DA937D90-7F84-D398-29DA-CE93D8473F4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89646" y="5119224"/>
                <a:ext cx="786290" cy="785036"/>
              </a:xfrm>
              <a:prstGeom prst="rect">
                <a:avLst/>
              </a:prstGeom>
            </p:spPr>
          </p:pic>
          <p:pic>
            <p:nvPicPr>
              <p:cNvPr id="20" name="Picture 19" descr="Instagram">
                <a:hlinkClick r:id="rId10"/>
                <a:extLst>
                  <a:ext uri="{FF2B5EF4-FFF2-40B4-BE49-F238E27FC236}">
                    <a16:creationId xmlns:a16="http://schemas.microsoft.com/office/drawing/2014/main" id="{E9E5E4F7-35CB-747E-9A66-00ECD335F99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59254" y="5124834"/>
                <a:ext cx="786384" cy="785129"/>
              </a:xfrm>
              <a:prstGeom prst="rect">
                <a:avLst/>
              </a:prstGeom>
            </p:spPr>
          </p:pic>
          <p:pic>
            <p:nvPicPr>
              <p:cNvPr id="21" name="Picture 20" descr="YouTube">
                <a:hlinkClick r:id="rId12"/>
                <a:extLst>
                  <a:ext uri="{FF2B5EF4-FFF2-40B4-BE49-F238E27FC236}">
                    <a16:creationId xmlns:a16="http://schemas.microsoft.com/office/drawing/2014/main" id="{15ABB07E-5FED-DB6E-4576-F15D8319226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12580" y="5111968"/>
                <a:ext cx="785035" cy="785035"/>
              </a:xfrm>
              <a:prstGeom prst="rect">
                <a:avLst/>
              </a:prstGeom>
            </p:spPr>
          </p:pic>
        </p:grpSp>
        <p:pic>
          <p:nvPicPr>
            <p:cNvPr id="17" name="Picture 16" descr="X">
              <a:hlinkClick r:id="rId14"/>
              <a:extLst>
                <a:ext uri="{FF2B5EF4-FFF2-40B4-BE49-F238E27FC236}">
                  <a16:creationId xmlns:a16="http://schemas.microsoft.com/office/drawing/2014/main" id="{389793B2-2E36-0BA6-37F9-16C9AA410545}"/>
                </a:ext>
              </a:extLst>
            </p:cNvPr>
            <p:cNvPicPr>
              <a:picLocks noChangeAspect="1"/>
            </p:cNvPicPr>
            <p:nvPr/>
          </p:nvPicPr>
          <p:blipFill>
            <a:blip r:embed="rId15"/>
            <a:stretch>
              <a:fillRect/>
            </a:stretch>
          </p:blipFill>
          <p:spPr>
            <a:xfrm flipH="1">
              <a:off x="3633948" y="5484506"/>
              <a:ext cx="760974" cy="777779"/>
            </a:xfrm>
            <a:prstGeom prst="rect">
              <a:avLst/>
            </a:prstGeom>
          </p:spPr>
        </p:pic>
      </p:grpSp>
      <p:sp>
        <p:nvSpPr>
          <p:cNvPr id="3" name="Slide Number Placeholder 2">
            <a:extLst>
              <a:ext uri="{FF2B5EF4-FFF2-40B4-BE49-F238E27FC236}">
                <a16:creationId xmlns:a16="http://schemas.microsoft.com/office/drawing/2014/main" id="{A054B5B0-1D6B-4084-BFC9-D8B65287122A}"/>
              </a:ext>
            </a:extLst>
          </p:cNvPr>
          <p:cNvSpPr>
            <a:spLocks noGrp="1"/>
          </p:cNvSpPr>
          <p:nvPr>
            <p:ph type="sldNum" sz="quarter" idx="12"/>
          </p:nvPr>
        </p:nvSpPr>
        <p:spPr>
          <a:xfrm>
            <a:off x="9272016" y="6473952"/>
            <a:ext cx="2743200" cy="3840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39B5-D1D6-442B-960C-11410C62AFA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21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 y="1"/>
            <a:ext cx="11801856" cy="1066800"/>
          </a:xfrm>
        </p:spPr>
        <p:txBody>
          <a:bodyPr>
            <a:noAutofit/>
          </a:bodyPr>
          <a:lstStyle/>
          <a:p>
            <a:r>
              <a:rPr lang="en-US" sz="3200"/>
              <a:t>Clients Served by the Ryan White HIV/AIDS Program, by Gender, 2022 — United States and 3 Territories</a:t>
            </a:r>
            <a:r>
              <a:rPr lang="en-US" sz="3200" baseline="30000"/>
              <a:t>a</a:t>
            </a:r>
            <a:endParaRPr lang="en-US" sz="3200" baseline="30000">
              <a:cs typeface="Arial" panose="020B0604020202020204" pitchFamily="34" charset="0"/>
            </a:endParaRPr>
          </a:p>
        </p:txBody>
      </p:sp>
      <p:sp>
        <p:nvSpPr>
          <p:cNvPr id="10" name="TextBox 5"/>
          <p:cNvSpPr txBox="1">
            <a:spLocks noChangeArrowheads="1"/>
          </p:cNvSpPr>
          <p:nvPr/>
        </p:nvSpPr>
        <p:spPr bwMode="auto">
          <a:xfrm>
            <a:off x="905681" y="6020551"/>
            <a:ext cx="5781366"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p>
          <a:p>
            <a:pPr defTabSz="914400" eaLnBrk="1" hangingPunct="1">
              <a:spcBef>
                <a:spcPts val="0"/>
              </a:spcBef>
              <a:buNone/>
              <a:defRPr/>
            </a:pPr>
            <a:r>
              <a:rPr lang="en-US" altLang="en-US" sz="900" baseline="30000">
                <a:solidFill>
                  <a:prstClr val="black"/>
                </a:solidFill>
                <a:latin typeface="Calibri" panose="020F0502020204030204"/>
                <a:cs typeface="Arial" panose="020B0604020202020204" pitchFamily="34" charset="0"/>
              </a:rPr>
              <a:t>b </a:t>
            </a:r>
            <a:r>
              <a:rPr lang="en-US" altLang="en-US" sz="90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altLang="en-US" sz="900" baseline="30000">
              <a:solidFill>
                <a:prstClr val="black"/>
              </a:solidFill>
              <a:latin typeface="Calibri" panose="020F0502020204030204"/>
              <a:cs typeface="Arial" panose="020B0604020202020204" pitchFamily="34" charset="0"/>
            </a:endParaRPr>
          </a:p>
        </p:txBody>
      </p:sp>
      <p:pic>
        <p:nvPicPr>
          <p:cNvPr id="5" name="Picture 4" descr="The RWHAP serves over half a million people each year. In 2022, of the 565,797 clients with a reported gender, 72.1% were male, 25.2% were female, and 2.8% were transgender (2.3% identified as transgender female, 0.3% identified as transgender male, and 0.2% identified as an other gender identity).&#10;&#10;Transgender clients includes clients who identify as transgender male, transgender female, or other gender identity.  &#10; &#10;The three territories include Guam, Puerto Rico, and the U.S. Virgin Islands. &#10;&#10;Due to rounding, percentages may not sum to 100.0%.">
            <a:extLst>
              <a:ext uri="{FF2B5EF4-FFF2-40B4-BE49-F238E27FC236}">
                <a16:creationId xmlns:a16="http://schemas.microsoft.com/office/drawing/2014/main" id="{2C6F1992-8482-6673-345D-A8F7A9203600}"/>
              </a:ext>
            </a:extLst>
          </p:cNvPr>
          <p:cNvPicPr>
            <a:picLocks noChangeAspect="1"/>
          </p:cNvPicPr>
          <p:nvPr/>
        </p:nvPicPr>
        <p:blipFill>
          <a:blip r:embed="rId3"/>
          <a:stretch>
            <a:fillRect/>
          </a:stretch>
        </p:blipFill>
        <p:spPr>
          <a:xfrm>
            <a:off x="2666042" y="1240873"/>
            <a:ext cx="7023201" cy="4779678"/>
          </a:xfrm>
          <a:prstGeom prst="rect">
            <a:avLst/>
          </a:prstGeom>
        </p:spPr>
      </p:pic>
    </p:spTree>
    <p:extLst>
      <p:ext uri="{BB962C8B-B14F-4D97-AF65-F5344CB8AC3E}">
        <p14:creationId xmlns:p14="http://schemas.microsoft.com/office/powerpoint/2010/main" val="991347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1"/>
            <a:ext cx="11814048" cy="1066800"/>
          </a:xfrm>
        </p:spPr>
        <p:txBody>
          <a:bodyPr>
            <a:noAutofit/>
          </a:bodyPr>
          <a:lstStyle/>
          <a:p>
            <a:r>
              <a:rPr lang="en-US" sz="3200"/>
              <a:t>Ryan White HIV/AIDS Program Clients, by Age Group, 2010 and 2022—United States and 3 Territories</a:t>
            </a:r>
            <a:r>
              <a:rPr lang="en-US" sz="3200" baseline="30000"/>
              <a:t>a</a:t>
            </a:r>
            <a:endParaRPr lang="en-US" sz="3200" baseline="30000">
              <a:cs typeface="Arial" panose="020B0604020202020204" pitchFamily="34" charset="0"/>
            </a:endParaRPr>
          </a:p>
        </p:txBody>
      </p:sp>
      <p:sp>
        <p:nvSpPr>
          <p:cNvPr id="10" name="TextBox 5"/>
          <p:cNvSpPr txBox="1">
            <a:spLocks noChangeArrowheads="1"/>
          </p:cNvSpPr>
          <p:nvPr/>
        </p:nvSpPr>
        <p:spPr bwMode="auto">
          <a:xfrm>
            <a:off x="838199" y="6092019"/>
            <a:ext cx="258417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endParaRPr lang="en-US" altLang="en-US" sz="900">
              <a:solidFill>
                <a:prstClr val="black"/>
              </a:solidFill>
              <a:latin typeface="Calibri" panose="020F0502020204030204"/>
              <a:cs typeface="Arial" panose="020B0604020202020204" pitchFamily="34" charset="0"/>
            </a:endParaRPr>
          </a:p>
        </p:txBody>
      </p:sp>
      <p:pic>
        <p:nvPicPr>
          <p:cNvPr id="3" name="Picture 2" descr="The age distribution is shifting among RWHAP clients. From 2010 through 2022, the percentage of clients aged 35–54 years decreased (combined, 59.7% of the RWHAP population was aged 35–54 in 2010, decreasing to 41.5% in 2022), while the percentage increased during this time for those aged 55 and older (combined, from 16.6% in 2010 to 36.7% in 2022). Clients aged 65 years and older accounted for 11.6% of all clients in 2022, but nearly one-third (31.6%) of clients aged 55 and older.&#10;&#10;The three territories include Guam, Puerto Rico, and the U.S. Virgin Islands. ">
            <a:extLst>
              <a:ext uri="{FF2B5EF4-FFF2-40B4-BE49-F238E27FC236}">
                <a16:creationId xmlns:a16="http://schemas.microsoft.com/office/drawing/2014/main" id="{74D530C2-9496-B852-0989-539D4847D916}"/>
              </a:ext>
            </a:extLst>
          </p:cNvPr>
          <p:cNvPicPr>
            <a:picLocks noChangeAspect="1"/>
          </p:cNvPicPr>
          <p:nvPr/>
        </p:nvPicPr>
        <p:blipFill>
          <a:blip r:embed="rId3"/>
          <a:stretch>
            <a:fillRect/>
          </a:stretch>
        </p:blipFill>
        <p:spPr>
          <a:xfrm>
            <a:off x="1462638" y="1474062"/>
            <a:ext cx="9266723" cy="4383404"/>
          </a:xfrm>
          <a:prstGeom prst="rect">
            <a:avLst/>
          </a:prstGeom>
        </p:spPr>
      </p:pic>
    </p:spTree>
    <p:extLst>
      <p:ext uri="{BB962C8B-B14F-4D97-AF65-F5344CB8AC3E}">
        <p14:creationId xmlns:p14="http://schemas.microsoft.com/office/powerpoint/2010/main" val="354447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 y="1"/>
            <a:ext cx="11935968" cy="1066800"/>
          </a:xfrm>
        </p:spPr>
        <p:txBody>
          <a:bodyPr>
            <a:noAutofit/>
          </a:bodyPr>
          <a:lstStyle/>
          <a:p>
            <a:r>
              <a:rPr lang="en-US" sz="3200"/>
              <a:t>Clients Served by the Ryan White HIV/AIDS Program, by Gender and Age Group, 2022—United States and 3 Territories</a:t>
            </a:r>
            <a:r>
              <a:rPr lang="en-US" sz="3200" baseline="30000"/>
              <a:t>a</a:t>
            </a:r>
            <a:endParaRPr lang="en-US" sz="3200" baseline="30000">
              <a:cs typeface="Arial" panose="020B0604020202020204" pitchFamily="34" charset="0"/>
            </a:endParaRPr>
          </a:p>
        </p:txBody>
      </p:sp>
      <p:sp>
        <p:nvSpPr>
          <p:cNvPr id="10" name="TextBox 5"/>
          <p:cNvSpPr txBox="1">
            <a:spLocks noChangeArrowheads="1"/>
          </p:cNvSpPr>
          <p:nvPr/>
        </p:nvSpPr>
        <p:spPr bwMode="auto">
          <a:xfrm>
            <a:off x="838199" y="5852178"/>
            <a:ext cx="7136958"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mn-lt"/>
              </a:rPr>
              <a:t>a </a:t>
            </a:r>
            <a:r>
              <a:rPr lang="en-US" sz="900">
                <a:solidFill>
                  <a:prstClr val="black"/>
                </a:solidFill>
                <a:latin typeface="+mn-lt"/>
              </a:rPr>
              <a:t>Guam, Puerto Rico, and the U.S. Virgin Islands.</a:t>
            </a:r>
          </a:p>
          <a:p>
            <a:pPr defTabSz="914400" eaLnBrk="1" hangingPunct="1">
              <a:spcBef>
                <a:spcPts val="0"/>
              </a:spcBef>
              <a:buNone/>
              <a:defRPr/>
            </a:pPr>
            <a:r>
              <a:rPr lang="en-US" altLang="en-US" sz="900" baseline="30000">
                <a:solidFill>
                  <a:prstClr val="black"/>
                </a:solidFill>
                <a:latin typeface="Calibri" panose="020F0502020204030204"/>
                <a:cs typeface="Arial" panose="020B0604020202020204" pitchFamily="34" charset="0"/>
              </a:rPr>
              <a:t>b </a:t>
            </a:r>
            <a:r>
              <a:rPr lang="en-US" altLang="en-US" sz="90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sz="900">
              <a:solidFill>
                <a:prstClr val="black"/>
              </a:solidFill>
              <a:latin typeface="+mn-lt"/>
            </a:endParaRPr>
          </a:p>
          <a:p>
            <a:pPr defTabSz="914400" eaLnBrk="1" hangingPunct="1">
              <a:spcBef>
                <a:spcPts val="0"/>
              </a:spcBef>
              <a:buNone/>
              <a:defRPr/>
            </a:pPr>
            <a:r>
              <a:rPr lang="en-US" sz="900">
                <a:solidFill>
                  <a:prstClr val="black"/>
                </a:solidFill>
                <a:latin typeface="+mn-lt"/>
              </a:rPr>
              <a:t>To ensure confidentiality, data have been suppressed for transgender clients aged less than 15 years.</a:t>
            </a:r>
          </a:p>
          <a:p>
            <a:pPr defTabSz="914400" eaLnBrk="1" hangingPunct="1">
              <a:spcBef>
                <a:spcPts val="0"/>
              </a:spcBef>
              <a:buNone/>
              <a:defRPr/>
            </a:pPr>
            <a:endParaRPr lang="en-US" altLang="en-US" sz="900">
              <a:solidFill>
                <a:prstClr val="black"/>
              </a:solidFill>
              <a:latin typeface="+mn-lt"/>
              <a:cs typeface="Arial" panose="020B0604020202020204" pitchFamily="34" charset="0"/>
            </a:endParaRPr>
          </a:p>
        </p:txBody>
      </p:sp>
      <p:pic>
        <p:nvPicPr>
          <p:cNvPr id="4" name="Picture 3" descr="In 2022, among male clients, 44.4% were aged 45–64 years (19.6% aged 45–54 years and 24.8% aged 55–64 years). Among female clients, 53.0% were aged 45–64 years (25.6% aged 45–54 years and 27.4% aged 55–64 years). Transgender clients were younger than male and female clients; 59.9% were aged 25–44 years (32.6% aged 25–34 and 27.3% aged 35–44 years). The three territories include Guam, Puerto Rico, and the U.S. Virgin Islands. Transgender clients includes clients who identify as transgender male, transgender female, or other gender identity. To ensure confidentiality, data were suppressed for transgender clients aged less than 15 years. Due to rounding, percentages may not sum to 100.0%. &#10;&#10;">
            <a:extLst>
              <a:ext uri="{FF2B5EF4-FFF2-40B4-BE49-F238E27FC236}">
                <a16:creationId xmlns:a16="http://schemas.microsoft.com/office/drawing/2014/main" id="{EBF00FC0-60B8-A9AA-2609-C8F6D228AD2E}"/>
              </a:ext>
            </a:extLst>
          </p:cNvPr>
          <p:cNvPicPr>
            <a:picLocks noChangeAspect="1"/>
          </p:cNvPicPr>
          <p:nvPr/>
        </p:nvPicPr>
        <p:blipFill>
          <a:blip r:embed="rId3"/>
          <a:stretch>
            <a:fillRect/>
          </a:stretch>
        </p:blipFill>
        <p:spPr>
          <a:xfrm>
            <a:off x="773730" y="1368353"/>
            <a:ext cx="10644539" cy="4578493"/>
          </a:xfrm>
          <a:prstGeom prst="rect">
            <a:avLst/>
          </a:prstGeom>
        </p:spPr>
      </p:pic>
    </p:spTree>
    <p:extLst>
      <p:ext uri="{BB962C8B-B14F-4D97-AF65-F5344CB8AC3E}">
        <p14:creationId xmlns:p14="http://schemas.microsoft.com/office/powerpoint/2010/main" val="211286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1"/>
            <a:ext cx="11257788" cy="1066800"/>
          </a:xfrm>
        </p:spPr>
        <p:txBody>
          <a:bodyPr>
            <a:noAutofit/>
          </a:bodyPr>
          <a:lstStyle/>
          <a:p>
            <a:r>
              <a:rPr lang="en-US" sz="3200"/>
              <a:t>Clients Served by the Ryan White HIV/AIDS Program, by Race/Ethnicity, 2022—United States and 3 Territories</a:t>
            </a:r>
            <a:r>
              <a:rPr lang="en-US" sz="3200" baseline="30000"/>
              <a:t>a</a:t>
            </a:r>
            <a:endParaRPr lang="en-US" sz="3200" baseline="30000">
              <a:cs typeface="Arial" panose="020B0604020202020204" pitchFamily="34" charset="0"/>
            </a:endParaRPr>
          </a:p>
        </p:txBody>
      </p:sp>
      <p:sp>
        <p:nvSpPr>
          <p:cNvPr id="10" name="TextBox 5"/>
          <p:cNvSpPr txBox="1">
            <a:spLocks noChangeArrowheads="1"/>
          </p:cNvSpPr>
          <p:nvPr/>
        </p:nvSpPr>
        <p:spPr bwMode="auto">
          <a:xfrm>
            <a:off x="838200" y="5995480"/>
            <a:ext cx="258417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p>
          <a:p>
            <a:pPr defTabSz="914400" eaLnBrk="1" hangingPunct="1">
              <a:spcBef>
                <a:spcPts val="0"/>
              </a:spcBef>
              <a:buNone/>
              <a:defRPr/>
            </a:pPr>
            <a:r>
              <a:rPr lang="en-US" altLang="en-US" sz="900" baseline="30000">
                <a:solidFill>
                  <a:prstClr val="black"/>
                </a:solidFill>
                <a:latin typeface="Calibri" panose="020F0502020204030204"/>
              </a:rPr>
              <a:t>b</a:t>
            </a:r>
            <a:r>
              <a:rPr lang="en-US" altLang="en-US" sz="900">
                <a:solidFill>
                  <a:prstClr val="black"/>
                </a:solidFill>
                <a:latin typeface="Calibri" panose="020F0502020204030204"/>
                <a:cs typeface="Arial" panose="020B0604020202020204" pitchFamily="34" charset="0"/>
              </a:rPr>
              <a:t> Hispanics/Latinos can be of any race. </a:t>
            </a:r>
          </a:p>
          <a:p>
            <a:pPr defTabSz="914400" eaLnBrk="1" hangingPunct="1">
              <a:spcBef>
                <a:spcPts val="0"/>
              </a:spcBef>
              <a:buNone/>
              <a:defRPr/>
            </a:pPr>
            <a:endParaRPr lang="en-US" altLang="en-US" sz="900">
              <a:solidFill>
                <a:prstClr val="black"/>
              </a:solidFill>
              <a:latin typeface="Calibri" panose="020F0502020204030204"/>
              <a:cs typeface="Arial" panose="020B0604020202020204" pitchFamily="34" charset="0"/>
            </a:endParaRPr>
          </a:p>
        </p:txBody>
      </p:sp>
      <p:pic>
        <p:nvPicPr>
          <p:cNvPr id="3" name="Picture 2" descr="Nearly three-quarters (74.2%) of RWHAP clients were from racial and ethnic minority groups. In 2022, of the 558,047 clients with reported race/ethnicity information, 44.5% self-identified as Black/African American, 25.3% Hispanic/Latino, and less than 5% each American Indian/Alaska Native, Asian, Native Hawaiian/Pacific Islander, and people of multiple races. Clients who self-identified as White accounted for 25.8% of clients. The percentage distribution of race/ethnicity has remained consistent since 2010.&#10; &#10;Hispanics/Latinos can be of any race.&#10; &#10;The three territories include Guam, Puerto Rico, and the U.S. Virgin Islands. ">
            <a:extLst>
              <a:ext uri="{FF2B5EF4-FFF2-40B4-BE49-F238E27FC236}">
                <a16:creationId xmlns:a16="http://schemas.microsoft.com/office/drawing/2014/main" id="{12480F20-EBBE-47B2-099B-867D43AFCDB8}"/>
              </a:ext>
            </a:extLst>
          </p:cNvPr>
          <p:cNvPicPr>
            <a:picLocks noChangeAspect="1"/>
          </p:cNvPicPr>
          <p:nvPr/>
        </p:nvPicPr>
        <p:blipFill>
          <a:blip r:embed="rId3"/>
          <a:stretch>
            <a:fillRect/>
          </a:stretch>
        </p:blipFill>
        <p:spPr>
          <a:xfrm>
            <a:off x="1642486" y="1575497"/>
            <a:ext cx="8907028" cy="4419983"/>
          </a:xfrm>
          <a:prstGeom prst="rect">
            <a:avLst/>
          </a:prstGeom>
        </p:spPr>
      </p:pic>
    </p:spTree>
    <p:extLst>
      <p:ext uri="{BB962C8B-B14F-4D97-AF65-F5344CB8AC3E}">
        <p14:creationId xmlns:p14="http://schemas.microsoft.com/office/powerpoint/2010/main" val="265966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 y="1"/>
            <a:ext cx="11972544" cy="1066800"/>
          </a:xfrm>
        </p:spPr>
        <p:txBody>
          <a:bodyPr>
            <a:noAutofit/>
          </a:bodyPr>
          <a:lstStyle/>
          <a:p>
            <a:r>
              <a:rPr lang="en-US" sz="3200"/>
              <a:t>Clients Served by the Ryan White HIV/AIDS Program, by Gender and Race/Ethnicity, 2022—United States and 3 Territories</a:t>
            </a:r>
            <a:r>
              <a:rPr lang="en-US" sz="3200" baseline="30000"/>
              <a:t>a</a:t>
            </a:r>
            <a:endParaRPr lang="en-US" sz="3200" baseline="30000">
              <a:cs typeface="Arial" panose="020B0604020202020204" pitchFamily="34" charset="0"/>
            </a:endParaRPr>
          </a:p>
        </p:txBody>
      </p:sp>
      <p:sp>
        <p:nvSpPr>
          <p:cNvPr id="10" name="TextBox 5"/>
          <p:cNvSpPr txBox="1">
            <a:spLocks noChangeArrowheads="1"/>
          </p:cNvSpPr>
          <p:nvPr/>
        </p:nvSpPr>
        <p:spPr bwMode="auto">
          <a:xfrm>
            <a:off x="809510" y="5896532"/>
            <a:ext cx="6446758" cy="7848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p>
          <a:p>
            <a:pPr defTabSz="914400" eaLnBrk="1" hangingPunct="1">
              <a:spcBef>
                <a:spcPts val="0"/>
              </a:spcBef>
              <a:buNone/>
              <a:defRPr/>
            </a:pPr>
            <a:r>
              <a:rPr lang="en-US" altLang="en-US" sz="900" baseline="30000">
                <a:solidFill>
                  <a:prstClr val="black"/>
                </a:solidFill>
                <a:latin typeface="Calibri" panose="020F0502020204030204"/>
              </a:rPr>
              <a:t>b</a:t>
            </a:r>
            <a:r>
              <a:rPr lang="en-US" altLang="en-US" sz="900">
                <a:solidFill>
                  <a:prstClr val="black"/>
                </a:solidFill>
                <a:latin typeface="Calibri" panose="020F0502020204030204"/>
                <a:cs typeface="Arial" panose="020B0604020202020204" pitchFamily="34" charset="0"/>
              </a:rPr>
              <a:t> Hispanics/Latinos can be of any race. </a:t>
            </a:r>
          </a:p>
          <a:p>
            <a:pPr defTabSz="914400" eaLnBrk="1" hangingPunct="1">
              <a:spcBef>
                <a:spcPts val="0"/>
              </a:spcBef>
              <a:buNone/>
              <a:defRPr/>
            </a:pPr>
            <a:r>
              <a:rPr lang="en-US" altLang="en-US" sz="900" baseline="30000">
                <a:solidFill>
                  <a:prstClr val="black"/>
                </a:solidFill>
                <a:latin typeface="Calibri" panose="020F0502020204030204"/>
                <a:cs typeface="Arial" panose="020B0604020202020204" pitchFamily="34" charset="0"/>
              </a:rPr>
              <a:t>c </a:t>
            </a:r>
            <a:r>
              <a:rPr lang="en-US" altLang="en-US" sz="90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altLang="en-US" sz="900" baseline="30000">
              <a:solidFill>
                <a:prstClr val="black"/>
              </a:solidFill>
              <a:latin typeface="Calibri" panose="020F0502020204030204"/>
              <a:cs typeface="Arial" panose="020B0604020202020204" pitchFamily="34" charset="0"/>
            </a:endParaRPr>
          </a:p>
          <a:p>
            <a:pPr defTabSz="914400" eaLnBrk="1" hangingPunct="1">
              <a:spcBef>
                <a:spcPts val="0"/>
              </a:spcBef>
              <a:buNone/>
              <a:defRPr/>
            </a:pPr>
            <a:endParaRPr lang="en-US" altLang="en-US" sz="900">
              <a:solidFill>
                <a:prstClr val="black"/>
              </a:solidFill>
              <a:latin typeface="Calibri" panose="020F0502020204030204"/>
              <a:cs typeface="Arial" panose="020B0604020202020204" pitchFamily="34" charset="0"/>
            </a:endParaRPr>
          </a:p>
          <a:p>
            <a:pPr defTabSz="914400" eaLnBrk="1" hangingPunct="1">
              <a:spcBef>
                <a:spcPts val="0"/>
              </a:spcBef>
              <a:buNone/>
              <a:defRPr/>
            </a:pPr>
            <a:endParaRPr lang="en-US" altLang="en-US" sz="900">
              <a:solidFill>
                <a:prstClr val="black"/>
              </a:solidFill>
              <a:latin typeface="Calibri" panose="020F0502020204030204"/>
              <a:cs typeface="Arial" panose="020B0604020202020204" pitchFamily="34" charset="0"/>
            </a:endParaRPr>
          </a:p>
        </p:txBody>
      </p:sp>
      <p:pic>
        <p:nvPicPr>
          <p:cNvPr id="4" name="Picture 3" descr="In 2022, 70.6% of male clients, 83.7% of female clients, and 85.1% of transgender clients were from racial and ethnic minority groups. For reference, White clients appear in each pie chart in orange shading.&#10; &#10;Hispanics/Latinos can be of any race.&#10;&#10;Transgender clients includes clients who identify as transgender male, transgender female, or other gender identity.  &#10; &#10;The three territories include Guam, Puerto Rico, and the U.S. Virgin Islands. &#10;">
            <a:extLst>
              <a:ext uri="{FF2B5EF4-FFF2-40B4-BE49-F238E27FC236}">
                <a16:creationId xmlns:a16="http://schemas.microsoft.com/office/drawing/2014/main" id="{A5A4E4E6-6001-6102-7679-FD212D1C628D}"/>
              </a:ext>
            </a:extLst>
          </p:cNvPr>
          <p:cNvPicPr>
            <a:picLocks noChangeAspect="1"/>
          </p:cNvPicPr>
          <p:nvPr/>
        </p:nvPicPr>
        <p:blipFill>
          <a:blip r:embed="rId3"/>
          <a:stretch>
            <a:fillRect/>
          </a:stretch>
        </p:blipFill>
        <p:spPr>
          <a:xfrm>
            <a:off x="1024488" y="1220495"/>
            <a:ext cx="10358002" cy="4676037"/>
          </a:xfrm>
          <a:prstGeom prst="rect">
            <a:avLst/>
          </a:prstGeom>
        </p:spPr>
      </p:pic>
    </p:spTree>
    <p:extLst>
      <p:ext uri="{BB962C8B-B14F-4D97-AF65-F5344CB8AC3E}">
        <p14:creationId xmlns:p14="http://schemas.microsoft.com/office/powerpoint/2010/main" val="299956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1"/>
            <a:ext cx="11996928" cy="1066800"/>
          </a:xfrm>
        </p:spPr>
        <p:txBody>
          <a:bodyPr>
            <a:noAutofit/>
          </a:bodyPr>
          <a:lstStyle/>
          <a:p>
            <a:r>
              <a:rPr lang="en-US" sz="3200"/>
              <a:t>Clients Served by the Ryan White HIV/AIDS Program by Gender and Transmission Category, 2022—United States and 3 Territories</a:t>
            </a:r>
            <a:r>
              <a:rPr lang="en-US" sz="3200" baseline="30000"/>
              <a:t>a</a:t>
            </a:r>
            <a:endParaRPr lang="en-US" sz="3200" baseline="30000">
              <a:cs typeface="Arial" panose="020B0604020202020204" pitchFamily="34" charset="0"/>
            </a:endParaRPr>
          </a:p>
        </p:txBody>
      </p:sp>
      <p:pic>
        <p:nvPicPr>
          <p:cNvPr id="3" name="Picture 2" descr="By gender and transmission category, among male clients, 67.9% had HIV attributed at diagnosis to male-to-male sexual contact; 22.4% to heterosexual contact; 4.9% to injection drug use; 3.1% to male-to-male sexual contact and injection drug use; and 1.1% to perinatal transmission. &#10;&#10;Among female clients, 87.2% had HIV attributed at diagnosis to heterosexual contact; 7.7% to injection drug use, and 3.9% to perinatal transmission. &#10;&#10;Among transgender clients, 93.6% had HIV attributed at diagnosis to some form of sexual contact, 4.1% to sexual contact and injection drug use, and 1.3% to injection drug use. &#10; &#10;Heterosexual contact includes specific heterosexual contact with a person known to have, or to be at high risk for, HIV. &#10; &#10;Other includes hemophilia, blood transfusion, and unknown factor.&#10; &#10;Sexual contact includes any reported sexual transmission category for transgender clients.&#10;&#10;Transgender clients includes clients who identify as transgender male, transgender female, or other gender identity.  &#10; &#10;The three territories include Guam, Puerto Rico, and the U.S. Virgin Islands. ">
            <a:extLst>
              <a:ext uri="{FF2B5EF4-FFF2-40B4-BE49-F238E27FC236}">
                <a16:creationId xmlns:a16="http://schemas.microsoft.com/office/drawing/2014/main" id="{1DCAD0CC-FBAE-D8D7-9ADD-972B24F7885D}"/>
              </a:ext>
            </a:extLst>
          </p:cNvPr>
          <p:cNvPicPr>
            <a:picLocks noChangeAspect="1"/>
          </p:cNvPicPr>
          <p:nvPr/>
        </p:nvPicPr>
        <p:blipFill>
          <a:blip r:embed="rId3"/>
          <a:stretch>
            <a:fillRect/>
          </a:stretch>
        </p:blipFill>
        <p:spPr>
          <a:xfrm>
            <a:off x="904806" y="1066801"/>
            <a:ext cx="10382388" cy="5681964"/>
          </a:xfrm>
          <a:prstGeom prst="rect">
            <a:avLst/>
          </a:prstGeom>
        </p:spPr>
      </p:pic>
    </p:spTree>
    <p:extLst>
      <p:ext uri="{BB962C8B-B14F-4D97-AF65-F5344CB8AC3E}">
        <p14:creationId xmlns:p14="http://schemas.microsoft.com/office/powerpoint/2010/main" val="305412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1"/>
            <a:ext cx="11862816" cy="1066800"/>
          </a:xfrm>
        </p:spPr>
        <p:txBody>
          <a:bodyPr>
            <a:noAutofit/>
          </a:bodyPr>
          <a:lstStyle/>
          <a:p>
            <a:r>
              <a:rPr lang="en-US" sz="3200"/>
              <a:t>Clients Served by the Ryan White HIV/AIDS Program, by Housing Status, 2022—United States and 3 Territories</a:t>
            </a:r>
            <a:r>
              <a:rPr lang="en-US" sz="3200" baseline="30000"/>
              <a:t>a</a:t>
            </a:r>
            <a:endParaRPr lang="en-US" sz="3200" baseline="30000">
              <a:cs typeface="Arial" panose="020B0604020202020204" pitchFamily="34" charset="0"/>
            </a:endParaRPr>
          </a:p>
        </p:txBody>
      </p:sp>
      <p:sp>
        <p:nvSpPr>
          <p:cNvPr id="10" name="TextBox 5"/>
          <p:cNvSpPr txBox="1">
            <a:spLocks noChangeArrowheads="1"/>
          </p:cNvSpPr>
          <p:nvPr/>
        </p:nvSpPr>
        <p:spPr bwMode="auto">
          <a:xfrm>
            <a:off x="854618" y="6119758"/>
            <a:ext cx="258417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endParaRPr lang="en-US" altLang="en-US" sz="900">
              <a:solidFill>
                <a:prstClr val="black"/>
              </a:solidFill>
              <a:latin typeface="Calibri" panose="020F0502020204030204"/>
              <a:cs typeface="Arial" panose="020B0604020202020204" pitchFamily="34" charset="0"/>
            </a:endParaRPr>
          </a:p>
        </p:txBody>
      </p:sp>
      <p:pic>
        <p:nvPicPr>
          <p:cNvPr id="3" name="Picture 2" descr="In 2022, of the 521,962 clients with reported housing status, 6.9% experienced temporary housing and 5.2% experienced unstable housing.&#10; &#10;The three territories include Guam, Puerto Rico, and the U.S. Virgin Islands. &#10;">
            <a:extLst>
              <a:ext uri="{FF2B5EF4-FFF2-40B4-BE49-F238E27FC236}">
                <a16:creationId xmlns:a16="http://schemas.microsoft.com/office/drawing/2014/main" id="{185FF65E-B690-E650-A858-0A9E26A366E0}"/>
              </a:ext>
            </a:extLst>
          </p:cNvPr>
          <p:cNvPicPr>
            <a:picLocks noChangeAspect="1"/>
          </p:cNvPicPr>
          <p:nvPr/>
        </p:nvPicPr>
        <p:blipFill>
          <a:blip r:embed="rId3"/>
          <a:stretch>
            <a:fillRect/>
          </a:stretch>
        </p:blipFill>
        <p:spPr>
          <a:xfrm>
            <a:off x="2279579" y="1629523"/>
            <a:ext cx="7498730" cy="4072481"/>
          </a:xfrm>
          <a:prstGeom prst="rect">
            <a:avLst/>
          </a:prstGeom>
        </p:spPr>
      </p:pic>
    </p:spTree>
    <p:extLst>
      <p:ext uri="{BB962C8B-B14F-4D97-AF65-F5344CB8AC3E}">
        <p14:creationId xmlns:p14="http://schemas.microsoft.com/office/powerpoint/2010/main" val="91838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1"/>
            <a:ext cx="11875008" cy="1066800"/>
          </a:xfrm>
        </p:spPr>
        <p:txBody>
          <a:bodyPr>
            <a:noAutofit/>
          </a:bodyPr>
          <a:lstStyle/>
          <a:p>
            <a:r>
              <a:rPr lang="en-US" sz="3200"/>
              <a:t>Clients Served by the Ryan White HIV/AIDS Program, by Gender and Housing Status, 2022—United States and 3 Territories</a:t>
            </a:r>
            <a:r>
              <a:rPr lang="en-US" sz="3200" baseline="30000"/>
              <a:t>a</a:t>
            </a:r>
            <a:endParaRPr lang="en-US" sz="3200" baseline="30000">
              <a:cs typeface="Arial" panose="020B0604020202020204" pitchFamily="34" charset="0"/>
            </a:endParaRPr>
          </a:p>
        </p:txBody>
      </p:sp>
      <p:sp>
        <p:nvSpPr>
          <p:cNvPr id="10" name="TextBox 5"/>
          <p:cNvSpPr txBox="1">
            <a:spLocks noChangeArrowheads="1"/>
          </p:cNvSpPr>
          <p:nvPr/>
        </p:nvSpPr>
        <p:spPr bwMode="auto">
          <a:xfrm>
            <a:off x="762158" y="5980924"/>
            <a:ext cx="6183112"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a:solidFill>
                  <a:prstClr val="black"/>
                </a:solidFill>
                <a:latin typeface="Calibri" panose="020F0502020204030204"/>
              </a:rPr>
              <a:t>a </a:t>
            </a:r>
            <a:r>
              <a:rPr lang="en-US" sz="900">
                <a:solidFill>
                  <a:prstClr val="black"/>
                </a:solidFill>
                <a:latin typeface="Calibri" panose="020F0502020204030204"/>
              </a:rPr>
              <a:t>Guam, Puerto Rico, and the U.S. Virgin Islands.</a:t>
            </a:r>
          </a:p>
          <a:p>
            <a:pPr defTabSz="914400" eaLnBrk="1" hangingPunct="1">
              <a:spcBef>
                <a:spcPts val="0"/>
              </a:spcBef>
              <a:buNone/>
              <a:defRPr/>
            </a:pPr>
            <a:r>
              <a:rPr lang="en-US" altLang="en-US" sz="900" baseline="30000">
                <a:solidFill>
                  <a:prstClr val="black"/>
                </a:solidFill>
                <a:latin typeface="Calibri" panose="020F0502020204030204"/>
                <a:cs typeface="Arial" panose="020B0604020202020204" pitchFamily="34" charset="0"/>
              </a:rPr>
              <a:t>b </a:t>
            </a:r>
            <a:r>
              <a:rPr lang="en-US" altLang="en-US" sz="90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altLang="en-US" sz="900" baseline="30000">
              <a:solidFill>
                <a:prstClr val="black"/>
              </a:solidFill>
              <a:latin typeface="Calibri" panose="020F0502020204030204"/>
              <a:cs typeface="Arial" panose="020B0604020202020204" pitchFamily="34" charset="0"/>
            </a:endParaRPr>
          </a:p>
          <a:p>
            <a:pPr defTabSz="914400" eaLnBrk="1" hangingPunct="1">
              <a:spcBef>
                <a:spcPts val="0"/>
              </a:spcBef>
              <a:buNone/>
              <a:defRPr/>
            </a:pPr>
            <a:endParaRPr lang="en-US" altLang="en-US" sz="900">
              <a:solidFill>
                <a:prstClr val="black"/>
              </a:solidFill>
              <a:latin typeface="Calibri" panose="020F0502020204030204"/>
              <a:cs typeface="Arial" panose="020B0604020202020204" pitchFamily="34" charset="0"/>
            </a:endParaRPr>
          </a:p>
        </p:txBody>
      </p:sp>
      <p:pic>
        <p:nvPicPr>
          <p:cNvPr id="3" name="Picture 2" descr="A greater proportion of female RWHAP clients experienced stable housing in 2022, compared with male and transgender clients. Among female RWHAP clients, 6.1% experienced temporary housing and 4.0% experienced unstable housing. Among male clients, 7.1% experienced temporary housing and 5.4% experienced unstable housing. Among transgender clients, more than one-fifth of clients did not have stable housing: 10.3% experienced temporary housing and 10.2% experienced unstable housing.&#10;&#10;Transgender clients includes clients who identify as transgender male, transgender female, or other gender identity.  &#10; &#10;The three territories include Guam, Puerto Rico, and the U.S. Virgin Islands. &#10;">
            <a:extLst>
              <a:ext uri="{FF2B5EF4-FFF2-40B4-BE49-F238E27FC236}">
                <a16:creationId xmlns:a16="http://schemas.microsoft.com/office/drawing/2014/main" id="{827A1149-3E78-7F44-3D80-91B90CFCCB65}"/>
              </a:ext>
            </a:extLst>
          </p:cNvPr>
          <p:cNvPicPr>
            <a:picLocks noChangeAspect="1"/>
          </p:cNvPicPr>
          <p:nvPr/>
        </p:nvPicPr>
        <p:blipFill>
          <a:blip r:embed="rId4"/>
          <a:stretch>
            <a:fillRect/>
          </a:stretch>
        </p:blipFill>
        <p:spPr>
          <a:xfrm>
            <a:off x="804213" y="1317080"/>
            <a:ext cx="10583573" cy="4663844"/>
          </a:xfrm>
          <a:prstGeom prst="rect">
            <a:avLst/>
          </a:prstGeom>
        </p:spPr>
      </p:pic>
    </p:spTree>
    <p:extLst>
      <p:ext uri="{BB962C8B-B14F-4D97-AF65-F5344CB8AC3E}">
        <p14:creationId xmlns:p14="http://schemas.microsoft.com/office/powerpoint/2010/main" val="1354810173"/>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HRSA">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SA" id="{52238DF5-EACC-4A94-B5ED-EE1B51214143}" vid="{8E0C974F-8DBD-4F46-AEF2-08652F04BC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UpdatedWideScreenTemplat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WideScreenTemplate" id="{5977EF38-9053-48B6-AB32-E7FEC058B217}" vid="{6459BBA1-2CE0-4E43-8EF7-74C291723EA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BB8EC490D649827DB6B3C6FC104C" ma:contentTypeVersion="14" ma:contentTypeDescription="Create a new document." ma:contentTypeScope="" ma:versionID="067fbaab8c3e2449cad2f141f4131bf4">
  <xsd:schema xmlns:xsd="http://www.w3.org/2001/XMLSchema" xmlns:xs="http://www.w3.org/2001/XMLSchema" xmlns:p="http://schemas.microsoft.com/office/2006/metadata/properties" xmlns:ns2="ee770a27-72eb-4bf9-a5bb-5bfe92e4fae0" xmlns:ns3="744fc02e-2c05-446f-beee-5e46cc4a14b7" xmlns:ns4="c71486f8-5eed-4db0-b63d-7b8098263e78" targetNamespace="http://schemas.microsoft.com/office/2006/metadata/properties" ma:root="true" ma:fieldsID="66cd2d57d61bcdeb9b166d13a51191fe" ns2:_="" ns3:_="" ns4:_="">
    <xsd:import namespace="ee770a27-72eb-4bf9-a5bb-5bfe92e4fae0"/>
    <xsd:import namespace="744fc02e-2c05-446f-beee-5e46cc4a14b7"/>
    <xsd:import namespace="c71486f8-5eed-4db0-b63d-7b8098263e78"/>
    <xsd:element name="properties">
      <xsd:complexType>
        <xsd:sequence>
          <xsd:element name="documentManagement">
            <xsd:complexType>
              <xsd:all>
                <xsd:element ref="ns2:Record" minOccurs="0"/>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70a27-72eb-4bf9-a5bb-5bfe92e4fae0" elementFormDefault="qualified">
    <xsd:import namespace="http://schemas.microsoft.com/office/2006/documentManagement/types"/>
    <xsd:import namespace="http://schemas.microsoft.com/office/infopath/2007/PartnerControls"/>
    <xsd:element name="Record" ma:index="8" nillable="true" ma:displayName="Record" ma:decimals="0" ma:format="Dropdown" ma:internalName="Record" ma:percentage="FALSE">
      <xsd:simpleType>
        <xsd:restriction base="dms:Number"/>
      </xsd:simpleType>
    </xsd:element>
    <xsd:element name="lcf76f155ced4ddcb4097134ff3c332f" ma:index="10"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4fc02e-2c05-446f-beee-5e46cc4a14b7"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330c0168-f9ca-48df-8443-ac112544ca57}" ma:internalName="TaxCatchAll" ma:showField="CatchAllData" ma:web="744fc02e-2c05-446f-beee-5e46cc4a14b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1486f8-5eed-4db0-b63d-7b8098263e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e770a27-72eb-4bf9-a5bb-5bfe92e4fae0">
      <Terms xmlns="http://schemas.microsoft.com/office/infopath/2007/PartnerControls"/>
    </lcf76f155ced4ddcb4097134ff3c332f>
    <TaxCatchAll xmlns="744fc02e-2c05-446f-beee-5e46cc4a14b7" xsi:nil="true"/>
    <Record xmlns="ee770a27-72eb-4bf9-a5bb-5bfe92e4fae0">410</Recor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9AD8CD-EBEA-4CBE-A77A-4EEEB9545978}">
  <ds:schemaRefs>
    <ds:schemaRef ds:uri="744fc02e-2c05-446f-beee-5e46cc4a14b7"/>
    <ds:schemaRef ds:uri="c71486f8-5eed-4db0-b63d-7b8098263e78"/>
    <ds:schemaRef ds:uri="ee770a27-72eb-4bf9-a5bb-5bfe92e4fa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98EC17C-9838-4002-9A79-24106A62D27C}">
  <ds:schemaRefs>
    <ds:schemaRef ds:uri="http://schemas.microsoft.com/office/2006/documentManagement/types"/>
    <ds:schemaRef ds:uri="c71486f8-5eed-4db0-b63d-7b8098263e78"/>
    <ds:schemaRef ds:uri="http://purl.org/dc/elements/1.1/"/>
    <ds:schemaRef ds:uri="ee770a27-72eb-4bf9-a5bb-5bfe92e4fae0"/>
    <ds:schemaRef ds:uri="http://purl.org/dc/term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744fc02e-2c05-446f-beee-5e46cc4a14b7"/>
    <ds:schemaRef ds:uri="http://purl.org/dc/dcmitype/"/>
  </ds:schemaRefs>
</ds:datastoreItem>
</file>

<file path=customXml/itemProps3.xml><?xml version="1.0" encoding="utf-8"?>
<ds:datastoreItem xmlns:ds="http://schemas.openxmlformats.org/officeDocument/2006/customXml" ds:itemID="{BF0272E7-4BB4-43CA-B443-AE3A932CA106}">
  <ds:schemaRefs>
    <ds:schemaRef ds:uri="http://schemas.microsoft.com/sharepoint/v3/contenttype/forms"/>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Office Theme</Template>
  <TotalTime>23</TotalTime>
  <Words>2114</Words>
  <Application>Microsoft Office PowerPoint</Application>
  <PresentationFormat>Widescreen</PresentationFormat>
  <Paragraphs>141</Paragraphs>
  <Slides>15</Slides>
  <Notes>15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15</vt:i4>
      </vt:variant>
    </vt:vector>
  </HeadingPairs>
  <TitlesOfParts>
    <vt:vector size="24" baseType="lpstr">
      <vt:lpstr>Arial</vt:lpstr>
      <vt:lpstr>Calibri</vt:lpstr>
      <vt:lpstr>Calibri Light</vt:lpstr>
      <vt:lpstr>Courier New</vt:lpstr>
      <vt:lpstr>Wingdings</vt:lpstr>
      <vt:lpstr>HRSA</vt:lpstr>
      <vt:lpstr>Custom Design</vt:lpstr>
      <vt:lpstr>2_Office Theme</vt:lpstr>
      <vt:lpstr>UpdatedWideScreenTemplate</vt:lpstr>
      <vt:lpstr>Clients Served by the Ryan White HIV/AIDS Program  2022</vt:lpstr>
      <vt:lpstr>Clients Served by the Ryan White HIV/AIDS Program, by Gender, 2022 — United States and 3 Territoriesa</vt:lpstr>
      <vt:lpstr>Ryan White HIV/AIDS Program Clients, by Age Group, 2010 and 2022—United States and 3 Territoriesa</vt:lpstr>
      <vt:lpstr>Clients Served by the Ryan White HIV/AIDS Program, by Gender and Age Group, 2022—United States and 3 Territoriesa</vt:lpstr>
      <vt:lpstr>Clients Served by the Ryan White HIV/AIDS Program, by Race/Ethnicity, 2022—United States and 3 Territoriesa</vt:lpstr>
      <vt:lpstr>Clients Served by the Ryan White HIV/AIDS Program, by Gender and Race/Ethnicity, 2022—United States and 3 Territoriesa</vt:lpstr>
      <vt:lpstr>Clients Served by the Ryan White HIV/AIDS Program by Gender and Transmission Category, 2022—United States and 3 Territoriesa</vt:lpstr>
      <vt:lpstr>Clients Served by the Ryan White HIV/AIDS Program, by Housing Status, 2022—United States and 3 Territoriesa</vt:lpstr>
      <vt:lpstr>Clients Served by the Ryan White HIV/AIDS Program, by Gender and Housing Status, 2022—United States and 3 Territoriesa</vt:lpstr>
      <vt:lpstr>Clients Served by the Ryan White HIV/AIDS Program, by Health Care Coverage, 2022—United States and 3 Territoriesa</vt:lpstr>
      <vt:lpstr>Clients Served by the Ryan White HIV/AIDS Program, by Poverty Level, 2022—United States and 3 Territoriesa</vt:lpstr>
      <vt:lpstr>Clients Served by the Ryan White HIV/AIDS Program Living ≤100% of the Federal Poverty Level, by Gender, 2022—United States and 3 Territoriesa</vt:lpstr>
      <vt:lpstr>Clients Served by the Ryan White HIV/AIDS Program Living ≤100% of the Federal Poverty Level, by Housing Status, 2022—United States and 3 Territoriesa</vt:lpstr>
      <vt:lpstr>Connect with the Ryan White HIV/AIDS Program</vt:lpstr>
      <vt:lpstr>Connect with HRSA</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RSR 2021 Overview slides_for clearance.pptx</dc:title>
  <dc:creator>Brantley, Meredith (HRSA)</dc:creator>
  <cp:keywords>Ryan White HIV/AIDS Program, client level data, RSR</cp:keywords>
  <cp:lastModifiedBy>Chavis, Nicole (HRSA)</cp:lastModifiedBy>
  <cp:revision>5</cp:revision>
  <dcterms:created xsi:type="dcterms:W3CDTF">2016-11-08T17:51:51Z</dcterms:created>
  <dcterms:modified xsi:type="dcterms:W3CDTF">2024-06-27T16:32:26Z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0x0101003484BB8EC490D649827DB6B3C6FC104C</vt:lpwstr>
  </property>
  <property fmtid="{D5CDD505-2E9C-101B-9397-08002B2CF9AE}" pid="3" name="_dlc_DocIdItemGuid">
    <vt:lpwstr>2c022984-586a-4e33-9aef-a3331f27b8ae</vt:lpwstr>
  </property>
  <property fmtid="{D5CDD505-2E9C-101B-9397-08002B2CF9AE}" pid="4" name="MediaServiceImageTags">
    <vt:lpwstr/>
  </property>
</Properties>
</file>