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8" r:id="rId6"/>
    <p:sldMasterId id="2147483758" r:id="rId7"/>
  </p:sldMasterIdLst>
  <p:notesMasterIdLst>
    <p:notesMasterId r:id="rId21"/>
  </p:notesMasterIdLst>
  <p:sldIdLst>
    <p:sldId id="324" r:id="rId8"/>
    <p:sldId id="2147482160" r:id="rId9"/>
    <p:sldId id="1229" r:id="rId10"/>
    <p:sldId id="1227" r:id="rId11"/>
    <p:sldId id="1224" r:id="rId12"/>
    <p:sldId id="1218" r:id="rId13"/>
    <p:sldId id="1219" r:id="rId14"/>
    <p:sldId id="1220" r:id="rId15"/>
    <p:sldId id="1221" r:id="rId16"/>
    <p:sldId id="1222" r:id="rId17"/>
    <p:sldId id="841" r:id="rId18"/>
    <p:sldId id="338" r:id="rId19"/>
    <p:sldId id="33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15013269-B1B8-4A57-AEE9-7ED3105BCDBB}">
          <p14:sldIdLst>
            <p14:sldId id="324"/>
            <p14:sldId id="2147482160"/>
            <p14:sldId id="1229"/>
            <p14:sldId id="1227"/>
            <p14:sldId id="1224"/>
            <p14:sldId id="1218"/>
            <p14:sldId id="1219"/>
            <p14:sldId id="1220"/>
            <p14:sldId id="1221"/>
            <p14:sldId id="1222"/>
            <p14:sldId id="841"/>
            <p14:sldId id="338"/>
            <p14:sldId id="339"/>
          </p14:sldIdLst>
        </p14:section>
      </p14:sectionLst>
    </p:ext>
    <p:ext uri="{EFAFB233-063F-42B5-8137-9DF3F51BA10A}">
      <p15:sldGuideLst xmlns:p15="http://schemas.microsoft.com/office/powerpoint/2012/main">
        <p15:guide id="1" orient="horz" pos="3624" userDrawn="1">
          <p15:clr>
            <a:srgbClr val="A4A3A4"/>
          </p15:clr>
        </p15:guide>
        <p15:guide id="2" pos="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AE5E27-BCCC-011E-E918-C6BE1E3C739A}" name="Hauck, Heather (HRSA)" initials="HH" userId="S::hhauck@hrsa.gov::31c1c0cd-c7d1-4872-bb23-fe338665d9a2" providerId="AD"/>
  <p188:author id="{D661A344-210D-646F-DAA4-4C763A754F6A}" name="Don, Samoane (HRSA)" initials="DS(" userId="S::SDon@HRSA.Gov::b9e3f103-fbd4-4c13-bc45-4dc732cf13fb" providerId="AD"/>
  <p188:author id="{B33AF34B-A9E0-1A91-7E28-7C63D982EA0D}" name="Klein, Pamela (HRSA)" initials="K(" userId="S::pklein@hrsa.gov::fec1db0a-566e-43b2-9473-bf75d2aabc81" providerId="AD"/>
  <p188:author id="{1E01F451-9D73-9AC6-B41C-4FAB2C3891AA}" name="Chandler, Mark (HRSA)" initials="CM" userId="S::mchandler@hrsa.gov::2a74fcda-a7d8-4132-bb6e-643ea118a7a7" providerId="AD"/>
  <p188:author id="{36301552-218D-0554-E223-A2593E395990}" name="Antigone Dempsey (HRSA)" initials="AD" userId="Antigone Dempsey (HRSA)" providerId="None"/>
  <p188:author id="{79291C61-7AA6-396C-344B-5AD578B9EA86}" name="Mills, Robert (HRSA)" initials="MR(" userId="S::RMills@hrsa.gov::369171cb-604f-4601-9aa6-a3049bd54758" providerId="AD"/>
  <p188:author id="{DE04266D-51B6-42C0-4C90-2402A7F642F3}" name="Chandler, Mark (HRSA)" initials="CM(" userId="S::MChandler@HRSA.Gov::2a74fcda-a7d8-4132-bb6e-643ea118a7a7" providerId="AD"/>
  <p188:author id="{CA2FAE76-AC60-1E89-7B76-708BE81479FD}" name="Kunapareddy, Srujana (HRSA)" initials="SK" userId="S::SKunapareddy@HRSA.Gov::dadb700e-0ad4-4172-8ab1-a0e62861830c" providerId="AD"/>
  <p188:author id="{F25336B5-73FF-D558-BE1B-AEFD216DDF71}" name="Klein, Pamela (HRSA)" initials="KP(" userId="S::PKlein@HRSA.Gov::fec1db0a-566e-43b2-9473-bf75d2aabc81" providerId="AD"/>
  <p188:author id="{1AB1F1B8-0DB5-3DE8-A95C-AA60ACDB1FA3}" name="Chavis, Nicole (HRSA)" initials="C(" userId="S::nchavis@hrsa.gov::86b8513a-298f-4745-adcd-37162bb343d4" providerId="AD"/>
  <p188:author id="{27363DC0-1F05-9958-9614-CD7B3A40C628}" name="Cohen, Stacy (HRSA)" initials="CS(" userId="S::SCohen@HRSA.Gov::52b9ca7f-e306-47eb-808c-b1ae24dec200" providerId="AD"/>
  <p188:author id="{C71D98CF-8900-4F83-19C0-15445A127CDA}" name="Chavis, Nicole (HRSA)" initials="CN(" userId="S::NChavis@HRSA.Gov::86b8513a-298f-4745-adcd-37162bb343d4" providerId="AD"/>
  <p188:author id="{20CE15DC-49CD-2FD3-E4DF-BA195FC959BE}" name="Schachner, Amy (HRSA)" initials="SA" userId="S::aschachner@hrsa.gov::7270e0e4-a5d9-447e-989d-514d5f9f479e" providerId="AD"/>
  <p188:author id="{00AED4E5-5AB9-4D76-1E6D-31D189849A69}" name="Kharfen, Michael (HRSA)" initials="MK" userId="S::MKharfen@HRSA.Gov::3307c950-e62e-4588-9cde-65749084e1c3" providerId="AD"/>
  <p188:author id="{180519F3-72DC-96E7-D645-32A2303D9CA2}" name="Mills, Robert (HRSA)" initials="MR" userId="S::rmills@hrsa.gov::369171cb-604f-4601-9aa6-a3049bd547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hen Gagne, Stacy (HRSA)" initials="CGS(" lastIdx="19" clrIdx="0">
    <p:extLst>
      <p:ext uri="{19B8F6BF-5375-455C-9EA6-DF929625EA0E}">
        <p15:presenceInfo xmlns:p15="http://schemas.microsoft.com/office/powerpoint/2012/main" userId="S-1-5-21-1575576018-681398725-1848903544-46261" providerId="AD"/>
      </p:ext>
    </p:extLst>
  </p:cmAuthor>
  <p:cmAuthor id="2" name="Brantley, Meredith (HRSA)" initials="BM(" lastIdx="1" clrIdx="1">
    <p:extLst>
      <p:ext uri="{19B8F6BF-5375-455C-9EA6-DF929625EA0E}">
        <p15:presenceInfo xmlns:p15="http://schemas.microsoft.com/office/powerpoint/2012/main" userId="S-1-5-21-1575576018-681398725-1848903544-54839" providerId="AD"/>
      </p:ext>
    </p:extLst>
  </p:cmAuthor>
  <p:cmAuthor id="3" name="Carney, Jhetari (HRSA)" initials="CJ(" lastIdx="1" clrIdx="2">
    <p:extLst>
      <p:ext uri="{19B8F6BF-5375-455C-9EA6-DF929625EA0E}">
        <p15:presenceInfo xmlns:p15="http://schemas.microsoft.com/office/powerpoint/2012/main" userId="S-1-5-21-1575576018-681398725-1848903544-54837" providerId="AD"/>
      </p:ext>
    </p:extLst>
  </p:cmAuthor>
  <p:cmAuthor id="4" name="Ferachi, Harrison (HRSA)" initials="HF" lastIdx="4" clrIdx="3">
    <p:extLst>
      <p:ext uri="{19B8F6BF-5375-455C-9EA6-DF929625EA0E}">
        <p15:presenceInfo xmlns:p15="http://schemas.microsoft.com/office/powerpoint/2012/main" userId="Ferachi, Harrison (HRSA)" providerId="None"/>
      </p:ext>
    </p:extLst>
  </p:cmAuthor>
  <p:cmAuthor id="5" name="Chavis, Nicole (HRSA)" initials="CN(" lastIdx="7" clrIdx="4">
    <p:extLst>
      <p:ext uri="{19B8F6BF-5375-455C-9EA6-DF929625EA0E}">
        <p15:presenceInfo xmlns:p15="http://schemas.microsoft.com/office/powerpoint/2012/main" userId="S-1-5-21-1575576018-681398725-1848903544-64251" providerId="AD"/>
      </p:ext>
    </p:extLst>
  </p:cmAuthor>
  <p:cmAuthor id="6" name="Mills, Robert (HRSA)" initials="MR(" lastIdx="4" clrIdx="5">
    <p:extLst>
      <p:ext uri="{19B8F6BF-5375-455C-9EA6-DF929625EA0E}">
        <p15:presenceInfo xmlns:p15="http://schemas.microsoft.com/office/powerpoint/2012/main" userId="S-1-5-21-1575576018-681398725-1848903544-12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DFF7A"/>
    <a:srgbClr val="0F4D7B"/>
    <a:srgbClr val="003366"/>
    <a:srgbClr val="ECA622"/>
    <a:srgbClr val="000000"/>
    <a:srgbClr val="E5E7E6"/>
    <a:srgbClr val="E8E4E7"/>
    <a:srgbClr val="EEA522"/>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96" autoAdjust="0"/>
  </p:normalViewPr>
  <p:slideViewPr>
    <p:cSldViewPr snapToGrid="0">
      <p:cViewPr varScale="1">
        <p:scale>
          <a:sx n="63" d="100"/>
          <a:sy n="63" d="100"/>
        </p:scale>
        <p:origin x="1354" y="43"/>
      </p:cViewPr>
      <p:guideLst>
        <p:guide orient="horz" pos="3624"/>
        <p:guide pos="19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1D166-0440-4E9A-8A2A-B05E125BEED0}"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373EB-EFEE-44BC-898F-B977725BF7CC}" type="slidenum">
              <a:rPr lang="en-US" smtClean="0"/>
              <a:t>‹#›</a:t>
            </a:fld>
            <a:endParaRPr lang="en-US"/>
          </a:p>
        </p:txBody>
      </p:sp>
    </p:spTree>
    <p:extLst>
      <p:ext uri="{BB962C8B-B14F-4D97-AF65-F5344CB8AC3E}">
        <p14:creationId xmlns:p14="http://schemas.microsoft.com/office/powerpoint/2010/main" val="209175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rsa.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1</a:t>
            </a:fld>
            <a:endParaRPr lang="en-US"/>
          </a:p>
        </p:txBody>
      </p:sp>
    </p:spTree>
    <p:extLst>
      <p:ext uri="{BB962C8B-B14F-4D97-AF65-F5344CB8AC3E}">
        <p14:creationId xmlns:p14="http://schemas.microsoft.com/office/powerpoint/2010/main" val="91501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0" u="none" dirty="0">
                <a:effectLst/>
              </a:rPr>
              <a:t>A</a:t>
            </a:r>
            <a:r>
              <a:rPr lang="en-US" dirty="0">
                <a:effectLst/>
              </a:rPr>
              <a:t> greater proportion of older adult RWHAP clients aged 50 or </a:t>
            </a:r>
            <a:r>
              <a:rPr lang="en-US" u="none" dirty="0">
                <a:effectLst/>
              </a:rPr>
              <a:t>older (90.7%) </a:t>
            </a:r>
            <a:r>
              <a:rPr lang="en-US" dirty="0">
                <a:effectLst/>
              </a:rPr>
              <a:t>experienced stable housing in 2023, compared with adult clients aged 25–49 years (83.9%) and youth/young adult clients aged 13–24 years (84.8%). Among youth/young adult clients, 9.9% experienced temporary housing and 5.3% experienced unstable housing. Among adult clients, 9.0% experienced temporary housing and 7.1% experienced unstable housing. Among older adult clients, 5.4% experienced temporary housing and 3.9% experienced unstable housing.</a:t>
            </a:r>
          </a:p>
          <a:p>
            <a:r>
              <a:rPr lang="en-US" dirty="0">
                <a:effectLst/>
              </a:rPr>
              <a:t> </a:t>
            </a:r>
          </a:p>
          <a:p>
            <a:r>
              <a:rPr lang="en-US" dirty="0">
                <a:effectLst/>
              </a:rPr>
              <a:t>The three territories include Guam, Puerto Rico, and the U.S. Virgin Islands.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811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2023, 81.5% of RWHAP clients had some form of health care coverage. Of the 550,296 clients with reported health care coverage information, 31.3% were covered by Medicaid,</a:t>
            </a:r>
            <a:r>
              <a:rPr lang="en-US" baseline="0" dirty="0">
                <a:effectLst/>
              </a:rPr>
              <a:t> </a:t>
            </a:r>
            <a:r>
              <a:rPr lang="en-US" dirty="0">
                <a:effectLst/>
              </a:rPr>
              <a:t>10.9% had private</a:t>
            </a:r>
            <a:r>
              <a:rPr lang="en-US" baseline="0" dirty="0">
                <a:effectLst/>
              </a:rPr>
              <a:t> individual coverage, </a:t>
            </a:r>
            <a:r>
              <a:rPr lang="en-US" dirty="0">
                <a:effectLst/>
              </a:rPr>
              <a:t>10.4% were covered by Medicare, 10.3% had private</a:t>
            </a:r>
            <a:r>
              <a:rPr lang="en-US" baseline="0" dirty="0">
                <a:effectLst/>
              </a:rPr>
              <a:t> employer coverage, </a:t>
            </a:r>
            <a:r>
              <a:rPr lang="en-US" dirty="0">
                <a:effectLst/>
              </a:rPr>
              <a:t>9.1% had multiple forms of coverage,</a:t>
            </a:r>
            <a:r>
              <a:rPr lang="en-US" baseline="0" dirty="0">
                <a:effectLst/>
              </a:rPr>
              <a:t> and 7.3% had both Medicare and Medicaid dual coverage</a:t>
            </a:r>
            <a:r>
              <a:rPr lang="en-US" dirty="0">
                <a:effectLst/>
              </a:rPr>
              <a:t>. Nearly one-fifth (18.5%) of RWHAP clients had no health care coverage in 2023.</a:t>
            </a:r>
          </a:p>
          <a:p>
            <a:r>
              <a:rPr lang="en-US" dirty="0">
                <a:effectLst/>
              </a:rPr>
              <a:t> </a:t>
            </a:r>
          </a:p>
          <a:p>
            <a:r>
              <a:rPr lang="en-US" dirty="0">
                <a:effectLst/>
              </a:rPr>
              <a:t>Multiple coverage includes any combination of coverage types except for the Medicare and Medicaid dual enrollment category, which is displayed separately. </a:t>
            </a:r>
          </a:p>
          <a:p>
            <a:endParaRPr lang="en-US" dirty="0">
              <a:effectLst/>
            </a:endParaRPr>
          </a:p>
          <a:p>
            <a:r>
              <a:rPr lang="en-US" dirty="0">
                <a:effectLst/>
              </a:rPr>
              <a:t>The three territories include Guam, Puerto Rico, and the U.S. Virgin Islands.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6896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12</a:t>
            </a:fld>
            <a:endParaRPr lang="en-US"/>
          </a:p>
        </p:txBody>
      </p:sp>
    </p:spTree>
    <p:extLst>
      <p:ext uri="{BB962C8B-B14F-4D97-AF65-F5344CB8AC3E}">
        <p14:creationId xmlns:p14="http://schemas.microsoft.com/office/powerpoint/2010/main" val="229588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a:solidFill>
                  <a:schemeClr val="tx1"/>
                </a:solidFill>
                <a:effectLst/>
                <a:latin typeface="+mn-lt"/>
                <a:ea typeface="+mn-ea"/>
                <a:cs typeface="+mn-cs"/>
              </a:rPr>
              <a:t>HRSA is on four social media platforms. We encourage you to follow along and share our content on Twitter, Facebook, LinkedIn and Instagram to stay up-to-date on the latest HRSA news.  Our account/handle on each platform is @HRSAgov.</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Additionally, we also encourage you to sign up for HRSA’s e-News, a biweekly email of comprehensive HRSA news, and to sign up for HRSA press releases.  You can also  visit our website </a:t>
            </a:r>
            <a:r>
              <a:rPr lang="en-US" sz="1200" i="1" u="sng" kern="1200">
                <a:solidFill>
                  <a:schemeClr val="tx1"/>
                </a:solidFill>
                <a:effectLst/>
                <a:latin typeface="+mn-lt"/>
                <a:ea typeface="+mn-ea"/>
                <a:cs typeface="+mn-cs"/>
                <a:hlinkClick r:id="rId3"/>
              </a:rPr>
              <a:t>www.HRSA.gov</a:t>
            </a:r>
            <a:r>
              <a:rPr lang="en-US" sz="1200" i="1" kern="1200">
                <a:solidFill>
                  <a:schemeClr val="tx1"/>
                </a:solidFill>
                <a:effectLst/>
                <a:latin typeface="+mn-lt"/>
                <a:ea typeface="+mn-ea"/>
                <a:cs typeface="+mn-cs"/>
              </a:rPr>
              <a:t> for more detailed information about all of our programs.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82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In 2023, the RWHAP served more than 576,000 clients, the majority of whom were people with HIV. This represents </a:t>
            </a:r>
            <a:r>
              <a:rPr lang="en-US" sz="1200" b="1" dirty="0">
                <a:effectLst/>
                <a:latin typeface="Calibri" panose="020F0502020204030204" pitchFamily="34" charset="0"/>
                <a:ea typeface="Calibri" panose="020F0502020204030204" pitchFamily="34" charset="0"/>
              </a:rPr>
              <a:t>more than half of all people with diagnosed HIV in the U.S.</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Almost 50% of clients were aged 50 years and older.</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Nearly 88% of RWHAP clients were living at or below 250% of the Federal Poverty Level and over 12% experienced temporary or unstable housing.</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In 2023, a </a:t>
            </a:r>
            <a:r>
              <a:rPr lang="en-US" sz="1200" b="1" dirty="0">
                <a:effectLst/>
                <a:latin typeface="Calibri" panose="020F0502020204030204" pitchFamily="34" charset="0"/>
                <a:ea typeface="Calibri" panose="020F0502020204030204" pitchFamily="34" charset="0"/>
              </a:rPr>
              <a:t>record-breaking 90.6%</a:t>
            </a:r>
            <a:r>
              <a:rPr lang="en-US" sz="1200" dirty="0">
                <a:effectLst/>
                <a:latin typeface="Calibri" panose="020F0502020204030204" pitchFamily="34" charset="0"/>
                <a:ea typeface="Calibri" panose="020F0502020204030204" pitchFamily="34" charset="0"/>
              </a:rPr>
              <a:t> of RWHAP clients receiving HIV medical care </a:t>
            </a:r>
            <a:r>
              <a:rPr lang="en-US" sz="1200" b="1" dirty="0">
                <a:effectLst/>
                <a:latin typeface="Calibri" panose="020F0502020204030204" pitchFamily="34" charset="0"/>
                <a:ea typeface="Calibri" panose="020F0502020204030204" pitchFamily="34" charset="0"/>
              </a:rPr>
              <a:t>reached viral suppression</a:t>
            </a:r>
            <a:r>
              <a:rPr lang="en-US" sz="1200" dirty="0">
                <a:effectLst/>
                <a:latin typeface="Calibri" panose="020F0502020204030204" pitchFamily="34" charset="0"/>
                <a:ea typeface="Calibri" panose="020F0502020204030204" pitchFamily="34" charset="0"/>
              </a:rPr>
              <a:t>, compared with 69.5% in 2010! People who are virally suppressed cannot sexually transmit HIV to their partners and can live longer and healthier lives. </a:t>
            </a:r>
          </a:p>
          <a:p>
            <a:endParaRPr lang="en-US" dirty="0"/>
          </a:p>
        </p:txBody>
      </p:sp>
      <p:sp>
        <p:nvSpPr>
          <p:cNvPr id="4" name="Slide Number Placeholder 3"/>
          <p:cNvSpPr>
            <a:spLocks noGrp="1"/>
          </p:cNvSpPr>
          <p:nvPr>
            <p:ph type="sldNum" sz="quarter" idx="5"/>
          </p:nvPr>
        </p:nvSpPr>
        <p:spPr/>
        <p:txBody>
          <a:bodyPr/>
          <a:lstStyle/>
          <a:p>
            <a:fld id="{A92373EB-EFEE-44BC-898F-B977725BF7CC}" type="slidenum">
              <a:rPr lang="en-US" smtClean="0"/>
              <a:t>2</a:t>
            </a:fld>
            <a:endParaRPr lang="en-US"/>
          </a:p>
        </p:txBody>
      </p:sp>
    </p:spTree>
    <p:extLst>
      <p:ext uri="{BB962C8B-B14F-4D97-AF65-F5344CB8AC3E}">
        <p14:creationId xmlns:p14="http://schemas.microsoft.com/office/powerpoint/2010/main" val="1889723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5D7F7-DCB7-A357-0D22-3C6CFF54B0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1D568-8D7C-10AF-EBD1-BF9DD60F63C8}"/>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8A8F7756-6CCA-170E-1B06-BB1D036BFC58}"/>
              </a:ext>
            </a:extLst>
          </p:cNvPr>
          <p:cNvSpPr>
            <a:spLocks noGrp="1"/>
          </p:cNvSpPr>
          <p:nvPr>
            <p:ph type="body" idx="1"/>
          </p:nvPr>
        </p:nvSpPr>
        <p:spPr/>
        <p:txBody>
          <a:bodyPr/>
          <a:lstStyle/>
          <a:p>
            <a:pPr>
              <a:defRPr/>
            </a:pPr>
            <a:r>
              <a:rPr lang="en-US" b="0" u="none" dirty="0"/>
              <a:t>To provide some</a:t>
            </a:r>
            <a:r>
              <a:rPr lang="en-US" sz="1200" b="0" u="none" dirty="0"/>
              <a:t> context to the RWHAP client </a:t>
            </a:r>
            <a:r>
              <a:rPr lang="en-US" b="0" u="none" dirty="0"/>
              <a:t>data,</a:t>
            </a:r>
            <a:r>
              <a:rPr lang="en-US" sz="1200" b="0" u="none" dirty="0"/>
              <a:t> </a:t>
            </a:r>
            <a:r>
              <a:rPr lang="en-US" b="0" u="none" dirty="0"/>
              <a:t>this</a:t>
            </a:r>
            <a:r>
              <a:rPr lang="en-US" sz="1200" b="0" u="none" dirty="0"/>
              <a:t> graphics shows </a:t>
            </a:r>
            <a:r>
              <a:rPr lang="en-US" b="0" u="none" dirty="0"/>
              <a:t>RWHAP clients</a:t>
            </a:r>
            <a:r>
              <a:rPr lang="en-US" sz="1200" b="0" u="none" dirty="0"/>
              <a:t> with HIV as a proportion of all people with diagnosed HIV in the United States, according to the published HIV surveillance data from the CDC. </a:t>
            </a:r>
            <a:endParaRPr lang="en-US" b="0" u="none" dirty="0">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200" b="0" u="none" dirty="0"/>
          </a:p>
          <a:p>
            <a:pPr>
              <a:defRPr/>
            </a:pPr>
            <a:r>
              <a:rPr lang="en-US" sz="1200" b="0" u="none" dirty="0"/>
              <a:t>The far-left box shows that RWHAP served nearly 51% of all people with diagnosed HIV in the U.S.</a:t>
            </a:r>
            <a:r>
              <a:rPr lang="en-US" sz="1200" b="0" u="none" baseline="0" dirty="0"/>
              <a:t> and territories</a:t>
            </a:r>
            <a:r>
              <a:rPr lang="en-US" b="0" u="none" dirty="0"/>
              <a:t>.</a:t>
            </a:r>
            <a:r>
              <a:rPr lang="en-US" b="0" u="none" dirty="0">
                <a:ea typeface="Calibri" panose="020F0502020204030204"/>
                <a:cs typeface="Calibri" panose="020F0502020204030204"/>
              </a:rPr>
              <a:t> The</a:t>
            </a:r>
            <a:r>
              <a:rPr lang="en-US" sz="1200" b="0" u="none" dirty="0"/>
              <a:t> proportion varies by</a:t>
            </a:r>
            <a:r>
              <a:rPr lang="en-US" b="0" u="none" dirty="0"/>
              <a:t> population</a:t>
            </a:r>
            <a:r>
              <a:rPr lang="en-US" sz="1200" b="0" u="none" dirty="0"/>
              <a:t>. For example, RWHAP served: 61.9% of all youth with diagnosed HIV in the U.S., but only 45.5% of all adults aged 50 years or older.</a:t>
            </a:r>
            <a:r>
              <a:rPr lang="en-US" b="0" u="none" dirty="0"/>
              <a:t> Additionally, the RWHAP served </a:t>
            </a:r>
            <a:r>
              <a:rPr lang="en-US" sz="1200" b="0" u="none" dirty="0"/>
              <a:t>55.9% of all women with diagnosed HIV in the U.S., 56.5% of Black</a:t>
            </a:r>
            <a:r>
              <a:rPr lang="en-US" b="0" u="none" dirty="0"/>
              <a:t>/African</a:t>
            </a:r>
            <a:r>
              <a:rPr lang="en-US" sz="1200" b="0" u="none" dirty="0"/>
              <a:t> Americans</a:t>
            </a:r>
            <a:r>
              <a:rPr lang="en-US" b="0" u="none" dirty="0"/>
              <a:t> with diagnosed HIV, 51.8</a:t>
            </a:r>
            <a:r>
              <a:rPr lang="en-US" sz="1200" b="0" u="none" dirty="0"/>
              <a:t>% of Hispanics or Latinos</a:t>
            </a:r>
            <a:r>
              <a:rPr lang="en-US" b="0" u="none" dirty="0"/>
              <a:t> with diagnosed HIV, and 46.0% of Whites with diagnosed HIV.</a:t>
            </a:r>
          </a:p>
          <a:p>
            <a:endParaRPr lang="en-US" b="0" dirty="0">
              <a:effectLst/>
            </a:endParaRPr>
          </a:p>
          <a:p>
            <a:r>
              <a:rPr lang="en-US" b="0" dirty="0">
                <a:effectLst/>
              </a:rPr>
              <a:t>The three territories include Guam, Puerto Rico, and the U.S. Virgin Islands. </a:t>
            </a:r>
          </a:p>
        </p:txBody>
      </p:sp>
      <p:sp>
        <p:nvSpPr>
          <p:cNvPr id="4" name="Slide Number Placeholder 3">
            <a:extLst>
              <a:ext uri="{FF2B5EF4-FFF2-40B4-BE49-F238E27FC236}">
                <a16:creationId xmlns:a16="http://schemas.microsoft.com/office/drawing/2014/main" id="{0DB532B3-5F4B-484A-77EC-3BFD095771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944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F0C15-C9CF-3787-BC1A-C1CA2476D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4DA16-228A-DB93-0ECB-C060ECA86C34}"/>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167C4FBE-94D4-4B8B-E773-3B127D42BF8E}"/>
              </a:ext>
            </a:extLst>
          </p:cNvPr>
          <p:cNvSpPr>
            <a:spLocks noGrp="1"/>
          </p:cNvSpPr>
          <p:nvPr>
            <p:ph type="body" idx="1"/>
          </p:nvPr>
        </p:nvSpPr>
        <p:spPr/>
        <p:txBody>
          <a:bodyPr/>
          <a:lstStyle/>
          <a:p>
            <a:r>
              <a:rPr lang="en-US" dirty="0">
                <a:effectLst/>
              </a:rPr>
              <a:t>The RWHAP serves over half a million people each year. In 2023, of the 574,345</a:t>
            </a:r>
            <a:r>
              <a:rPr lang="en-US" baseline="0" dirty="0">
                <a:effectLst/>
              </a:rPr>
              <a:t> c</a:t>
            </a:r>
            <a:r>
              <a:rPr lang="en-US" dirty="0">
                <a:effectLst/>
              </a:rPr>
              <a:t>lients with a reported sex</a:t>
            </a:r>
            <a:r>
              <a:rPr lang="en-US" b="1" dirty="0">
                <a:effectLst/>
              </a:rPr>
              <a:t>, </a:t>
            </a:r>
            <a:r>
              <a:rPr lang="en-US" dirty="0">
                <a:effectLst/>
              </a:rPr>
              <a:t>74.4% were male and 25.6% were female.</a:t>
            </a:r>
          </a:p>
          <a:p>
            <a:endParaRPr lang="en-US" dirty="0">
              <a:effectLst/>
            </a:endParaRPr>
          </a:p>
          <a:p>
            <a:r>
              <a:rPr lang="en-US" dirty="0">
                <a:effectLst/>
              </a:rPr>
              <a:t>The three territories include Guam, Puerto Rico, and the U.S. Virgin Islands.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Due to rounding, percentages may not sum to 100.0%.</a:t>
            </a:r>
          </a:p>
          <a:p>
            <a:endParaRPr lang="en-US" dirty="0">
              <a:effectLst/>
            </a:endParaRPr>
          </a:p>
          <a:p>
            <a:endParaRPr lang="en-US" dirty="0">
              <a:effectLst/>
            </a:endParaRPr>
          </a:p>
          <a:p>
            <a:endParaRPr lang="en-US" dirty="0">
              <a:effectLst/>
            </a:endParaRPr>
          </a:p>
          <a:p>
            <a:endParaRPr lang="en-US" baseline="0" dirty="0"/>
          </a:p>
        </p:txBody>
      </p:sp>
      <p:sp>
        <p:nvSpPr>
          <p:cNvPr id="4" name="Slide Number Placeholder 3">
            <a:extLst>
              <a:ext uri="{FF2B5EF4-FFF2-40B4-BE49-F238E27FC236}">
                <a16:creationId xmlns:a16="http://schemas.microsoft.com/office/drawing/2014/main" id="{4AAFA9FD-001C-3023-C168-6FB230FDF19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753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age distribution is shifting among RWHAP clients. From 2010 to 2023, the percentage of clients aged 50 and older increased from 31.6% in 2010 to 47.7% in 2023. Clients aged 65 years and older accounted for 12.4% of all clients in 2023, but more than a quarter (26.0%) of clients aged 50 and older.</a:t>
            </a:r>
          </a:p>
          <a:p>
            <a:endParaRPr lang="en-US" dirty="0">
              <a:effectLst/>
            </a:endParaRPr>
          </a:p>
          <a:p>
            <a:r>
              <a:rPr lang="en-US" dirty="0">
                <a:effectLst/>
              </a:rPr>
              <a:t>The three territories include Guam, Puerto Rico, and the U.S. Virgin Islands.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930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2023, of the 569,857 clients with reported race/ethnicity information, nearly three-quarters (74.7%) of RWHAP clients were from racial and ethnic minority groups. Clients who self-identified as White accounted for 25.3% of clients. Approximately 44% self-identified as Black/African American, 27% self-identified as Hispanic/Latino, and less than 2% each self-identified as American Indian/Alaska Native, Asian, Native Hawaiian/Pacific Islander, and people of multiple races. The percentage distribution of race/ethnicity has remained consistent since 2010.</a:t>
            </a:r>
          </a:p>
          <a:p>
            <a:r>
              <a:rPr lang="en-US" dirty="0">
                <a:effectLst/>
              </a:rPr>
              <a:t> </a:t>
            </a:r>
          </a:p>
          <a:p>
            <a:r>
              <a:rPr lang="en-US" dirty="0">
                <a:effectLst/>
              </a:rPr>
              <a:t>Hispanics/Latinos can be of any race.</a:t>
            </a:r>
          </a:p>
          <a:p>
            <a:r>
              <a:rPr lang="en-US" dirty="0">
                <a:effectLst/>
              </a:rPr>
              <a:t> </a:t>
            </a:r>
          </a:p>
          <a:p>
            <a:r>
              <a:rPr lang="en-US" dirty="0">
                <a:effectLst/>
              </a:rPr>
              <a:t>The three territories include Guam, Puerto Rico, and the U.S. Virgin Islands.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5816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2023, 87.6% of youth and young adult clients aged 13–24 years, 79.5% of adult clients aged 25–49 years, and 68.8% of older adult clients aged 50 years or older were from racial and ethnic minority groups. White clients represented approximately 12% of youth/young adults, 21% of adults aged 25–49, and 31% of older adults aged 50 years or older. </a:t>
            </a:r>
          </a:p>
          <a:p>
            <a:r>
              <a:rPr lang="en-US" dirty="0">
                <a:effectLst/>
              </a:rPr>
              <a:t> </a:t>
            </a:r>
          </a:p>
          <a:p>
            <a:r>
              <a:rPr lang="en-US" dirty="0">
                <a:effectLst/>
              </a:rPr>
              <a:t>Hispanics/Latinos can be of any race.</a:t>
            </a:r>
          </a:p>
          <a:p>
            <a:r>
              <a:rPr lang="en-US" dirty="0">
                <a:effectLst/>
              </a:rPr>
              <a:t> </a:t>
            </a:r>
          </a:p>
          <a:p>
            <a:r>
              <a:rPr lang="en-US" dirty="0">
                <a:effectLst/>
              </a:rPr>
              <a:t>The three territories include Guam, Puerto Rico, and the U.S. Virgin Islands.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327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2023, 59.7% of the 526,243 clients with income information were living at or below 100% of the federal poverty level (FPL), and 87.7% were living at or below 250% FPL.</a:t>
            </a:r>
          </a:p>
          <a:p>
            <a:r>
              <a:rPr lang="en-US" dirty="0">
                <a:effectLst/>
              </a:rPr>
              <a:t> </a:t>
            </a:r>
          </a:p>
          <a:p>
            <a:r>
              <a:rPr lang="en-US" altLang="en-US" sz="1200" dirty="0">
                <a:solidFill>
                  <a:prstClr val="black"/>
                </a:solidFill>
                <a:latin typeface="Calibri" panose="020F0502020204030204"/>
                <a:cs typeface="Arial" panose="020B0604020202020204" pitchFamily="34" charset="0"/>
              </a:rPr>
              <a:t>Poverty thresholds vary by household size. For example, the annual income threshold in 2023 was $14,580 for a household of 1 and $30,000 for a household of 4 in the 48 contiguous states and D.C., using a simplified calculation method. Different thresholds apply for Alaska and Hawaii.</a:t>
            </a:r>
            <a:endParaRPr lang="en-US" dirty="0">
              <a:effectLst/>
            </a:endParaRPr>
          </a:p>
          <a:p>
            <a:endParaRPr lang="en-US" dirty="0">
              <a:effectLst/>
            </a:endParaRPr>
          </a:p>
          <a:p>
            <a:r>
              <a:rPr lang="en-US" dirty="0">
                <a:effectLst/>
              </a:rPr>
              <a:t>The three territories include Guam, Puerto Rico, and the U.S. Virgin Islands.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462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2023, of the 532,857 clients with reported housing status, 7.3% experienced temporary housing and 5.5% experienced unstable housing. Compared with clients served in 2010, </a:t>
            </a:r>
            <a:r>
              <a:rPr lang="en-US" dirty="0"/>
              <a:t>a greater proportion of clients</a:t>
            </a:r>
            <a:r>
              <a:rPr lang="en-US" dirty="0">
                <a:effectLst/>
              </a:rPr>
              <a:t> were stably housed in 2023 (87.3%) than in 2010 (82.0%).</a:t>
            </a:r>
          </a:p>
          <a:p>
            <a:r>
              <a:rPr lang="en-US" dirty="0">
                <a:effectLst/>
              </a:rPr>
              <a:t> </a:t>
            </a:r>
            <a:endParaRPr lang="en-US" dirty="0">
              <a:effectLst/>
              <a:ea typeface="Calibri"/>
              <a:cs typeface="Calibri"/>
            </a:endParaRPr>
          </a:p>
          <a:p>
            <a:r>
              <a:rPr lang="en-US" dirty="0">
                <a:effectLst/>
              </a:rPr>
              <a:t>The three territories include Guam, Puerto Rico, and the U.S. Virgin Islands. </a:t>
            </a:r>
            <a:endParaRPr lang="en-US" dirty="0">
              <a:effectLst/>
              <a:ea typeface="Calibri"/>
              <a:cs typeface="Calibri"/>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032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16077"/>
            <a:ext cx="9855200" cy="1371601"/>
          </a:xfrm>
        </p:spPr>
        <p:txBody>
          <a:bodyPr anchor="t">
            <a:normAutofit/>
          </a:bodyPr>
          <a:lstStyle>
            <a:lvl1pPr algn="l">
              <a:defRPr sz="4000" b="1">
                <a:solidFill>
                  <a:srgbClr val="0F4D7B"/>
                </a:solidFill>
                <a:latin typeface="+mn-lt"/>
              </a:defRPr>
            </a:lvl1pPr>
          </a:lstStyle>
          <a:p>
            <a:r>
              <a:rPr lang="en-US"/>
              <a:t>Click to edit Master title style</a:t>
            </a:r>
          </a:p>
        </p:txBody>
      </p:sp>
      <p:sp>
        <p:nvSpPr>
          <p:cNvPr id="3" name="Subtitle 2"/>
          <p:cNvSpPr>
            <a:spLocks noGrp="1"/>
          </p:cNvSpPr>
          <p:nvPr>
            <p:ph type="subTitle" idx="1"/>
          </p:nvPr>
        </p:nvSpPr>
        <p:spPr>
          <a:xfrm>
            <a:off x="2438400" y="3292475"/>
            <a:ext cx="83312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239000" y="4054478"/>
            <a:ext cx="3530600" cy="365125"/>
          </a:xfrm>
          <a:prstGeom prst="rect">
            <a:avLst/>
          </a:prstGeom>
        </p:spPr>
        <p:txBody>
          <a:bodyPr/>
          <a:lstStyle>
            <a:lvl1pPr algn="r">
              <a:defRPr sz="2200" b="1">
                <a:solidFill>
                  <a:schemeClr val="tx1">
                    <a:lumMod val="85000"/>
                    <a:lumOff val="15000"/>
                  </a:schemeClr>
                </a:solidFill>
              </a:defRPr>
            </a:lvl1pPr>
          </a:lstStyle>
          <a:p>
            <a:fld id="{61F44F6A-A22E-4C14-8628-5BD204EF2573}" type="datetimeFigureOut">
              <a:rPr lang="en-US" smtClean="0"/>
              <a:pPr/>
              <a:t>7/14/2025</a:t>
            </a:fld>
            <a:endParaRPr lang="en-US"/>
          </a:p>
        </p:txBody>
      </p:sp>
    </p:spTree>
    <p:extLst>
      <p:ext uri="{BB962C8B-B14F-4D97-AF65-F5344CB8AC3E}">
        <p14:creationId xmlns:p14="http://schemas.microsoft.com/office/powerpoint/2010/main" val="182955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85246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2267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280876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123694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79699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64406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95989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510086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40888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77184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a:t>Click to edit Master title style</a:t>
            </a:r>
          </a:p>
        </p:txBody>
      </p:sp>
      <p:sp>
        <p:nvSpPr>
          <p:cNvPr id="3" name="Content Placeholder 2"/>
          <p:cNvSpPr>
            <a:spLocks noGrp="1"/>
          </p:cNvSpPr>
          <p:nvPr>
            <p:ph idx="1"/>
          </p:nvPr>
        </p:nvSpPr>
        <p:spPr>
          <a:xfrm>
            <a:off x="838200" y="1173166"/>
            <a:ext cx="10515600" cy="3367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cxnSp>
        <p:nvCxnSpPr>
          <p:cNvPr id="7" name="Straight Connector 6"/>
          <p:cNvCxnSpPr/>
          <p:nvPr/>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447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0922" y="6627168"/>
            <a:ext cx="11468100" cy="230832"/>
          </a:xfrm>
          <a:prstGeom prst="rect">
            <a:avLst/>
          </a:prstGeom>
        </p:spPr>
        <p:txBody>
          <a:bodyPr wrap="square">
            <a:spAutoFit/>
          </a:bodyPr>
          <a:lstStyle/>
          <a:p>
            <a:r>
              <a:rPr lang="en-US" sz="900" i="1">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Services Report (RSR) 2013. Does not include AIDS Drug Assistance Program data.</a:t>
            </a:r>
          </a:p>
        </p:txBody>
      </p:sp>
    </p:spTree>
    <p:extLst>
      <p:ext uri="{BB962C8B-B14F-4D97-AF65-F5344CB8AC3E}">
        <p14:creationId xmlns:p14="http://schemas.microsoft.com/office/powerpoint/2010/main" val="1628865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62242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828633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98951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3000"/>
            </a:lvl1pPr>
          </a:lstStyle>
          <a:p>
            <a:r>
              <a:rPr lang="en-US"/>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811298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3000"/>
            </a:lvl1pPr>
          </a:lstStyle>
          <a:p>
            <a:r>
              <a:rPr lang="en-US"/>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855660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3000"/>
            </a:lvl1pPr>
          </a:lstStyle>
          <a:p>
            <a:r>
              <a:rPr lang="en-US"/>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1650">
                <a:solidFill>
                  <a:srgbClr val="0F4D7B"/>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76051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6600" b="1">
                <a:solidFill>
                  <a:srgbClr val="800000"/>
                </a:solidFill>
              </a:defRPr>
            </a:lvl1pPr>
          </a:lstStyle>
          <a:p>
            <a:pPr lvl="0"/>
            <a:r>
              <a:rPr lang="en-US" sz="6600" b="1"/>
              <a:t>AGENDA</a:t>
            </a:r>
            <a:endParaRPr lang="en-US"/>
          </a:p>
        </p:txBody>
      </p:sp>
      <p:cxnSp>
        <p:nvCxnSpPr>
          <p:cNvPr id="9" name="Straight Connector 3" descr="&quot; &quot;">
            <a:extLst>
              <a:ext uri="{C183D7F6-B498-43B3-948B-1728B52AA6E4}">
                <adec:decorative xmlns:adec="http://schemas.microsoft.com/office/drawing/2017/decorative" val="1"/>
              </a:ext>
            </a:extLst>
          </p:cNvPr>
          <p:cNvCxnSpPr/>
          <p:nvPr/>
        </p:nvCxnSpPr>
        <p:spPr>
          <a:xfrm>
            <a:off x="2080847"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587898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45528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p:nvSpPr>
        <p:spPr>
          <a:xfrm>
            <a:off x="1358449" y="1675075"/>
            <a:ext cx="9454896" cy="276999"/>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42" y="1535601"/>
            <a:ext cx="665743" cy="598621"/>
          </a:xfrm>
          <a:prstGeom prst="rect">
            <a:avLst/>
          </a:prstGeom>
        </p:spPr>
      </p:pic>
      <p:sp>
        <p:nvSpPr>
          <p:cNvPr id="10" name="Content Placeholder 1"/>
          <p:cNvSpPr>
            <a:spLocks noGrp="1"/>
          </p:cNvSpPr>
          <p:nvPr>
            <p:ph sz="quarter" idx="13"/>
          </p:nvPr>
        </p:nvSpPr>
        <p:spPr>
          <a:xfrm>
            <a:off x="2281224" y="1600200"/>
            <a:ext cx="1292225" cy="685800"/>
          </a:xfrm>
        </p:spPr>
        <p:txBody>
          <a:bodyPr>
            <a:noAutofit/>
          </a:bodyPr>
          <a:lstStyle>
            <a:lvl1pPr marL="0" indent="0">
              <a:buNone/>
              <a:defRPr sz="1800" b="1"/>
            </a:lvl1pPr>
          </a:lstStyle>
          <a:p>
            <a:pPr lvl="0"/>
            <a:r>
              <a:rPr lang="en-US"/>
              <a:t>Edit Master text styles</a:t>
            </a:r>
          </a:p>
        </p:txBody>
      </p:sp>
      <p:grpSp>
        <p:nvGrpSpPr>
          <p:cNvPr id="4" name="Group 1" descr="&quot; &quot;"/>
          <p:cNvGrpSpPr/>
          <p:nvPr/>
        </p:nvGrpSpPr>
        <p:grpSpPr>
          <a:xfrm>
            <a:off x="3782993" y="1672426"/>
            <a:ext cx="672207"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p:nvSpPr>
        <p:spPr>
          <a:xfrm>
            <a:off x="1358447" y="25794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4" y="2421393"/>
            <a:ext cx="848701" cy="668420"/>
          </a:xfrm>
          <a:prstGeom prst="rect">
            <a:avLst/>
          </a:prstGeom>
        </p:spPr>
      </p:pic>
      <p:sp>
        <p:nvSpPr>
          <p:cNvPr id="16" name="Content Placeholder 2"/>
          <p:cNvSpPr>
            <a:spLocks noGrp="1"/>
          </p:cNvSpPr>
          <p:nvPr>
            <p:ph sz="quarter" idx="14"/>
          </p:nvPr>
        </p:nvSpPr>
        <p:spPr>
          <a:xfrm>
            <a:off x="2286005" y="2514600"/>
            <a:ext cx="1292225" cy="685800"/>
          </a:xfrm>
        </p:spPr>
        <p:txBody>
          <a:bodyPr>
            <a:noAutofit/>
          </a:bodyPr>
          <a:lstStyle>
            <a:lvl1pPr marL="0" indent="0">
              <a:buNone/>
              <a:defRPr sz="1800" b="1"/>
            </a:lvl1pPr>
          </a:lstStyle>
          <a:p>
            <a:pPr lvl="0"/>
            <a:r>
              <a:rPr lang="en-US"/>
              <a:t>Edit Master text styles</a:t>
            </a:r>
          </a:p>
        </p:txBody>
      </p:sp>
      <p:grpSp>
        <p:nvGrpSpPr>
          <p:cNvPr id="5" name="Group 2" descr="&quot; &quot;"/>
          <p:cNvGrpSpPr/>
          <p:nvPr/>
        </p:nvGrpSpPr>
        <p:grpSpPr>
          <a:xfrm>
            <a:off x="3781821" y="2580906"/>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p:nvSpPr>
        <p:spPr>
          <a:xfrm>
            <a:off x="1358449" y="3493843"/>
            <a:ext cx="9451427"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8" y="3224268"/>
            <a:ext cx="948727" cy="717739"/>
          </a:xfrm>
          <a:prstGeom prst="rect">
            <a:avLst/>
          </a:prstGeom>
        </p:spPr>
      </p:pic>
      <p:sp>
        <p:nvSpPr>
          <p:cNvPr id="22" name="Content Placeholder 3"/>
          <p:cNvSpPr>
            <a:spLocks noGrp="1"/>
          </p:cNvSpPr>
          <p:nvPr>
            <p:ph sz="quarter" idx="15"/>
          </p:nvPr>
        </p:nvSpPr>
        <p:spPr>
          <a:xfrm>
            <a:off x="2286005" y="3429000"/>
            <a:ext cx="1292225" cy="685800"/>
          </a:xfrm>
        </p:spPr>
        <p:txBody>
          <a:bodyPr>
            <a:noAutofit/>
          </a:bodyPr>
          <a:lstStyle>
            <a:lvl1pPr marL="0" indent="0">
              <a:buNone/>
              <a:defRPr sz="1800" b="1"/>
            </a:lvl1pPr>
          </a:lstStyle>
          <a:p>
            <a:pPr lvl="0"/>
            <a:r>
              <a:rPr lang="en-US"/>
              <a:t>Edit Master text styles</a:t>
            </a:r>
          </a:p>
        </p:txBody>
      </p:sp>
      <p:grpSp>
        <p:nvGrpSpPr>
          <p:cNvPr id="40" name="Group 3" descr="&quot; &quot;"/>
          <p:cNvGrpSpPr/>
          <p:nvPr/>
        </p:nvGrpSpPr>
        <p:grpSpPr>
          <a:xfrm>
            <a:off x="3782993" y="3481002"/>
            <a:ext cx="672207"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p:nvSpPr>
        <p:spPr>
          <a:xfrm>
            <a:off x="1358447" y="44082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6" y="4218554"/>
            <a:ext cx="779503" cy="658246"/>
          </a:xfrm>
          <a:prstGeom prst="rect">
            <a:avLst/>
          </a:prstGeom>
        </p:spPr>
      </p:pic>
      <p:sp>
        <p:nvSpPr>
          <p:cNvPr id="28" name="Content Placeholder 4"/>
          <p:cNvSpPr>
            <a:spLocks noGrp="1"/>
          </p:cNvSpPr>
          <p:nvPr>
            <p:ph sz="quarter" idx="16"/>
          </p:nvPr>
        </p:nvSpPr>
        <p:spPr>
          <a:xfrm>
            <a:off x="2286005" y="4343400"/>
            <a:ext cx="1292225" cy="685800"/>
          </a:xfrm>
        </p:spPr>
        <p:txBody>
          <a:bodyPr>
            <a:noAutofit/>
          </a:bodyPr>
          <a:lstStyle>
            <a:lvl1pPr marL="0" indent="0">
              <a:buNone/>
              <a:defRPr sz="1800" b="1"/>
            </a:lvl1pPr>
          </a:lstStyle>
          <a:p>
            <a:pPr lvl="0"/>
            <a:r>
              <a:rPr lang="en-US"/>
              <a:t>Edit Master text styles</a:t>
            </a:r>
          </a:p>
        </p:txBody>
      </p:sp>
      <p:grpSp>
        <p:nvGrpSpPr>
          <p:cNvPr id="41" name="Group 4" descr="&quot; &quot;"/>
          <p:cNvGrpSpPr/>
          <p:nvPr/>
        </p:nvGrpSpPr>
        <p:grpSpPr>
          <a:xfrm>
            <a:off x="3780697" y="4398468"/>
            <a:ext cx="674503"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p:nvSpPr>
        <p:spPr>
          <a:xfrm>
            <a:off x="1358456" y="5323298"/>
            <a:ext cx="9451425"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5" y="5257800"/>
            <a:ext cx="1292225" cy="685800"/>
          </a:xfrm>
        </p:spPr>
        <p:txBody>
          <a:bodyPr>
            <a:noAutofit/>
          </a:bodyPr>
          <a:lstStyle>
            <a:lvl1pPr marL="0" indent="0">
              <a:buNone/>
              <a:defRPr sz="1800" b="1"/>
            </a:lvl1pPr>
          </a:lstStyle>
          <a:p>
            <a:pPr lvl="0"/>
            <a:r>
              <a:rPr lang="en-US"/>
              <a:t>Edit Master text styles</a:t>
            </a:r>
          </a:p>
        </p:txBody>
      </p:sp>
      <p:grpSp>
        <p:nvGrpSpPr>
          <p:cNvPr id="42" name="Group 5"/>
          <p:cNvGrpSpPr/>
          <p:nvPr/>
        </p:nvGrpSpPr>
        <p:grpSpPr>
          <a:xfrm>
            <a:off x="3781865" y="5329491"/>
            <a:ext cx="674503"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595544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6110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29000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35438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611574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spcBef>
                <a:spcPts val="0"/>
              </a:spcBef>
              <a:buNone/>
              <a:defRPr sz="1050"/>
            </a:lvl2pPr>
            <a:lvl3pPr marL="685783" indent="0">
              <a:spcBef>
                <a:spcPts val="0"/>
              </a:spcBef>
              <a:buNone/>
              <a:defRPr sz="1050"/>
            </a:lvl3pPr>
            <a:lvl4pPr marL="1028675" indent="0">
              <a:spcBef>
                <a:spcPts val="0"/>
              </a:spcBef>
              <a:buNone/>
              <a:defRPr sz="1050"/>
            </a:lvl4pPr>
            <a:lvl5pPr marL="1371566" indent="0">
              <a:spcBef>
                <a:spcPts val="0"/>
              </a:spcBef>
              <a:buNone/>
              <a:defRPr sz="105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954892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304858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24782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740142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a"/>
          <p:cNvSpPr>
            <a:spLocks noGrp="1"/>
          </p:cNvSpPr>
          <p:nvPr>
            <p:ph sz="quarter" idx="17"/>
          </p:nvPr>
        </p:nvSpPr>
        <p:spPr>
          <a:xfrm>
            <a:off x="841248" y="1895478"/>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a"/>
          <p:cNvSpPr>
            <a:spLocks noGrp="1"/>
          </p:cNvSpPr>
          <p:nvPr>
            <p:ph sz="half" idx="2"/>
          </p:nvPr>
        </p:nvSpPr>
        <p:spPr>
          <a:xfrm>
            <a:off x="7616952" y="1895859"/>
            <a:ext cx="3660648" cy="3951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r>
              <a:rPr lang="en-US"/>
              <a:t>Click icon to add picture</a:t>
            </a:r>
          </a:p>
        </p:txBody>
      </p:sp>
      <p:sp>
        <p:nvSpPr>
          <p:cNvPr id="11" name="Picture Placeholder 4b.2" descr="&quot; &quot;"/>
          <p:cNvSpPr>
            <a:spLocks noGrp="1"/>
          </p:cNvSpPr>
          <p:nvPr>
            <p:ph type="pic" sz="quarter" idx="15"/>
          </p:nvPr>
        </p:nvSpPr>
        <p:spPr>
          <a:xfrm>
            <a:off x="6705600" y="3364992"/>
            <a:ext cx="685800" cy="685800"/>
          </a:xfrm>
        </p:spPr>
        <p:txBody>
          <a:bodyPr/>
          <a:lstStyle/>
          <a:p>
            <a:r>
              <a:rPr lang="en-US"/>
              <a:t>Click icon to add picture</a:t>
            </a:r>
          </a:p>
        </p:txBody>
      </p:sp>
      <p:sp>
        <p:nvSpPr>
          <p:cNvPr id="12" name="Picture Placeholder 4b.3" descr="&quot; &quot;"/>
          <p:cNvSpPr>
            <a:spLocks noGrp="1"/>
          </p:cNvSpPr>
          <p:nvPr>
            <p:ph type="pic" sz="quarter" idx="16"/>
          </p:nvPr>
        </p:nvSpPr>
        <p:spPr>
          <a:xfrm>
            <a:off x="6720255" y="4572000"/>
            <a:ext cx="685800" cy="685800"/>
          </a:xfrm>
        </p:spPr>
        <p:txBody>
          <a:bodyPr/>
          <a:lstStyle/>
          <a:p>
            <a:r>
              <a:rPr lang="en-US"/>
              <a:t>Click icon to add picture</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71376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009363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228600" y="3118111"/>
            <a:ext cx="11704320" cy="25968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447406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07095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066985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64779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857417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955398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r>
              <a:rPr lang="en-US"/>
              <a:t>Click icon to add picture</a:t>
            </a:r>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5376869"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373672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9346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6"/>
          </p:nvPr>
        </p:nvSpPr>
        <p:spPr>
          <a:xfrm>
            <a:off x="838201" y="5105408"/>
            <a:ext cx="5708651" cy="454025"/>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a:t>Edit Master text styles</a:t>
            </a:r>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307282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4294166" y="1133856"/>
            <a:ext cx="849967" cy="850392"/>
          </a:xfrm>
        </p:spPr>
        <p:txBody>
          <a:bodyPr/>
          <a:lstStyle>
            <a:lvl1pPr marL="0" indent="0">
              <a:buNone/>
              <a:defRPr/>
            </a:lvl1pPr>
          </a:lstStyle>
          <a:p>
            <a:r>
              <a:rPr lang="en-US"/>
              <a:t>Click icon to add picture</a:t>
            </a:r>
          </a:p>
        </p:txBody>
      </p:sp>
      <p:sp>
        <p:nvSpPr>
          <p:cNvPr id="11" name="Text Placeholder 3b.2"/>
          <p:cNvSpPr>
            <a:spLocks noGrp="1"/>
          </p:cNvSpPr>
          <p:nvPr>
            <p:ph type="body" sz="quarter" idx="13"/>
          </p:nvPr>
        </p:nvSpPr>
        <p:spPr>
          <a:xfrm>
            <a:off x="5210908"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7981545" y="1133856"/>
            <a:ext cx="849967" cy="850392"/>
          </a:xfrm>
        </p:spPr>
        <p:txBody>
          <a:bodyPr/>
          <a:lstStyle>
            <a:lvl1pPr marL="0" indent="0">
              <a:buNone/>
              <a:defRPr/>
            </a:lvl1pPr>
          </a:lstStyle>
          <a:p>
            <a:r>
              <a:rPr lang="en-US"/>
              <a:t>Click icon to add picture</a:t>
            </a:r>
          </a:p>
        </p:txBody>
      </p:sp>
      <p:sp>
        <p:nvSpPr>
          <p:cNvPr id="13" name="Text Placeholder 3c.2"/>
          <p:cNvSpPr>
            <a:spLocks noGrp="1"/>
          </p:cNvSpPr>
          <p:nvPr>
            <p:ph type="body" sz="quarter" idx="14"/>
          </p:nvPr>
        </p:nvSpPr>
        <p:spPr>
          <a:xfrm>
            <a:off x="88919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1815062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4"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7008058" y="1133856"/>
            <a:ext cx="849967" cy="850392"/>
          </a:xfrm>
        </p:spPr>
        <p:txBody>
          <a:bodyPr/>
          <a:lstStyle>
            <a:lvl1pPr marL="0" indent="0">
              <a:buNone/>
              <a:defRPr/>
            </a:lvl1pPr>
          </a:lstStyle>
          <a:p>
            <a:r>
              <a:rPr lang="en-US"/>
              <a:t>Click icon to add picture</a:t>
            </a:r>
          </a:p>
        </p:txBody>
      </p:sp>
      <p:sp>
        <p:nvSpPr>
          <p:cNvPr id="11" name="Text Placeholder 3b.2"/>
          <p:cNvSpPr>
            <a:spLocks noGrp="1"/>
          </p:cNvSpPr>
          <p:nvPr>
            <p:ph type="body" sz="quarter" idx="13"/>
          </p:nvPr>
        </p:nvSpPr>
        <p:spPr>
          <a:xfrm>
            <a:off x="7924800"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4139333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4753708"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77489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744205" y="1133856"/>
            <a:ext cx="849967" cy="850392"/>
          </a:xfrm>
        </p:spPr>
        <p:txBody>
          <a:bodyPr/>
          <a:lstStyle>
            <a:lvl1pPr marL="0" indent="0">
              <a:buNone/>
              <a:defRPr/>
            </a:lvl1pPr>
          </a:lstStyle>
          <a:p>
            <a:r>
              <a:rPr lang="en-US"/>
              <a:t>Click icon to add picture</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702121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915266" y="1133856"/>
            <a:ext cx="849967" cy="850392"/>
          </a:xfrm>
        </p:spPr>
        <p:txBody>
          <a:bodyPr/>
          <a:lstStyle>
            <a:lvl1pPr marL="0" indent="0">
              <a:buNone/>
              <a:defRPr/>
            </a:lvl1pPr>
          </a:lstStyle>
          <a:p>
            <a:r>
              <a:rPr lang="en-US"/>
              <a:t>Click icon to add picture</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374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347200" y="6569078"/>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091957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6924701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777993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3153474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a:t>Click to edit Master title style</a:t>
            </a:r>
          </a:p>
        </p:txBody>
      </p:sp>
      <p:cxnSp>
        <p:nvCxnSpPr>
          <p:cNvPr id="10"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9" y="1371600"/>
            <a:ext cx="5157787"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195512"/>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371600"/>
            <a:ext cx="5183188"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4"/>
          <p:cNvSpPr>
            <a:spLocks noGrp="1"/>
          </p:cNvSpPr>
          <p:nvPr>
            <p:ph sz="quarter" idx="4"/>
          </p:nvPr>
        </p:nvSpPr>
        <p:spPr>
          <a:xfrm>
            <a:off x="6172203" y="2195512"/>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767614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602169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488639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solidFill>
                  <a:srgbClr val="0F4D7B"/>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3" name="Content Placeholder 3"/>
          <p:cNvSpPr>
            <a:spLocks noGrp="1"/>
          </p:cNvSpPr>
          <p:nvPr>
            <p:ph idx="1"/>
          </p:nvPr>
        </p:nvSpPr>
        <p:spPr>
          <a:xfrm>
            <a:off x="5183188" y="987433"/>
            <a:ext cx="6172200" cy="4873625"/>
          </a:xfrm>
        </p:spPr>
        <p:txBody>
          <a:bodyPr/>
          <a:lstStyle>
            <a:lvl1pPr>
              <a:defRPr sz="1650"/>
            </a:lvl1pPr>
            <a:lvl2pPr>
              <a:defRPr sz="1500"/>
            </a:lvl2pPr>
            <a:lvl3pPr>
              <a:defRPr sz="1350"/>
            </a:lvl3pPr>
            <a:lvl4pPr>
              <a:defRPr sz="1200"/>
            </a:lvl4pPr>
            <a:lvl5pPr>
              <a:lnSpc>
                <a:spcPct val="100000"/>
              </a:lnSpc>
              <a:spcBef>
                <a:spcPts val="285"/>
              </a:spcBef>
              <a:defRPr sz="10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679068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3" name="Picture Placeholder 3"/>
          <p:cNvSpPr>
            <a:spLocks noGrp="1" noChangeAspect="1"/>
          </p:cNvSpPr>
          <p:nvPr>
            <p:ph type="pic" idx="1"/>
          </p:nvPr>
        </p:nvSpPr>
        <p:spPr>
          <a:xfrm>
            <a:off x="5183188" y="987433"/>
            <a:ext cx="617220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73733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22321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15466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
        <p:nvSpPr>
          <p:cNvPr id="4" name="Rectangle 3"/>
          <p:cNvSpPr/>
          <p:nvPr userDrawn="1"/>
        </p:nvSpPr>
        <p:spPr>
          <a:xfrm>
            <a:off x="-10922" y="6627168"/>
            <a:ext cx="11468100" cy="230832"/>
          </a:xfrm>
          <a:prstGeom prst="rect">
            <a:avLst/>
          </a:prstGeom>
        </p:spPr>
        <p:txBody>
          <a:bodyPr wrap="square">
            <a:spAutoFit/>
          </a:bodyPr>
          <a:lstStyle/>
          <a:p>
            <a:r>
              <a:rPr lang="en-US" sz="900" i="1">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Services Report (RSR) 2018. Does not include AIDS Drug Assistance Program data.</a:t>
            </a:r>
          </a:p>
        </p:txBody>
      </p:sp>
    </p:spTree>
    <p:extLst>
      <p:ext uri="{BB962C8B-B14F-4D97-AF65-F5344CB8AC3E}">
        <p14:creationId xmlns:p14="http://schemas.microsoft.com/office/powerpoint/2010/main" val="2067666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17556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247987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89604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a:t>AGENDA</a:t>
            </a:r>
            <a:endParaRPr lang="en-US"/>
          </a:p>
        </p:txBody>
      </p:sp>
      <p:cxnSp>
        <p:nvCxnSpPr>
          <p:cNvPr id="9" name="Straight Connector 3" descr="&quot; &quot;">
            <a:extLst>
              <a:ext uri="{C183D7F6-B498-43B3-948B-1728B52AA6E4}">
                <adec:decorative xmlns:adec="http://schemas.microsoft.com/office/drawing/2017/decorative" val="1"/>
              </a:ext>
            </a:extLst>
          </p:cNvPr>
          <p:cNvCxnSpPr/>
          <p:nvPr/>
        </p:nvCxnSpPr>
        <p:spPr>
          <a:xfrm>
            <a:off x="2080846"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5140327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5575233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p:nvSpPr>
        <p:spPr>
          <a:xfrm>
            <a:off x="1358449" y="147067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7" y="1535598"/>
            <a:ext cx="665743" cy="598621"/>
          </a:xfrm>
          <a:prstGeom prst="rect">
            <a:avLst/>
          </a:prstGeom>
        </p:spPr>
      </p:pic>
      <p:sp>
        <p:nvSpPr>
          <p:cNvPr id="10" name="Content Placeholder 1"/>
          <p:cNvSpPr>
            <a:spLocks noGrp="1"/>
          </p:cNvSpPr>
          <p:nvPr>
            <p:ph sz="quarter" idx="13"/>
          </p:nvPr>
        </p:nvSpPr>
        <p:spPr>
          <a:xfrm>
            <a:off x="2281218" y="1600200"/>
            <a:ext cx="1292225" cy="685800"/>
          </a:xfrm>
        </p:spPr>
        <p:txBody>
          <a:bodyPr>
            <a:noAutofit/>
          </a:bodyPr>
          <a:lstStyle>
            <a:lvl1pPr marL="0" indent="0">
              <a:buNone/>
              <a:defRPr sz="2400" b="1"/>
            </a:lvl1pPr>
          </a:lstStyle>
          <a:p>
            <a:pPr lvl="0"/>
            <a:r>
              <a:rPr lang="en-US"/>
              <a:t>Edit Master text styles</a:t>
            </a:r>
          </a:p>
        </p:txBody>
      </p:sp>
      <p:grpSp>
        <p:nvGrpSpPr>
          <p:cNvPr id="4" name="Group 1" descr="&quot; &quot;"/>
          <p:cNvGrpSpPr/>
          <p:nvPr/>
        </p:nvGrpSpPr>
        <p:grpSpPr>
          <a:xfrm>
            <a:off x="3782988" y="1672425"/>
            <a:ext cx="672206"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p:nvSpPr>
        <p:spPr>
          <a:xfrm>
            <a:off x="1358447" y="23865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2" y="2421393"/>
            <a:ext cx="848701" cy="668420"/>
          </a:xfrm>
          <a:prstGeom prst="rect">
            <a:avLst/>
          </a:prstGeom>
        </p:spPr>
      </p:pic>
      <p:sp>
        <p:nvSpPr>
          <p:cNvPr id="16" name="Content Placeholder 2"/>
          <p:cNvSpPr>
            <a:spLocks noGrp="1"/>
          </p:cNvSpPr>
          <p:nvPr>
            <p:ph sz="quarter" idx="14"/>
          </p:nvPr>
        </p:nvSpPr>
        <p:spPr>
          <a:xfrm>
            <a:off x="2286000" y="2514600"/>
            <a:ext cx="1292225" cy="685800"/>
          </a:xfrm>
        </p:spPr>
        <p:txBody>
          <a:bodyPr>
            <a:noAutofit/>
          </a:bodyPr>
          <a:lstStyle>
            <a:lvl1pPr marL="0" indent="0">
              <a:buNone/>
              <a:defRPr sz="2400" b="1"/>
            </a:lvl1pPr>
          </a:lstStyle>
          <a:p>
            <a:pPr lvl="0"/>
            <a:r>
              <a:rPr lang="en-US"/>
              <a:t>Edit Master text styles</a:t>
            </a:r>
          </a:p>
        </p:txBody>
      </p:sp>
      <p:grpSp>
        <p:nvGrpSpPr>
          <p:cNvPr id="5" name="Group 2" descr="&quot; &quot;"/>
          <p:cNvGrpSpPr/>
          <p:nvPr/>
        </p:nvGrpSpPr>
        <p:grpSpPr>
          <a:xfrm>
            <a:off x="3781816" y="2580898"/>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p:nvSpPr>
        <p:spPr>
          <a:xfrm>
            <a:off x="1358449" y="3300984"/>
            <a:ext cx="945142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2" y="3224268"/>
            <a:ext cx="948727" cy="717739"/>
          </a:xfrm>
          <a:prstGeom prst="rect">
            <a:avLst/>
          </a:prstGeom>
        </p:spPr>
      </p:pic>
      <p:sp>
        <p:nvSpPr>
          <p:cNvPr id="22" name="Content Placeholder 3"/>
          <p:cNvSpPr>
            <a:spLocks noGrp="1"/>
          </p:cNvSpPr>
          <p:nvPr>
            <p:ph sz="quarter" idx="15"/>
          </p:nvPr>
        </p:nvSpPr>
        <p:spPr>
          <a:xfrm>
            <a:off x="2286000" y="3429000"/>
            <a:ext cx="1292225" cy="685800"/>
          </a:xfrm>
        </p:spPr>
        <p:txBody>
          <a:bodyPr>
            <a:noAutofit/>
          </a:bodyPr>
          <a:lstStyle>
            <a:lvl1pPr marL="0" indent="0">
              <a:buNone/>
              <a:defRPr sz="2400" b="1"/>
            </a:lvl1pPr>
          </a:lstStyle>
          <a:p>
            <a:pPr lvl="0"/>
            <a:r>
              <a:rPr lang="en-US"/>
              <a:t>Edit Master text styles</a:t>
            </a:r>
          </a:p>
        </p:txBody>
      </p:sp>
      <p:grpSp>
        <p:nvGrpSpPr>
          <p:cNvPr id="40" name="Group 3" descr="&quot; &quot;"/>
          <p:cNvGrpSpPr/>
          <p:nvPr/>
        </p:nvGrpSpPr>
        <p:grpSpPr>
          <a:xfrm>
            <a:off x="3782988" y="3481001"/>
            <a:ext cx="672206"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p:nvSpPr>
        <p:spPr>
          <a:xfrm>
            <a:off x="1358447" y="42153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1" y="4218554"/>
            <a:ext cx="779503" cy="658246"/>
          </a:xfrm>
          <a:prstGeom prst="rect">
            <a:avLst/>
          </a:prstGeom>
        </p:spPr>
      </p:pic>
      <p:sp>
        <p:nvSpPr>
          <p:cNvPr id="28" name="Content Placeholder 4"/>
          <p:cNvSpPr>
            <a:spLocks noGrp="1"/>
          </p:cNvSpPr>
          <p:nvPr>
            <p:ph sz="quarter" idx="16"/>
          </p:nvPr>
        </p:nvSpPr>
        <p:spPr>
          <a:xfrm>
            <a:off x="2286000" y="4343400"/>
            <a:ext cx="1292225" cy="685800"/>
          </a:xfrm>
        </p:spPr>
        <p:txBody>
          <a:bodyPr>
            <a:noAutofit/>
          </a:bodyPr>
          <a:lstStyle>
            <a:lvl1pPr marL="0" indent="0">
              <a:buNone/>
              <a:defRPr sz="2400" b="1"/>
            </a:lvl1pPr>
          </a:lstStyle>
          <a:p>
            <a:pPr lvl="0"/>
            <a:r>
              <a:rPr lang="en-US"/>
              <a:t>Edit Master text styles</a:t>
            </a:r>
          </a:p>
        </p:txBody>
      </p:sp>
      <p:grpSp>
        <p:nvGrpSpPr>
          <p:cNvPr id="41" name="Group 4" descr="&quot; &quot;"/>
          <p:cNvGrpSpPr/>
          <p:nvPr/>
        </p:nvGrpSpPr>
        <p:grpSpPr>
          <a:xfrm>
            <a:off x="3780692" y="4398460"/>
            <a:ext cx="674502"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p:nvSpPr>
        <p:spPr>
          <a:xfrm>
            <a:off x="1358450" y="5129784"/>
            <a:ext cx="9451425" cy="687111"/>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0" y="5257800"/>
            <a:ext cx="1292225" cy="685800"/>
          </a:xfrm>
        </p:spPr>
        <p:txBody>
          <a:bodyPr>
            <a:noAutofit/>
          </a:bodyPr>
          <a:lstStyle>
            <a:lvl1pPr marL="0" indent="0">
              <a:buNone/>
              <a:defRPr sz="2400" b="1"/>
            </a:lvl1pPr>
          </a:lstStyle>
          <a:p>
            <a:pPr lvl="0"/>
            <a:r>
              <a:rPr lang="en-US"/>
              <a:t>Edit Master text styles</a:t>
            </a:r>
          </a:p>
        </p:txBody>
      </p:sp>
      <p:grpSp>
        <p:nvGrpSpPr>
          <p:cNvPr id="42" name="Group 5"/>
          <p:cNvGrpSpPr/>
          <p:nvPr/>
        </p:nvGrpSpPr>
        <p:grpSpPr>
          <a:xfrm>
            <a:off x="3781860" y="5329483"/>
            <a:ext cx="674502"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411039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8" name="Rectangle 7"/>
          <p:cNvSpPr/>
          <p:nvPr userDrawn="1"/>
        </p:nvSpPr>
        <p:spPr>
          <a:xfrm>
            <a:off x="76200" y="6488946"/>
            <a:ext cx="8601075" cy="507831"/>
          </a:xfrm>
          <a:prstGeom prst="rect">
            <a:avLst/>
          </a:prstGeom>
        </p:spPr>
        <p:txBody>
          <a:bodyPr wrap="square">
            <a:spAutoFit/>
          </a:bodyPr>
          <a:lstStyle/>
          <a:p>
            <a:r>
              <a:rPr lang="en-US" sz="900" i="1">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Data Report (RSR) 2023. Does not include AIDS Drug Assistance Program data.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i="1">
                <a:solidFill>
                  <a:schemeClr val="bg1"/>
                </a:solidFill>
              </a:rPr>
              <a:t>Note: </a:t>
            </a:r>
            <a:r>
              <a:rPr lang="en-US" sz="900">
                <a:solidFill>
                  <a:schemeClr val="bg1"/>
                </a:solidFill>
              </a:rPr>
              <a:t>Subtotals (N) reflect the denominator used for percentage calculations; due to missing data, the N may not sum to the total number of RWHAP clients.</a:t>
            </a:r>
            <a:endParaRPr lang="en-US" sz="9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9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30856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674464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2179023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87756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2852700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5278590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37312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723845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a"/>
          <p:cNvSpPr>
            <a:spLocks noGrp="1"/>
          </p:cNvSpPr>
          <p:nvPr>
            <p:ph sz="quarter" idx="17"/>
          </p:nvPr>
        </p:nvSpPr>
        <p:spPr>
          <a:xfrm>
            <a:off x="841248" y="1895474"/>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a"/>
          <p:cNvSpPr>
            <a:spLocks noGrp="1"/>
          </p:cNvSpPr>
          <p:nvPr>
            <p:ph sz="half" idx="2"/>
          </p:nvPr>
        </p:nvSpPr>
        <p:spPr>
          <a:xfrm>
            <a:off x="7616952" y="1895854"/>
            <a:ext cx="3660648" cy="3951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r>
              <a:rPr lang="en-US"/>
              <a:t>Click icon to add picture</a:t>
            </a:r>
          </a:p>
        </p:txBody>
      </p:sp>
      <p:sp>
        <p:nvSpPr>
          <p:cNvPr id="11" name="Picture Placeholder 4b.2" descr="&quot; &quot;"/>
          <p:cNvSpPr>
            <a:spLocks noGrp="1"/>
          </p:cNvSpPr>
          <p:nvPr>
            <p:ph type="pic" sz="quarter" idx="15"/>
          </p:nvPr>
        </p:nvSpPr>
        <p:spPr>
          <a:xfrm>
            <a:off x="6705600" y="3364992"/>
            <a:ext cx="685800" cy="685800"/>
          </a:xfrm>
        </p:spPr>
        <p:txBody>
          <a:bodyPr/>
          <a:lstStyle/>
          <a:p>
            <a:r>
              <a:rPr lang="en-US"/>
              <a:t>Click icon to add picture</a:t>
            </a:r>
          </a:p>
        </p:txBody>
      </p:sp>
      <p:sp>
        <p:nvSpPr>
          <p:cNvPr id="12" name="Picture Placeholder 4b.3" descr="&quot; &quot;"/>
          <p:cNvSpPr>
            <a:spLocks noGrp="1"/>
          </p:cNvSpPr>
          <p:nvPr>
            <p:ph type="pic" sz="quarter" idx="16"/>
          </p:nvPr>
        </p:nvSpPr>
        <p:spPr>
          <a:xfrm>
            <a:off x="6720254" y="4572000"/>
            <a:ext cx="685800" cy="685800"/>
          </a:xfrm>
        </p:spPr>
        <p:txBody>
          <a:bodyPr/>
          <a:lstStyle/>
          <a:p>
            <a:r>
              <a:rPr lang="en-US"/>
              <a:t>Click icon to add picture</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3570044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2462191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228600" y="3118103"/>
            <a:ext cx="11704320" cy="25968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2234438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0410893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172045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032364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6860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5944794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r>
              <a:rPr lang="en-US"/>
              <a:t>Click icon to add picture</a:t>
            </a:r>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5376863"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225980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063221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6"/>
          </p:nvPr>
        </p:nvSpPr>
        <p:spPr>
          <a:xfrm>
            <a:off x="838200" y="5105400"/>
            <a:ext cx="5708650"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9436395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4294162" y="1133856"/>
            <a:ext cx="849966" cy="850392"/>
          </a:xfrm>
        </p:spPr>
        <p:txBody>
          <a:bodyPr/>
          <a:lstStyle>
            <a:lvl1pPr marL="0" indent="0">
              <a:buNone/>
              <a:defRPr/>
            </a:lvl1pPr>
          </a:lstStyle>
          <a:p>
            <a:r>
              <a:rPr lang="en-US"/>
              <a:t>Click icon to add picture</a:t>
            </a:r>
          </a:p>
        </p:txBody>
      </p:sp>
      <p:sp>
        <p:nvSpPr>
          <p:cNvPr id="11" name="Text Placeholder 3b.2"/>
          <p:cNvSpPr>
            <a:spLocks noGrp="1"/>
          </p:cNvSpPr>
          <p:nvPr>
            <p:ph type="body" sz="quarter" idx="13"/>
          </p:nvPr>
        </p:nvSpPr>
        <p:spPr>
          <a:xfrm>
            <a:off x="5210908"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7981540" y="1133856"/>
            <a:ext cx="849966" cy="850392"/>
          </a:xfrm>
        </p:spPr>
        <p:txBody>
          <a:bodyPr/>
          <a:lstStyle>
            <a:lvl1pPr marL="0" indent="0">
              <a:buNone/>
              <a:defRPr/>
            </a:lvl1pPr>
          </a:lstStyle>
          <a:p>
            <a:r>
              <a:rPr lang="en-US"/>
              <a:t>Click icon to add picture</a:t>
            </a:r>
          </a:p>
        </p:txBody>
      </p:sp>
      <p:sp>
        <p:nvSpPr>
          <p:cNvPr id="13" name="Text Placeholder 3c.2"/>
          <p:cNvSpPr>
            <a:spLocks noGrp="1"/>
          </p:cNvSpPr>
          <p:nvPr>
            <p:ph type="body" sz="quarter" idx="14"/>
          </p:nvPr>
        </p:nvSpPr>
        <p:spPr>
          <a:xfrm>
            <a:off x="88919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213551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3"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7008054" y="1133856"/>
            <a:ext cx="849966" cy="850392"/>
          </a:xfrm>
        </p:spPr>
        <p:txBody>
          <a:bodyPr/>
          <a:lstStyle>
            <a:lvl1pPr marL="0" indent="0">
              <a:buNone/>
              <a:defRPr/>
            </a:lvl1pPr>
          </a:lstStyle>
          <a:p>
            <a:r>
              <a:rPr lang="en-US"/>
              <a:t>Click icon to add picture</a:t>
            </a:r>
          </a:p>
        </p:txBody>
      </p:sp>
      <p:sp>
        <p:nvSpPr>
          <p:cNvPr id="11" name="Text Placeholder 3b.2"/>
          <p:cNvSpPr>
            <a:spLocks noGrp="1"/>
          </p:cNvSpPr>
          <p:nvPr>
            <p:ph type="body" sz="quarter" idx="13"/>
          </p:nvPr>
        </p:nvSpPr>
        <p:spPr>
          <a:xfrm>
            <a:off x="79248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3762077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4753708"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77489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744200" y="1133856"/>
            <a:ext cx="849966" cy="850392"/>
          </a:xfrm>
        </p:spPr>
        <p:txBody>
          <a:bodyPr/>
          <a:lstStyle>
            <a:lvl1pPr marL="0" indent="0">
              <a:buNone/>
              <a:defRPr/>
            </a:lvl1pPr>
          </a:lstStyle>
          <a:p>
            <a:r>
              <a:rPr lang="en-US"/>
              <a:t>Click icon to add picture</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32124225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915261" y="1133856"/>
            <a:ext cx="849966" cy="850392"/>
          </a:xfrm>
        </p:spPr>
        <p:txBody>
          <a:bodyPr/>
          <a:lstStyle>
            <a:lvl1pPr marL="0" indent="0">
              <a:buNone/>
              <a:defRPr/>
            </a:lvl1pPr>
          </a:lstStyle>
          <a:p>
            <a:r>
              <a:rPr lang="en-US"/>
              <a:t>Click icon to add picture</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4614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30404920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8690818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95182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315182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a:t>Click to edit Master title style</a:t>
            </a:r>
          </a:p>
        </p:txBody>
      </p:sp>
      <p:cxnSp>
        <p:nvCxnSpPr>
          <p:cNvPr id="10"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8"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195512"/>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4"/>
          <p:cNvSpPr>
            <a:spLocks noGrp="1"/>
          </p:cNvSpPr>
          <p:nvPr>
            <p:ph sz="quarter" idx="4"/>
          </p:nvPr>
        </p:nvSpPr>
        <p:spPr>
          <a:xfrm>
            <a:off x="6172200" y="2195512"/>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0795424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3973875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7885241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7615362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3"/>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556091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3771935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4430076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7BF-1724-4FCC-ABD4-6F2637F5D005}"/>
              </a:ext>
            </a:extLst>
          </p:cNvPr>
          <p:cNvSpPr>
            <a:spLocks noGrp="1"/>
          </p:cNvSpPr>
          <p:nvPr>
            <p:ph type="title"/>
          </p:nvPr>
        </p:nvSpPr>
        <p:spPr/>
        <p:txBody>
          <a:bodyPr/>
          <a:lstStyle>
            <a:lvl1pPr algn="ctr">
              <a:defRPr/>
            </a:lvl1pPr>
          </a:lstStyle>
          <a:p>
            <a:r>
              <a:rPr lang="en-US"/>
              <a:t>Click to edit Master title style</a:t>
            </a:r>
          </a:p>
        </p:txBody>
      </p:sp>
      <p:sp>
        <p:nvSpPr>
          <p:cNvPr id="7" name="Slide Number Placeholder 6">
            <a:extLst>
              <a:ext uri="{FF2B5EF4-FFF2-40B4-BE49-F238E27FC236}">
                <a16:creationId xmlns:a16="http://schemas.microsoft.com/office/drawing/2014/main" id="{E690E1FD-CE1F-4C89-A771-3DCC40A8006B}"/>
              </a:ext>
            </a:extLst>
          </p:cNvPr>
          <p:cNvSpPr>
            <a:spLocks noGrp="1"/>
          </p:cNvSpPr>
          <p:nvPr>
            <p:ph type="sldNum" sz="quarter" idx="12"/>
          </p:nvPr>
        </p:nvSpPr>
        <p:spPr/>
        <p:txBody>
          <a:bodyPr/>
          <a:lstStyle/>
          <a:p>
            <a:fld id="{C7D939B5-D1D6-442B-960C-11410C62AFA7}" type="slidenum">
              <a:rPr lang="en-US" smtClean="0"/>
              <a:t>‹#›</a:t>
            </a:fld>
            <a:endParaRPr lang="en-US"/>
          </a:p>
        </p:txBody>
      </p:sp>
      <p:sp>
        <p:nvSpPr>
          <p:cNvPr id="6" name="Content Placeholder 5">
            <a:extLst>
              <a:ext uri="{FF2B5EF4-FFF2-40B4-BE49-F238E27FC236}">
                <a16:creationId xmlns:a16="http://schemas.microsoft.com/office/drawing/2014/main" id="{AF4464D8-962B-4998-AEE0-6127DBEF0099}"/>
              </a:ext>
            </a:extLst>
          </p:cNvPr>
          <p:cNvSpPr>
            <a:spLocks noGrp="1"/>
          </p:cNvSpPr>
          <p:nvPr>
            <p:ph sz="quarter" idx="13"/>
          </p:nvPr>
        </p:nvSpPr>
        <p:spPr>
          <a:xfrm>
            <a:off x="838200" y="1895254"/>
            <a:ext cx="10515600" cy="1255712"/>
          </a:xfrm>
        </p:spPr>
        <p:txBody>
          <a:bodyPr>
            <a:normAutofit/>
          </a:bodyPr>
          <a:lstStyle>
            <a:lvl1pPr algn="ctr">
              <a:defRPr sz="3500"/>
            </a:lvl1pPr>
            <a:lvl2pPr marL="49213" indent="0">
              <a:buNone/>
              <a:defRPr/>
            </a:lvl2pPr>
          </a:lstStyle>
          <a:p>
            <a:pPr lvl="0"/>
            <a:r>
              <a:rPr lang="en-US"/>
              <a:t>Click to edit Master text styles</a:t>
            </a:r>
          </a:p>
        </p:txBody>
      </p:sp>
      <p:sp>
        <p:nvSpPr>
          <p:cNvPr id="9" name="Content Placeholder 5">
            <a:extLst>
              <a:ext uri="{FF2B5EF4-FFF2-40B4-BE49-F238E27FC236}">
                <a16:creationId xmlns:a16="http://schemas.microsoft.com/office/drawing/2014/main" id="{066654EE-1DEC-4DA6-9B7B-8CB04D3FB718}"/>
              </a:ext>
            </a:extLst>
          </p:cNvPr>
          <p:cNvSpPr>
            <a:spLocks noGrp="1"/>
          </p:cNvSpPr>
          <p:nvPr>
            <p:ph sz="quarter" idx="14"/>
          </p:nvPr>
        </p:nvSpPr>
        <p:spPr>
          <a:xfrm>
            <a:off x="838200" y="3819210"/>
            <a:ext cx="10515600" cy="707214"/>
          </a:xfrm>
        </p:spPr>
        <p:txBody>
          <a:bodyPr>
            <a:normAutofit/>
          </a:bodyPr>
          <a:lstStyle>
            <a:lvl1pPr algn="ctr">
              <a:defRPr sz="3000"/>
            </a:lvl1pPr>
            <a:lvl2pPr marL="49213" indent="0">
              <a:buNone/>
              <a:defRPr/>
            </a:lvl2pPr>
          </a:lstStyle>
          <a:p>
            <a:pPr lvl="0"/>
            <a:r>
              <a:rPr lang="en-US"/>
              <a:t>Click to edit Master text styles</a:t>
            </a:r>
          </a:p>
        </p:txBody>
      </p:sp>
      <p:sp>
        <p:nvSpPr>
          <p:cNvPr id="10" name="Content Placeholder 5">
            <a:extLst>
              <a:ext uri="{FF2B5EF4-FFF2-40B4-BE49-F238E27FC236}">
                <a16:creationId xmlns:a16="http://schemas.microsoft.com/office/drawing/2014/main" id="{6E312277-6F03-45E3-AD46-A3BDC7E91C80}"/>
              </a:ext>
            </a:extLst>
          </p:cNvPr>
          <p:cNvSpPr>
            <a:spLocks noGrp="1"/>
          </p:cNvSpPr>
          <p:nvPr>
            <p:ph sz="quarter" idx="15"/>
          </p:nvPr>
        </p:nvSpPr>
        <p:spPr>
          <a:xfrm>
            <a:off x="838200" y="4526424"/>
            <a:ext cx="10515600" cy="707214"/>
          </a:xfrm>
        </p:spPr>
        <p:txBody>
          <a:bodyPr>
            <a:normAutofit/>
          </a:bodyPr>
          <a:lstStyle>
            <a:lvl1pPr algn="ctr">
              <a:defRPr sz="2400"/>
            </a:lvl1pPr>
            <a:lvl2pPr marL="49213" indent="0">
              <a:buNone/>
              <a:defRPr/>
            </a:lvl2pPr>
          </a:lstStyle>
          <a:p>
            <a:pPr lvl="0"/>
            <a:r>
              <a:rPr lang="en-US"/>
              <a:t>Click to edit Master text styles</a:t>
            </a:r>
          </a:p>
        </p:txBody>
      </p:sp>
    </p:spTree>
    <p:extLst>
      <p:ext uri="{BB962C8B-B14F-4D97-AF65-F5344CB8AC3E}">
        <p14:creationId xmlns:p14="http://schemas.microsoft.com/office/powerpoint/2010/main" val="348555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image" Target="../media/image4.tiff"/><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image" Target="../media/image5.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theme" Target="../theme/theme4.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image" Target="../media/image12.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image" Target="../media/image4.tiff"/><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362203"/>
            <a:ext cx="10515600" cy="336708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a:off x="1117600" y="6553200"/>
            <a:ext cx="8753856"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 y="5729292"/>
            <a:ext cx="1200148" cy="900111"/>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44729" y="6119096"/>
            <a:ext cx="2145672" cy="434104"/>
          </a:xfrm>
          <a:prstGeom prst="rect">
            <a:avLst/>
          </a:prstGeom>
        </p:spPr>
      </p:pic>
      <p:sp>
        <p:nvSpPr>
          <p:cNvPr id="4" name="Slide Number Placeholder 3"/>
          <p:cNvSpPr>
            <a:spLocks noGrp="1"/>
          </p:cNvSpPr>
          <p:nvPr>
            <p:ph type="sldNum" sz="quarter" idx="4"/>
          </p:nvPr>
        </p:nvSpPr>
        <p:spPr>
          <a:xfrm>
            <a:off x="9347201" y="6553203"/>
            <a:ext cx="2743200" cy="365125"/>
          </a:xfrm>
          <a:prstGeom prst="rect">
            <a:avLst/>
          </a:prstGeom>
        </p:spPr>
        <p:txBody>
          <a:bodyPr vert="horz" lIns="91440" tIns="45720" rIns="91440" bIns="45720" rtlCol="0" anchor="ctr"/>
          <a:lstStyle>
            <a:lvl1pPr algn="r">
              <a:defRPr sz="1200" b="1">
                <a:solidFill>
                  <a:schemeClr val="bg1"/>
                </a:solidFill>
              </a:defRPr>
            </a:lvl1pPr>
          </a:lstStyle>
          <a:p>
            <a:fld id="{429ED7D3-FBF0-4A14-AC97-B6BAAAA9ECD2}" type="slidenum">
              <a:rPr lang="en-US" smtClean="0"/>
              <a:pPr/>
              <a:t>‹#›</a:t>
            </a:fld>
            <a:endParaRPr lang="en-US"/>
          </a:p>
        </p:txBody>
      </p:sp>
      <p:cxnSp>
        <p:nvCxnSpPr>
          <p:cNvPr id="10" name="Straight Connector 9"/>
          <p:cNvCxnSpPr/>
          <p:nvPr userDrawn="1"/>
        </p:nvCxnSpPr>
        <p:spPr>
          <a:xfrm>
            <a:off x="-13547" y="6553200"/>
            <a:ext cx="98552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56800" y="6156590"/>
            <a:ext cx="2133600" cy="431662"/>
          </a:xfrm>
          <a:prstGeom prst="rect">
            <a:avLst/>
          </a:prstGeom>
        </p:spPr>
      </p:pic>
    </p:spTree>
    <p:extLst>
      <p:ext uri="{BB962C8B-B14F-4D97-AF65-F5344CB8AC3E}">
        <p14:creationId xmlns:p14="http://schemas.microsoft.com/office/powerpoint/2010/main" val="10802971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22941017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3" descr="Logo:  Department of Health &amp; Human Services. USA."/>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p:nvCxnSpPr>
        <p:spPr>
          <a:xfrm flipV="1">
            <a:off x="838200" y="6355813"/>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title="Ryan White &amp; Global HIV/AIDS Program"/>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0439405" y="5991296"/>
            <a:ext cx="1463111" cy="394680"/>
          </a:xfrm>
          <a:prstGeom prst="rect">
            <a:avLst/>
          </a:prstGeom>
          <a:noFill/>
          <a:ln>
            <a:noFill/>
          </a:ln>
        </p:spPr>
      </p:pic>
      <p:sp>
        <p:nvSpPr>
          <p:cNvPr id="8" name="Rectangle 6" descr="&quot; &quot;"/>
          <p:cNvSpPr/>
          <p:nvPr/>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200" b="1">
                <a:solidFill>
                  <a:schemeClr val="bg1"/>
                </a:solidFill>
              </a:defRPr>
            </a:lvl1pPr>
          </a:lstStyle>
          <a:p>
            <a:fld id="{AC38D48C-20BE-40D5-BBF2-392FF9026E6C}" type="slidenum">
              <a:rPr lang="en-US" smtClean="0"/>
              <a:pPr/>
              <a:t>‹#›</a:t>
            </a:fld>
            <a:endParaRPr lang="en-US"/>
          </a:p>
        </p:txBody>
      </p:sp>
    </p:spTree>
    <p:extLst>
      <p:ext uri="{BB962C8B-B14F-4D97-AF65-F5344CB8AC3E}">
        <p14:creationId xmlns:p14="http://schemas.microsoft.com/office/powerpoint/2010/main" val="33851321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Lst>
  <p:hf hdr="0" ftr="0" dt="0"/>
  <p:txStyles>
    <p:titleStyle>
      <a:lvl1pPr algn="l" defTabSz="685783" rtl="0" eaLnBrk="1" latinLnBrk="0" hangingPunct="1">
        <a:lnSpc>
          <a:spcPct val="100000"/>
        </a:lnSpc>
        <a:spcBef>
          <a:spcPct val="0"/>
        </a:spcBef>
        <a:buNone/>
        <a:defRPr sz="3000" b="1" kern="1200">
          <a:solidFill>
            <a:srgbClr val="0F4D7B"/>
          </a:solidFill>
          <a:latin typeface="+mn-lt"/>
          <a:ea typeface="+mj-ea"/>
          <a:cs typeface="+mj-cs"/>
        </a:defRPr>
      </a:lvl1pPr>
    </p:titleStyle>
    <p:bodyStyle>
      <a:lvl1pPr marL="260597" indent="-260597" algn="l" defTabSz="685783" rtl="0" eaLnBrk="1" latinLnBrk="0" hangingPunct="1">
        <a:lnSpc>
          <a:spcPct val="100000"/>
        </a:lnSpc>
        <a:spcBef>
          <a:spcPts val="396"/>
        </a:spcBef>
        <a:buClr>
          <a:srgbClr val="0F4D7B"/>
        </a:buClr>
        <a:buSzPct val="125000"/>
        <a:buFont typeface="Arial" panose="020B0604020202020204" pitchFamily="34" charset="0"/>
        <a:buChar char="•"/>
        <a:defRPr sz="1650" kern="1200">
          <a:solidFill>
            <a:srgbClr val="0F4D7B"/>
          </a:solidFill>
          <a:latin typeface="+mn-lt"/>
          <a:ea typeface="+mn-ea"/>
          <a:cs typeface="+mn-cs"/>
        </a:defRPr>
      </a:lvl1pPr>
      <a:lvl2pPr marL="555484" indent="-212593" algn="l" defTabSz="685783" rtl="0" eaLnBrk="1" latinLnBrk="0" hangingPunct="1">
        <a:lnSpc>
          <a:spcPct val="100000"/>
        </a:lnSpc>
        <a:spcBef>
          <a:spcPts val="360"/>
        </a:spcBef>
        <a:buClr>
          <a:srgbClr val="0F4D7B"/>
        </a:buClr>
        <a:buFont typeface="Wingdings" panose="05000000000000000000" pitchFamily="2" charset="2"/>
        <a:buChar char="§"/>
        <a:defRPr sz="1500" kern="1200">
          <a:solidFill>
            <a:srgbClr val="0F4D7B"/>
          </a:solidFill>
          <a:latin typeface="+mn-lt"/>
          <a:ea typeface="+mn-ea"/>
          <a:cs typeface="+mn-cs"/>
        </a:defRPr>
      </a:lvl2pPr>
      <a:lvl3pPr marL="857228" indent="-171446" algn="l" defTabSz="685783" rtl="0" eaLnBrk="1" latinLnBrk="0" hangingPunct="1">
        <a:lnSpc>
          <a:spcPct val="100000"/>
        </a:lnSpc>
        <a:spcBef>
          <a:spcPts val="324"/>
        </a:spcBef>
        <a:buClr>
          <a:srgbClr val="0F4D7B"/>
        </a:buClr>
        <a:buFont typeface="Wingdings" panose="05000000000000000000" pitchFamily="2" charset="2"/>
        <a:buChar char="ü"/>
        <a:defRPr sz="1350" kern="1200">
          <a:solidFill>
            <a:srgbClr val="0F4D7B"/>
          </a:solidFill>
          <a:latin typeface="+mn-lt"/>
          <a:ea typeface="+mn-ea"/>
          <a:cs typeface="+mn-cs"/>
        </a:defRPr>
      </a:lvl3pPr>
      <a:lvl4pPr marL="1200120" indent="-171446" algn="l" defTabSz="685783" rtl="0" eaLnBrk="1" latinLnBrk="0" hangingPunct="1">
        <a:lnSpc>
          <a:spcPct val="100000"/>
        </a:lnSpc>
        <a:spcBef>
          <a:spcPts val="300"/>
        </a:spcBef>
        <a:buClr>
          <a:srgbClr val="0F4D7B"/>
        </a:buClr>
        <a:buSzPct val="100000"/>
        <a:buFont typeface="Courier New" panose="02070309020205020404" pitchFamily="49" charset="0"/>
        <a:buChar char="o"/>
        <a:defRPr sz="1200" kern="1200">
          <a:solidFill>
            <a:srgbClr val="0F4D7B"/>
          </a:solidFill>
          <a:latin typeface="+mn-lt"/>
          <a:ea typeface="+mn-ea"/>
          <a:cs typeface="+mn-cs"/>
        </a:defRPr>
      </a:lvl4pPr>
      <a:lvl5pPr marL="1543012" indent="-171446" algn="l" defTabSz="685783" rtl="0" eaLnBrk="1" latinLnBrk="0" hangingPunct="1">
        <a:lnSpc>
          <a:spcPct val="100000"/>
        </a:lnSpc>
        <a:spcBef>
          <a:spcPts val="285"/>
        </a:spcBef>
        <a:buClr>
          <a:srgbClr val="0F4D7B"/>
        </a:buClr>
        <a:buFont typeface="Wingdings" panose="05000000000000000000" pitchFamily="2" charset="2"/>
        <a:buChar char="Ø"/>
        <a:defRPr sz="1050" kern="1200">
          <a:solidFill>
            <a:srgbClr val="0F4D7B"/>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3" descr="Logo:  Department of Health &amp; Human Services. USA."/>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0490473" y="5991296"/>
            <a:ext cx="1360965" cy="394680"/>
          </a:xfrm>
          <a:prstGeom prst="rect">
            <a:avLst/>
          </a:prstGeom>
          <a:noFill/>
          <a:ln>
            <a:noFill/>
          </a:ln>
        </p:spPr>
      </p:pic>
      <p:sp>
        <p:nvSpPr>
          <p:cNvPr id="8" name="Rectangle 6" descr="&quot; &quot;"/>
          <p:cNvSpPr/>
          <p:nvPr/>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429ED7D3-FBF0-4A14-AC97-B6BAAAA9ECD2}" type="slidenum">
              <a:rPr lang="en-US" smtClean="0"/>
              <a:pPr/>
              <a:t>‹#›</a:t>
            </a:fld>
            <a:endParaRPr lang="en-US"/>
          </a:p>
        </p:txBody>
      </p:sp>
    </p:spTree>
    <p:extLst>
      <p:ext uri="{BB962C8B-B14F-4D97-AF65-F5344CB8AC3E}">
        <p14:creationId xmlns:p14="http://schemas.microsoft.com/office/powerpoint/2010/main" val="132488845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Lst>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hyperlink" Target="http://www.ryanwhite.hrsa.gov/" TargetMode="External"/><Relationship Id="rId2" Type="http://schemas.openxmlformats.org/officeDocument/2006/relationships/notesSlide" Target="../notesSlides/notesSlide12.xml"/><Relationship Id="rId1" Type="http://schemas.openxmlformats.org/officeDocument/2006/relationships/slideLayout" Target="../slideLayouts/slideLayout97.xml"/><Relationship Id="rId6" Type="http://schemas.openxmlformats.org/officeDocument/2006/relationships/hyperlink" Target="https://public.govdelivery.com/accounts/USHHSHRSA/signup/29907" TargetMode="External"/><Relationship Id="rId5" Type="http://schemas.openxmlformats.org/officeDocument/2006/relationships/image" Target="../media/image25.png"/><Relationship Id="rId4" Type="http://schemas.openxmlformats.org/officeDocument/2006/relationships/hyperlink" Target="https://public.govdelivery.com/accounts/USHHSHRSA/subscriber/new?qsp=HRSA-subscrib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instagram.com/hrsagov/" TargetMode="External"/><Relationship Id="rId13" Type="http://schemas.openxmlformats.org/officeDocument/2006/relationships/image" Target="../media/image30.png"/><Relationship Id="rId3" Type="http://schemas.openxmlformats.org/officeDocument/2006/relationships/hyperlink" Target="http://www.hrsa.gov/" TargetMode="External"/><Relationship Id="rId7" Type="http://schemas.openxmlformats.org/officeDocument/2006/relationships/image" Target="../media/image27.png"/><Relationship Id="rId12" Type="http://schemas.openxmlformats.org/officeDocument/2006/relationships/hyperlink" Target="https://www.youtube.com/user/HRSAtube" TargetMode="External"/><Relationship Id="rId2" Type="http://schemas.openxmlformats.org/officeDocument/2006/relationships/notesSlide" Target="../notesSlides/notesSlide13.xml"/><Relationship Id="rId1" Type="http://schemas.openxmlformats.org/officeDocument/2006/relationships/slideLayout" Target="../slideLayouts/slideLayout97.xml"/><Relationship Id="rId6" Type="http://schemas.openxmlformats.org/officeDocument/2006/relationships/hyperlink" Target="https://facebook.com/HRSAgov/" TargetMode="External"/><Relationship Id="rId11" Type="http://schemas.openxmlformats.org/officeDocument/2006/relationships/image" Target="../media/image29.png"/><Relationship Id="rId5" Type="http://schemas.openxmlformats.org/officeDocument/2006/relationships/hyperlink" Target="https://public.govdelivery.com/accounts/USHHSHRSA/subscriber/new?qsp=HRSA-subscribe" TargetMode="External"/><Relationship Id="rId15" Type="http://schemas.openxmlformats.org/officeDocument/2006/relationships/image" Target="../media/image31.png"/><Relationship Id="rId10" Type="http://schemas.openxmlformats.org/officeDocument/2006/relationships/hyperlink" Target="https://www.linkedin.com/company/us-government-department-of-health-&amp;-human-services-hrsa/" TargetMode="External"/><Relationship Id="rId4" Type="http://schemas.openxmlformats.org/officeDocument/2006/relationships/image" Target="../media/image26.png"/><Relationship Id="rId9" Type="http://schemas.openxmlformats.org/officeDocument/2006/relationships/image" Target="../media/image28.png"/><Relationship Id="rId14" Type="http://schemas.openxmlformats.org/officeDocument/2006/relationships/hyperlink" Target="https://twitter.com/HRS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hyperlink" Target="HIV%20Diagnoses,%20Deaths,%20and%20Prevalence.%20Centers%20for%20Disease%20Control%20and%20Prevention.%20Published%20April%2029,%202025.%20Accessed%20%5bdate%5d.&#8239;https:/www.cdc.gov/hiv-data/nhss/hiv-diagnoses-deaths-prevalence.html." TargetMode="External"/><Relationship Id="rId2" Type="http://schemas.openxmlformats.org/officeDocument/2006/relationships/notesSlide" Target="../notesSlides/notesSlide3.xml"/><Relationship Id="rId1" Type="http://schemas.openxmlformats.org/officeDocument/2006/relationships/slideLayout" Target="../slideLayouts/slideLayout6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ctrTitle"/>
          </p:nvPr>
        </p:nvSpPr>
        <p:spPr>
          <a:xfrm>
            <a:off x="841248" y="1899138"/>
            <a:ext cx="10515600" cy="2234712"/>
          </a:xfrm>
        </p:spPr>
        <p:txBody>
          <a:bodyPr/>
          <a:lstStyle/>
          <a:p>
            <a:r>
              <a:rPr lang="en-US" sz="3200"/>
              <a:t>Clients Served by the Ryan White HIV/AIDS Program </a:t>
            </a:r>
            <a:br>
              <a:rPr lang="en-US" sz="3200"/>
            </a:br>
            <a:r>
              <a:rPr lang="en-US" sz="3200"/>
              <a:t>2023</a:t>
            </a:r>
            <a:endParaRPr lang="en-US"/>
          </a:p>
        </p:txBody>
      </p:sp>
      <p:sp>
        <p:nvSpPr>
          <p:cNvPr id="5" name="Subtitle 4"/>
          <p:cNvSpPr>
            <a:spLocks noGrp="1"/>
          </p:cNvSpPr>
          <p:nvPr>
            <p:ph type="subTitle" idx="1"/>
          </p:nvPr>
        </p:nvSpPr>
        <p:spPr>
          <a:xfrm>
            <a:off x="914400" y="4498848"/>
            <a:ext cx="10515600" cy="624695"/>
          </a:xfrm>
        </p:spPr>
        <p:txBody>
          <a:bodyPr>
            <a:normAutofit/>
          </a:bodyPr>
          <a:lstStyle/>
          <a:p>
            <a:r>
              <a:rPr lang="en-US" sz="3200"/>
              <a:t>Overview</a:t>
            </a:r>
          </a:p>
        </p:txBody>
      </p:sp>
      <p:sp>
        <p:nvSpPr>
          <p:cNvPr id="7" name="Rectangle 6"/>
          <p:cNvSpPr/>
          <p:nvPr/>
        </p:nvSpPr>
        <p:spPr>
          <a:xfrm>
            <a:off x="342062" y="6259581"/>
            <a:ext cx="1953548" cy="369332"/>
          </a:xfrm>
          <a:prstGeom prst="rect">
            <a:avLst/>
          </a:prstGeom>
        </p:spPr>
        <p:txBody>
          <a:bodyPr wrap="none">
            <a:spAutoFit/>
          </a:bodyPr>
          <a:lstStyle/>
          <a:p>
            <a:r>
              <a:rPr lang="en-US" dirty="0"/>
              <a:t>Released July 2025</a:t>
            </a:r>
          </a:p>
        </p:txBody>
      </p:sp>
      <p:cxnSp>
        <p:nvCxnSpPr>
          <p:cNvPr id="6" name="Straight Connector 5">
            <a:extLst>
              <a:ext uri="{C183D7F6-B498-43B3-948B-1728B52AA6E4}">
                <adec:decorative xmlns:adec="http://schemas.microsoft.com/office/drawing/2017/decorative" val="1"/>
              </a:ext>
            </a:extLst>
          </p:cNvPr>
          <p:cNvCxnSpPr/>
          <p:nvPr/>
        </p:nvCxnSpPr>
        <p:spPr>
          <a:xfrm>
            <a:off x="3151762" y="8618706"/>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54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
            <a:ext cx="11875008" cy="1066800"/>
          </a:xfrm>
        </p:spPr>
        <p:txBody>
          <a:bodyPr>
            <a:noAutofit/>
          </a:bodyPr>
          <a:lstStyle/>
          <a:p>
            <a:r>
              <a:rPr lang="en-US" sz="3200"/>
              <a:t>Clients Served by the Ryan White HIV/AIDS Program, </a:t>
            </a:r>
            <a:r>
              <a:rPr lang="en-US" sz="3200">
                <a:solidFill>
                  <a:schemeClr val="accent2"/>
                </a:solidFill>
              </a:rPr>
              <a:t>by Age Group and Housing Status</a:t>
            </a:r>
            <a:r>
              <a:rPr lang="en-US" sz="3200"/>
              <a:t>, </a:t>
            </a:r>
            <a:r>
              <a:rPr lang="en-US" sz="3200">
                <a:solidFill>
                  <a:schemeClr val="accent2"/>
                </a:solidFill>
              </a:rPr>
              <a:t>2023</a:t>
            </a:r>
            <a:r>
              <a:rPr lang="en-US" sz="3200"/>
              <a:t>—United States and 3 </a:t>
            </a:r>
            <a:r>
              <a:rPr lang="en-US" sz="3200" err="1"/>
              <a:t>Territories</a:t>
            </a:r>
            <a:r>
              <a:rPr lang="en-US" sz="3200" baseline="30000" err="1"/>
              <a:t>a</a:t>
            </a:r>
            <a:endParaRPr lang="en-US" sz="3200" baseline="30000">
              <a:cs typeface="Arial" panose="020B0604020202020204" pitchFamily="34" charset="0"/>
            </a:endParaRPr>
          </a:p>
        </p:txBody>
      </p:sp>
      <p:sp>
        <p:nvSpPr>
          <p:cNvPr id="7" name="TextBox 5">
            <a:extLst>
              <a:ext uri="{FF2B5EF4-FFF2-40B4-BE49-F238E27FC236}">
                <a16:creationId xmlns:a16="http://schemas.microsoft.com/office/drawing/2014/main" id="{E3EB6CEB-0C50-8077-F2AE-8D100C7E37AA}"/>
              </a:ext>
            </a:extLst>
          </p:cNvPr>
          <p:cNvSpPr txBox="1">
            <a:spLocks noChangeArrowheads="1"/>
          </p:cNvSpPr>
          <p:nvPr/>
        </p:nvSpPr>
        <p:spPr bwMode="auto">
          <a:xfrm>
            <a:off x="1001488" y="6136439"/>
            <a:ext cx="258417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endParaRPr lang="en-US" altLang="en-US" sz="900">
              <a:solidFill>
                <a:prstClr val="black"/>
              </a:solidFill>
              <a:latin typeface="Calibri" panose="020F0502020204030204"/>
              <a:cs typeface="Arial" panose="020B0604020202020204" pitchFamily="34" charset="0"/>
            </a:endParaRPr>
          </a:p>
        </p:txBody>
      </p:sp>
      <p:pic>
        <p:nvPicPr>
          <p:cNvPr id="14" name="Picture 13" descr="A greater proportion of older adult RWHAP clients aged 50 or older (90.7%) experienced stable housing in 2023, compared with adult clients aged 25–49 years (83.9%) and youth/young adult clients aged 13–24 years (84.8%). Among youth/young adult clients, 9.9% experienced temporary housing and 5.3% experienced unstable housing. Among adult clients, 9.0% experienced temporary housing and 7.1% experienced unstable housing. Among older adult clients, 5.4% experienced temporary housing and 3.9% experienced unstable housing.&#10; &#10;The three territories include Guam, Puerto Rico, and the U.S. Virgin Islands. &#10;">
            <a:extLst>
              <a:ext uri="{FF2B5EF4-FFF2-40B4-BE49-F238E27FC236}">
                <a16:creationId xmlns:a16="http://schemas.microsoft.com/office/drawing/2014/main" id="{B826FC00-53B4-9A2D-41E9-E01DD5C5E4BB}"/>
              </a:ext>
            </a:extLst>
          </p:cNvPr>
          <p:cNvPicPr>
            <a:picLocks noChangeAspect="1"/>
          </p:cNvPicPr>
          <p:nvPr/>
        </p:nvPicPr>
        <p:blipFill>
          <a:blip r:embed="rId3"/>
          <a:stretch>
            <a:fillRect/>
          </a:stretch>
        </p:blipFill>
        <p:spPr>
          <a:xfrm>
            <a:off x="0" y="1079904"/>
            <a:ext cx="12192000" cy="5056535"/>
          </a:xfrm>
          <a:prstGeom prst="rect">
            <a:avLst/>
          </a:prstGeom>
        </p:spPr>
      </p:pic>
    </p:spTree>
    <p:extLst>
      <p:ext uri="{BB962C8B-B14F-4D97-AF65-F5344CB8AC3E}">
        <p14:creationId xmlns:p14="http://schemas.microsoft.com/office/powerpoint/2010/main" val="244436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
            <a:ext cx="11753088" cy="1066800"/>
          </a:xfrm>
        </p:spPr>
        <p:txBody>
          <a:bodyPr>
            <a:noAutofit/>
          </a:bodyPr>
          <a:lstStyle/>
          <a:p>
            <a:r>
              <a:rPr lang="en-US" sz="3200"/>
              <a:t>Clients Served by the Ryan White HIV/AIDS Program, </a:t>
            </a:r>
            <a:r>
              <a:rPr lang="en-US" sz="3200">
                <a:solidFill>
                  <a:schemeClr val="accent2"/>
                </a:solidFill>
              </a:rPr>
              <a:t>by Health Care Coverage</a:t>
            </a:r>
            <a:r>
              <a:rPr lang="en-US" sz="3200"/>
              <a:t>, </a:t>
            </a:r>
            <a:r>
              <a:rPr lang="en-US" sz="3200">
                <a:solidFill>
                  <a:schemeClr val="accent2"/>
                </a:solidFill>
              </a:rPr>
              <a:t>2023</a:t>
            </a:r>
            <a:r>
              <a:rPr lang="en-US" sz="3200"/>
              <a:t>—United States and 3 </a:t>
            </a:r>
            <a:r>
              <a:rPr lang="en-US" sz="3200" err="1"/>
              <a:t>Territories</a:t>
            </a:r>
            <a:r>
              <a:rPr lang="en-US" sz="3200" baseline="30000" err="1"/>
              <a:t>a</a:t>
            </a:r>
            <a:endParaRPr lang="en-US" sz="3200" baseline="30000">
              <a:cs typeface="Arial" panose="020B0604020202020204" pitchFamily="34" charset="0"/>
            </a:endParaRPr>
          </a:p>
        </p:txBody>
      </p:sp>
      <p:sp>
        <p:nvSpPr>
          <p:cNvPr id="3" name="TextBox 5">
            <a:extLst>
              <a:ext uri="{FF2B5EF4-FFF2-40B4-BE49-F238E27FC236}">
                <a16:creationId xmlns:a16="http://schemas.microsoft.com/office/drawing/2014/main" id="{52885D55-D378-957A-7479-6FE477DE7019}"/>
              </a:ext>
            </a:extLst>
          </p:cNvPr>
          <p:cNvSpPr txBox="1">
            <a:spLocks noChangeArrowheads="1"/>
          </p:cNvSpPr>
          <p:nvPr/>
        </p:nvSpPr>
        <p:spPr bwMode="auto">
          <a:xfrm>
            <a:off x="854618" y="6119758"/>
            <a:ext cx="258417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endParaRPr lang="en-US" altLang="en-US" sz="900">
              <a:solidFill>
                <a:prstClr val="black"/>
              </a:solidFill>
              <a:latin typeface="Calibri" panose="020F0502020204030204"/>
              <a:cs typeface="Arial" panose="020B0604020202020204" pitchFamily="34" charset="0"/>
            </a:endParaRPr>
          </a:p>
        </p:txBody>
      </p:sp>
      <p:pic>
        <p:nvPicPr>
          <p:cNvPr id="5" name="Picture 4" descr="In 2023, 81.5% of RWHAP clients had some form of health care coverage. Of the 550,296 clients with reported health care coverage information, 31.3% were covered by Medicaid, 10.9% had private individual coverage, 10.4% were covered by Medicare, 10.3% had private employer coverage, 9.1% had multiple forms of coverage, and 7.3% had both Medicare and Medicaid dual coverage. Nearly one-fifth (18.5%) of RWHAP clients had no health care coverage in 2023.&#10; &#10;Multiple coverage includes any combination of coverage types except for the Medicare and Medicaid dual enrollment category, which is displayed separately. &#10;&#10;The three territories include Guam, Puerto Rico, and the U.S. Virgin Islands. &#10;">
            <a:extLst>
              <a:ext uri="{FF2B5EF4-FFF2-40B4-BE49-F238E27FC236}">
                <a16:creationId xmlns:a16="http://schemas.microsoft.com/office/drawing/2014/main" id="{CA9FCF5B-3BC6-D184-975F-ED1D66894C88}"/>
              </a:ext>
            </a:extLst>
          </p:cNvPr>
          <p:cNvPicPr>
            <a:picLocks noChangeAspect="1"/>
          </p:cNvPicPr>
          <p:nvPr/>
        </p:nvPicPr>
        <p:blipFill>
          <a:blip r:embed="rId3"/>
          <a:stretch>
            <a:fillRect/>
          </a:stretch>
        </p:blipFill>
        <p:spPr>
          <a:xfrm>
            <a:off x="133607" y="1182102"/>
            <a:ext cx="11656562" cy="4822354"/>
          </a:xfrm>
          <a:prstGeom prst="rect">
            <a:avLst/>
          </a:prstGeom>
        </p:spPr>
      </p:pic>
    </p:spTree>
    <p:extLst>
      <p:ext uri="{BB962C8B-B14F-4D97-AF65-F5344CB8AC3E}">
        <p14:creationId xmlns:p14="http://schemas.microsoft.com/office/powerpoint/2010/main" val="192527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E310-3D82-418F-A534-CFB4C19B48C5}"/>
              </a:ext>
            </a:extLst>
          </p:cNvPr>
          <p:cNvSpPr>
            <a:spLocks noGrp="1"/>
          </p:cNvSpPr>
          <p:nvPr>
            <p:ph type="title"/>
          </p:nvPr>
        </p:nvSpPr>
        <p:spPr>
          <a:xfrm>
            <a:off x="381000" y="89364"/>
            <a:ext cx="11430000" cy="950416"/>
          </a:xfrm>
        </p:spPr>
        <p:txBody>
          <a:bodyPr>
            <a:noAutofit/>
          </a:bodyPr>
          <a:lstStyle/>
          <a:p>
            <a:r>
              <a:rPr lang="en-US" sz="4400"/>
              <a:t>Connect with the Ryan White HIV/AIDS Program</a:t>
            </a:r>
          </a:p>
        </p:txBody>
      </p:sp>
      <p:sp>
        <p:nvSpPr>
          <p:cNvPr id="4" name="Content Placeholder 3">
            <a:extLst>
              <a:ext uri="{FF2B5EF4-FFF2-40B4-BE49-F238E27FC236}">
                <a16:creationId xmlns:a16="http://schemas.microsoft.com/office/drawing/2014/main" id="{F491DFDA-565C-4E62-BA12-421BD0DE06E8}"/>
              </a:ext>
            </a:extLst>
          </p:cNvPr>
          <p:cNvSpPr>
            <a:spLocks noGrp="1" noChangeAspect="1"/>
          </p:cNvSpPr>
          <p:nvPr>
            <p:ph sz="quarter" idx="13"/>
          </p:nvPr>
        </p:nvSpPr>
        <p:spPr>
          <a:xfrm>
            <a:off x="838200" y="1518590"/>
            <a:ext cx="10515600" cy="1497076"/>
          </a:xfrm>
        </p:spPr>
        <p:txBody>
          <a:bodyPr>
            <a:normAutofit/>
          </a:bodyPr>
          <a:lstStyle/>
          <a:p>
            <a:pPr marL="0" indent="0">
              <a:buNone/>
            </a:pPr>
            <a:r>
              <a:rPr lang="en-US" sz="4000"/>
              <a:t>Learn more about our program at our website: </a:t>
            </a:r>
          </a:p>
          <a:p>
            <a:pPr marL="0" indent="0">
              <a:buNone/>
            </a:pPr>
            <a:r>
              <a:rPr lang="en-US" sz="4000" u="sng">
                <a:solidFill>
                  <a:srgbClr val="0563C1"/>
                </a:solidFill>
                <a:uFill>
                  <a:solidFill>
                    <a:srgbClr val="0563C1"/>
                  </a:solidFill>
                </a:uFill>
                <a:sym typeface="Calibri"/>
                <a:hlinkClick r:id="rId3"/>
              </a:rPr>
              <a:t>ryanwhite.hrsa.gov</a:t>
            </a:r>
            <a:endParaRPr lang="en-US" sz="4000" u="sng">
              <a:solidFill>
                <a:srgbClr val="0563C1"/>
              </a:solidFill>
              <a:uFill>
                <a:solidFill>
                  <a:srgbClr val="0563C1"/>
                </a:solidFill>
              </a:uFill>
              <a:sym typeface="Calibri"/>
            </a:endParaRPr>
          </a:p>
        </p:txBody>
      </p:sp>
      <p:pic>
        <p:nvPicPr>
          <p:cNvPr id="7" name="Picture 6" descr="&quot;&quot;">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3692234"/>
            <a:ext cx="1063440" cy="707214"/>
          </a:xfrm>
          <a:prstGeom prst="rect">
            <a:avLst/>
          </a:prstGeom>
        </p:spPr>
      </p:pic>
      <p:sp>
        <p:nvSpPr>
          <p:cNvPr id="5" name="Content Placeholder 4">
            <a:extLst>
              <a:ext uri="{FF2B5EF4-FFF2-40B4-BE49-F238E27FC236}">
                <a16:creationId xmlns:a16="http://schemas.microsoft.com/office/drawing/2014/main" id="{CE9220D7-A106-44C2-B0E6-9AE990EBF466}"/>
              </a:ext>
            </a:extLst>
          </p:cNvPr>
          <p:cNvSpPr>
            <a:spLocks noGrp="1"/>
          </p:cNvSpPr>
          <p:nvPr>
            <p:ph sz="quarter" idx="14"/>
          </p:nvPr>
        </p:nvSpPr>
        <p:spPr>
          <a:xfrm>
            <a:off x="1937735" y="3494476"/>
            <a:ext cx="9111265" cy="707214"/>
          </a:xfrm>
        </p:spPr>
        <p:txBody>
          <a:bodyPr>
            <a:noAutofit/>
          </a:bodyPr>
          <a:lstStyle/>
          <a:p>
            <a:pPr marL="0" indent="0">
              <a:buNone/>
            </a:pPr>
            <a:r>
              <a:rPr lang="en-US" sz="3200"/>
              <a:t>Sign up for the Ryan White HIV/AIDS Program Listserv:</a:t>
            </a:r>
          </a:p>
          <a:p>
            <a:pPr marL="0" indent="0">
              <a:buNone/>
            </a:pPr>
            <a:r>
              <a:rPr lang="en-US" sz="3200">
                <a:hlinkClick r:id="rId6"/>
              </a:rPr>
              <a:t>https://public.govdelivery.com/accounts/USHHSHRSA/signup/29907</a:t>
            </a:r>
            <a:r>
              <a:rPr lang="en-US" sz="3200"/>
              <a:t> </a:t>
            </a:r>
          </a:p>
        </p:txBody>
      </p:sp>
      <p:sp>
        <p:nvSpPr>
          <p:cNvPr id="3" name="Slide Number Placeholder 2">
            <a:extLst>
              <a:ext uri="{FF2B5EF4-FFF2-40B4-BE49-F238E27FC236}">
                <a16:creationId xmlns:a16="http://schemas.microsoft.com/office/drawing/2014/main" id="{A054B5B0-1D6B-4084-BFC9-D8B65287122A}"/>
              </a:ext>
            </a:extLst>
          </p:cNvPr>
          <p:cNvSpPr>
            <a:spLocks noGrp="1"/>
          </p:cNvSpPr>
          <p:nvPr>
            <p:ph type="sldNum" sz="quarter" idx="12"/>
          </p:nvPr>
        </p:nvSpPr>
        <p:spPr/>
        <p:txBody>
          <a:bodyPr/>
          <a:lstStyle/>
          <a:p>
            <a:fld id="{C7D939B5-D1D6-442B-960C-11410C62AFA7}" type="slidenum">
              <a:rPr lang="en-US" smtClean="0"/>
              <a:pPr/>
              <a:t>12</a:t>
            </a:fld>
            <a:endParaRPr lang="en-US"/>
          </a:p>
        </p:txBody>
      </p:sp>
    </p:spTree>
    <p:extLst>
      <p:ext uri="{BB962C8B-B14F-4D97-AF65-F5344CB8AC3E}">
        <p14:creationId xmlns:p14="http://schemas.microsoft.com/office/powerpoint/2010/main" val="154942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E310-3D82-418F-A534-CFB4C19B48C5}"/>
              </a:ext>
            </a:extLst>
          </p:cNvPr>
          <p:cNvSpPr>
            <a:spLocks noGrp="1"/>
          </p:cNvSpPr>
          <p:nvPr>
            <p:ph type="title"/>
          </p:nvPr>
        </p:nvSpPr>
        <p:spPr>
          <a:xfrm>
            <a:off x="838200" y="120109"/>
            <a:ext cx="10515600" cy="950416"/>
          </a:xfrm>
        </p:spPr>
        <p:txBody>
          <a:bodyPr>
            <a:normAutofit/>
          </a:bodyPr>
          <a:lstStyle/>
          <a:p>
            <a:r>
              <a:rPr lang="en-US" sz="4400"/>
              <a:t>Connect with HRSA</a:t>
            </a:r>
          </a:p>
        </p:txBody>
      </p:sp>
      <p:sp>
        <p:nvSpPr>
          <p:cNvPr id="4" name="Content Placeholder 3">
            <a:extLst>
              <a:ext uri="{FF2B5EF4-FFF2-40B4-BE49-F238E27FC236}">
                <a16:creationId xmlns:a16="http://schemas.microsoft.com/office/drawing/2014/main" id="{F491DFDA-565C-4E62-BA12-421BD0DE06E8}"/>
              </a:ext>
            </a:extLst>
          </p:cNvPr>
          <p:cNvSpPr>
            <a:spLocks noGrp="1" noChangeAspect="1"/>
          </p:cNvSpPr>
          <p:nvPr>
            <p:ph sz="quarter" idx="13"/>
          </p:nvPr>
        </p:nvSpPr>
        <p:spPr>
          <a:xfrm>
            <a:off x="838200" y="1518590"/>
            <a:ext cx="10515600" cy="1497076"/>
          </a:xfrm>
        </p:spPr>
        <p:txBody>
          <a:bodyPr>
            <a:normAutofit/>
          </a:bodyPr>
          <a:lstStyle/>
          <a:p>
            <a:pPr marL="0" indent="0">
              <a:buNone/>
            </a:pPr>
            <a:r>
              <a:rPr lang="en-US" sz="3900">
                <a:solidFill>
                  <a:schemeClr val="tx1"/>
                </a:solidFill>
              </a:rPr>
              <a:t>Learn more about our agency at: </a:t>
            </a:r>
          </a:p>
          <a:p>
            <a:pPr marL="0" indent="0">
              <a:buNone/>
            </a:pPr>
            <a:r>
              <a:rPr lang="en-US" sz="4300" u="sng">
                <a:solidFill>
                  <a:srgbClr val="0563C1"/>
                </a:solidFill>
                <a:uFill>
                  <a:solidFill>
                    <a:srgbClr val="0563C1"/>
                  </a:solidFill>
                </a:uFill>
                <a:sym typeface="Calibri"/>
                <a:hlinkClick r:id="rId3"/>
              </a:rPr>
              <a:t>www.HRSA.gov</a:t>
            </a:r>
            <a:endParaRPr lang="en-US" sz="4300" u="sng">
              <a:solidFill>
                <a:srgbClr val="0563C1"/>
              </a:solidFill>
              <a:uFill>
                <a:solidFill>
                  <a:srgbClr val="0563C1"/>
                </a:solidFill>
              </a:uFill>
              <a:sym typeface="Calibri"/>
            </a:endParaRPr>
          </a:p>
        </p:txBody>
      </p:sp>
      <p:pic>
        <p:nvPicPr>
          <p:cNvPr id="7" name="Picture 6" descr="&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939" y="3511882"/>
            <a:ext cx="737487" cy="490447"/>
          </a:xfrm>
          <a:prstGeom prst="rect">
            <a:avLst/>
          </a:prstGeom>
        </p:spPr>
      </p:pic>
      <p:sp>
        <p:nvSpPr>
          <p:cNvPr id="5" name="Content Placeholder 4">
            <a:extLst>
              <a:ext uri="{FF2B5EF4-FFF2-40B4-BE49-F238E27FC236}">
                <a16:creationId xmlns:a16="http://schemas.microsoft.com/office/drawing/2014/main" id="{CE9220D7-A106-44C2-B0E6-9AE990EBF466}"/>
              </a:ext>
            </a:extLst>
          </p:cNvPr>
          <p:cNvSpPr>
            <a:spLocks noGrp="1"/>
          </p:cNvSpPr>
          <p:nvPr>
            <p:ph sz="quarter" idx="14"/>
          </p:nvPr>
        </p:nvSpPr>
        <p:spPr>
          <a:xfrm>
            <a:off x="838200" y="3502713"/>
            <a:ext cx="10515600" cy="707214"/>
          </a:xfrm>
        </p:spPr>
        <p:txBody>
          <a:bodyPr>
            <a:normAutofit/>
          </a:bodyPr>
          <a:lstStyle/>
          <a:p>
            <a:pPr marL="0" indent="0">
              <a:buNone/>
            </a:pPr>
            <a:r>
              <a:rPr lang="en-US">
                <a:solidFill>
                  <a:schemeClr val="tx1"/>
                </a:solidFill>
                <a:hlinkClick r:id="rId5"/>
              </a:rPr>
              <a:t>Sign up for the HRSA </a:t>
            </a:r>
            <a:r>
              <a:rPr lang="en-US" err="1">
                <a:solidFill>
                  <a:schemeClr val="tx1"/>
                </a:solidFill>
                <a:hlinkClick r:id="rId5"/>
              </a:rPr>
              <a:t>eNews</a:t>
            </a:r>
            <a:endParaRPr lang="en-US">
              <a:solidFill>
                <a:schemeClr val="tx1"/>
              </a:solidFill>
            </a:endParaRPr>
          </a:p>
        </p:txBody>
      </p:sp>
      <p:sp>
        <p:nvSpPr>
          <p:cNvPr id="13" name="Content Placeholder 12">
            <a:extLst>
              <a:ext uri="{FF2B5EF4-FFF2-40B4-BE49-F238E27FC236}">
                <a16:creationId xmlns:a16="http://schemas.microsoft.com/office/drawing/2014/main" id="{4F51BE1E-2A32-47E0-96AD-C6A7DF86731E}"/>
              </a:ext>
            </a:extLst>
          </p:cNvPr>
          <p:cNvSpPr>
            <a:spLocks noGrp="1"/>
          </p:cNvSpPr>
          <p:nvPr>
            <p:ph sz="quarter" idx="15"/>
          </p:nvPr>
        </p:nvSpPr>
        <p:spPr>
          <a:xfrm>
            <a:off x="2409264" y="4431966"/>
            <a:ext cx="7373471" cy="707214"/>
          </a:xfrm>
        </p:spPr>
        <p:txBody>
          <a:bodyPr/>
          <a:lstStyle/>
          <a:p>
            <a:pPr marL="0" indent="0">
              <a:buNone/>
            </a:pPr>
            <a:r>
              <a:rPr lang="en-US">
                <a:solidFill>
                  <a:schemeClr val="tx1"/>
                </a:solidFill>
              </a:rPr>
              <a:t>FOLLOW US: </a:t>
            </a:r>
          </a:p>
        </p:txBody>
      </p:sp>
      <p:grpSp>
        <p:nvGrpSpPr>
          <p:cNvPr id="6" name="Group 5" descr="HRSA Social Media Channels">
            <a:extLst>
              <a:ext uri="{FF2B5EF4-FFF2-40B4-BE49-F238E27FC236}">
                <a16:creationId xmlns:a16="http://schemas.microsoft.com/office/drawing/2014/main" id="{D5EC7C5D-DEB3-1863-C33B-8A6DC2759256}"/>
              </a:ext>
            </a:extLst>
          </p:cNvPr>
          <p:cNvGrpSpPr/>
          <p:nvPr/>
        </p:nvGrpSpPr>
        <p:grpSpPr>
          <a:xfrm>
            <a:off x="3798426" y="5167173"/>
            <a:ext cx="4598531" cy="797995"/>
            <a:chOff x="2692195" y="5469993"/>
            <a:chExt cx="4598531" cy="797995"/>
          </a:xfrm>
        </p:grpSpPr>
        <p:grpSp>
          <p:nvGrpSpPr>
            <p:cNvPr id="16" name="Group 15" descr="Social Media Icons&#10;">
              <a:extLst>
                <a:ext uri="{FF2B5EF4-FFF2-40B4-BE49-F238E27FC236}">
                  <a16:creationId xmlns:a16="http://schemas.microsoft.com/office/drawing/2014/main" id="{352669EA-3438-8CC3-E0DE-075D74C227A6}"/>
                </a:ext>
              </a:extLst>
            </p:cNvPr>
            <p:cNvGrpSpPr/>
            <p:nvPr/>
          </p:nvGrpSpPr>
          <p:grpSpPr>
            <a:xfrm>
              <a:off x="2692195" y="5469993"/>
              <a:ext cx="4598531" cy="797995"/>
              <a:chOff x="3799084" y="5111968"/>
              <a:chExt cx="4598531" cy="797995"/>
            </a:xfrm>
          </p:grpSpPr>
          <p:pic>
            <p:nvPicPr>
              <p:cNvPr id="18" name="Picture 17" descr="Facebook">
                <a:hlinkClick r:id="rId6"/>
                <a:extLst>
                  <a:ext uri="{FF2B5EF4-FFF2-40B4-BE49-F238E27FC236}">
                    <a16:creationId xmlns:a16="http://schemas.microsoft.com/office/drawing/2014/main" id="{DC06B52A-C700-00A9-97E5-414C1EF434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99084" y="5117474"/>
                <a:ext cx="781093" cy="781093"/>
              </a:xfrm>
              <a:prstGeom prst="rect">
                <a:avLst/>
              </a:prstGeom>
            </p:spPr>
          </p:pic>
          <p:pic>
            <p:nvPicPr>
              <p:cNvPr id="19" name="Picture 18" descr="Instagram">
                <a:hlinkClick r:id="rId8"/>
                <a:extLst>
                  <a:ext uri="{FF2B5EF4-FFF2-40B4-BE49-F238E27FC236}">
                    <a16:creationId xmlns:a16="http://schemas.microsoft.com/office/drawing/2014/main" id="{DA937D90-7F84-D398-29DA-CE93D8473F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89646" y="5119224"/>
                <a:ext cx="786290" cy="785036"/>
              </a:xfrm>
              <a:prstGeom prst="rect">
                <a:avLst/>
              </a:prstGeom>
            </p:spPr>
          </p:pic>
          <p:pic>
            <p:nvPicPr>
              <p:cNvPr id="20" name="Picture 19" descr="Instagram">
                <a:hlinkClick r:id="rId10"/>
                <a:extLst>
                  <a:ext uri="{FF2B5EF4-FFF2-40B4-BE49-F238E27FC236}">
                    <a16:creationId xmlns:a16="http://schemas.microsoft.com/office/drawing/2014/main" id="{E9E5E4F7-35CB-747E-9A66-00ECD335F99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59254" y="5124834"/>
                <a:ext cx="786384" cy="785129"/>
              </a:xfrm>
              <a:prstGeom prst="rect">
                <a:avLst/>
              </a:prstGeom>
            </p:spPr>
          </p:pic>
          <p:pic>
            <p:nvPicPr>
              <p:cNvPr id="21" name="Picture 20" descr="YouTube">
                <a:hlinkClick r:id="rId12"/>
                <a:extLst>
                  <a:ext uri="{FF2B5EF4-FFF2-40B4-BE49-F238E27FC236}">
                    <a16:creationId xmlns:a16="http://schemas.microsoft.com/office/drawing/2014/main" id="{15ABB07E-5FED-DB6E-4576-F15D8319226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12580" y="5111968"/>
                <a:ext cx="785035" cy="785035"/>
              </a:xfrm>
              <a:prstGeom prst="rect">
                <a:avLst/>
              </a:prstGeom>
            </p:spPr>
          </p:pic>
        </p:grpSp>
        <p:pic>
          <p:nvPicPr>
            <p:cNvPr id="17" name="Picture 16" descr="X">
              <a:hlinkClick r:id="rId14"/>
              <a:extLst>
                <a:ext uri="{FF2B5EF4-FFF2-40B4-BE49-F238E27FC236}">
                  <a16:creationId xmlns:a16="http://schemas.microsoft.com/office/drawing/2014/main" id="{389793B2-2E36-0BA6-37F9-16C9AA410545}"/>
                </a:ext>
              </a:extLst>
            </p:cNvPr>
            <p:cNvPicPr>
              <a:picLocks noChangeAspect="1"/>
            </p:cNvPicPr>
            <p:nvPr/>
          </p:nvPicPr>
          <p:blipFill>
            <a:blip r:embed="rId15"/>
            <a:stretch>
              <a:fillRect/>
            </a:stretch>
          </p:blipFill>
          <p:spPr>
            <a:xfrm flipH="1">
              <a:off x="3633948" y="5484506"/>
              <a:ext cx="760974" cy="777779"/>
            </a:xfrm>
            <a:prstGeom prst="rect">
              <a:avLst/>
            </a:prstGeom>
          </p:spPr>
        </p:pic>
      </p:grpSp>
      <p:sp>
        <p:nvSpPr>
          <p:cNvPr id="3" name="Slide Number Placeholder 2">
            <a:extLst>
              <a:ext uri="{FF2B5EF4-FFF2-40B4-BE49-F238E27FC236}">
                <a16:creationId xmlns:a16="http://schemas.microsoft.com/office/drawing/2014/main" id="{A054B5B0-1D6B-4084-BFC9-D8B65287122A}"/>
              </a:ext>
            </a:extLst>
          </p:cNvPr>
          <p:cNvSpPr>
            <a:spLocks noGrp="1"/>
          </p:cNvSpPr>
          <p:nvPr>
            <p:ph type="sldNum" sz="quarter" idx="12"/>
          </p:nvPr>
        </p:nvSpPr>
        <p:spPr>
          <a:xfrm>
            <a:off x="9272016" y="6473952"/>
            <a:ext cx="2743200" cy="3840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39B5-D1D6-442B-960C-11410C62AFA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21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041" y="1"/>
            <a:ext cx="11893918" cy="1066800"/>
          </a:xfrm>
        </p:spPr>
        <p:txBody>
          <a:bodyPr>
            <a:noAutofit/>
          </a:bodyPr>
          <a:lstStyle/>
          <a:p>
            <a:pPr algn="ctr"/>
            <a:r>
              <a:rPr lang="en-US" sz="3400" dirty="0"/>
              <a:t>HRSA’s Ryan White HIV/AIDS Program BY THE NUMBERS: 2023</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99D6A1C-8A65-4DBF-BF94-27C9A4EC4BE9}"/>
              </a:ext>
            </a:extLst>
          </p:cNvPr>
          <p:cNvSpPr txBox="1"/>
          <p:nvPr/>
        </p:nvSpPr>
        <p:spPr>
          <a:xfrm>
            <a:off x="981075" y="5782236"/>
            <a:ext cx="9334500" cy="461665"/>
          </a:xfrm>
          <a:prstGeom prst="rect">
            <a:avLst/>
          </a:prstGeom>
          <a:noFill/>
        </p:spPr>
        <p:txBody>
          <a:bodyPr wrap="square" rtlCol="0">
            <a:spAutoFit/>
          </a:bodyPr>
          <a:lstStyle/>
          <a:p>
            <a:r>
              <a:rPr lang="en-US" sz="800" dirty="0"/>
              <a:t>* Viral suppression is based on data for people with HIV who had at least one outpatient ambulatory health services visit and at least one viral load test during the measurement year and whose most recent viral load test result was less than 200 copies/</a:t>
            </a:r>
            <a:r>
              <a:rPr lang="en-US" sz="800" dirty="0" err="1"/>
              <a:t>mL.</a:t>
            </a:r>
            <a:endParaRPr lang="en-US" sz="800" dirty="0"/>
          </a:p>
          <a:p>
            <a:r>
              <a:rPr lang="en-US" sz="800"/>
              <a:t>Source</a:t>
            </a:r>
            <a:r>
              <a:rPr lang="en-US" sz="800" dirty="0"/>
              <a:t>: 2023 Ryan White HIV/AIDS Program Annual Data Report.</a:t>
            </a:r>
          </a:p>
        </p:txBody>
      </p:sp>
      <p:pic>
        <p:nvPicPr>
          <p:cNvPr id="13" name="Content Placeholder 12">
            <a:extLst>
              <a:ext uri="{FF2B5EF4-FFF2-40B4-BE49-F238E27FC236}">
                <a16:creationId xmlns:a16="http://schemas.microsoft.com/office/drawing/2014/main" id="{20733185-B7E9-4D45-AC5A-39767D2C612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09602" y="1365539"/>
            <a:ext cx="10816731" cy="4126306"/>
          </a:xfrm>
        </p:spPr>
      </p:pic>
      <p:pic>
        <p:nvPicPr>
          <p:cNvPr id="3" name="Picture 2">
            <a:extLst>
              <a:ext uri="{FF2B5EF4-FFF2-40B4-BE49-F238E27FC236}">
                <a16:creationId xmlns:a16="http://schemas.microsoft.com/office/drawing/2014/main" id="{5C7E0480-594A-29F4-19DF-A4753781DE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8919" y="1309116"/>
            <a:ext cx="11114161" cy="4239767"/>
          </a:xfrm>
          <a:prstGeom prst="rect">
            <a:avLst/>
          </a:prstGeom>
        </p:spPr>
      </p:pic>
      <p:pic>
        <p:nvPicPr>
          <p:cNvPr id="4" name="Picture 3">
            <a:extLst>
              <a:ext uri="{FF2B5EF4-FFF2-40B4-BE49-F238E27FC236}">
                <a16:creationId xmlns:a16="http://schemas.microsoft.com/office/drawing/2014/main" id="{278FF532-7B42-B4EE-2ACF-08779AEECC22}"/>
              </a:ext>
            </a:extLst>
          </p:cNvPr>
          <p:cNvPicPr>
            <a:picLocks noChangeAspect="1"/>
          </p:cNvPicPr>
          <p:nvPr/>
        </p:nvPicPr>
        <p:blipFill>
          <a:blip r:embed="rId5"/>
          <a:stretch>
            <a:fillRect/>
          </a:stretch>
        </p:blipFill>
        <p:spPr>
          <a:xfrm>
            <a:off x="3732" y="3852"/>
            <a:ext cx="2971800" cy="152400"/>
          </a:xfrm>
          <a:prstGeom prst="rect">
            <a:avLst/>
          </a:prstGeom>
        </p:spPr>
      </p:pic>
    </p:spTree>
    <p:extLst>
      <p:ext uri="{BB962C8B-B14F-4D97-AF65-F5344CB8AC3E}">
        <p14:creationId xmlns:p14="http://schemas.microsoft.com/office/powerpoint/2010/main" val="171781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65460-D3D2-20B6-580A-8C2831D63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E2269-4D34-B71C-E1B2-C95C2B515F85}"/>
              </a:ext>
            </a:extLst>
          </p:cNvPr>
          <p:cNvSpPr>
            <a:spLocks noGrp="1"/>
          </p:cNvSpPr>
          <p:nvPr>
            <p:ph type="title"/>
          </p:nvPr>
        </p:nvSpPr>
        <p:spPr>
          <a:xfrm>
            <a:off x="85344" y="1"/>
            <a:ext cx="11753088" cy="1066800"/>
          </a:xfrm>
        </p:spPr>
        <p:txBody>
          <a:bodyPr>
            <a:noAutofit/>
          </a:bodyPr>
          <a:lstStyle/>
          <a:p>
            <a:r>
              <a:rPr lang="en-US" sz="2800"/>
              <a:t>Percentage of People with Diagnosed HIV Served by the RWHAP, </a:t>
            </a:r>
            <a:r>
              <a:rPr lang="en-US" sz="2800">
                <a:solidFill>
                  <a:schemeClr val="accent2"/>
                </a:solidFill>
              </a:rPr>
              <a:t>2023</a:t>
            </a:r>
            <a:r>
              <a:rPr lang="en-US" sz="2800"/>
              <a:t>—United States and 3 </a:t>
            </a:r>
            <a:r>
              <a:rPr lang="en-US" sz="2800" err="1"/>
              <a:t>Territories</a:t>
            </a:r>
            <a:r>
              <a:rPr lang="en-US" sz="2800" baseline="30000" err="1"/>
              <a:t>a</a:t>
            </a:r>
            <a:endParaRPr lang="en-US" sz="2800" baseline="30000">
              <a:cs typeface="Arial" panose="020B0604020202020204" pitchFamily="34" charset="0"/>
            </a:endParaRPr>
          </a:p>
        </p:txBody>
      </p:sp>
      <p:sp>
        <p:nvSpPr>
          <p:cNvPr id="6" name="TextBox 5">
            <a:extLst>
              <a:ext uri="{FF2B5EF4-FFF2-40B4-BE49-F238E27FC236}">
                <a16:creationId xmlns:a16="http://schemas.microsoft.com/office/drawing/2014/main" id="{C95BDDE3-764E-37FD-93AE-165D0F2E6DBC}"/>
              </a:ext>
            </a:extLst>
          </p:cNvPr>
          <p:cNvSpPr txBox="1">
            <a:spLocks noChangeArrowheads="1"/>
          </p:cNvSpPr>
          <p:nvPr/>
        </p:nvSpPr>
        <p:spPr bwMode="auto">
          <a:xfrm>
            <a:off x="854618" y="5811094"/>
            <a:ext cx="9368882"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p>
          <a:p>
            <a:pPr defTabSz="914400" eaLnBrk="1" hangingPunct="1">
              <a:spcBef>
                <a:spcPts val="0"/>
              </a:spcBef>
              <a:buNone/>
              <a:defRPr/>
            </a:pPr>
            <a:r>
              <a:rPr lang="en-US" sz="900" i="1">
                <a:solidFill>
                  <a:prstClr val="black"/>
                </a:solidFill>
                <a:latin typeface="Calibri" panose="020F0502020204030204"/>
              </a:rPr>
              <a:t>Denominator source: HIV Diagnoses, Deaths, and Prevalence. Centers for Disease Control and Prevention, 2023. Published April 29, 2025. Accessed [May 7, 2025].</a:t>
            </a:r>
            <a:r>
              <a:rPr lang="en-US" sz="900" i="1">
                <a:solidFill>
                  <a:prstClr val="black"/>
                </a:solidFill>
                <a:latin typeface="Calibri" panose="020F0502020204030204"/>
                <a:hlinkClick r:id="rId3"/>
              </a:rPr>
              <a:t> https://www.cdc.gov/hiv-data/nhss/hiv-diagnoses-deaths-prevalence.html</a:t>
            </a:r>
            <a:r>
              <a:rPr lang="en-US" sz="900" i="1">
                <a:solidFill>
                  <a:prstClr val="black"/>
                </a:solidFill>
                <a:latin typeface="Calibri" panose="020F0502020204030204"/>
              </a:rPr>
              <a:t>. </a:t>
            </a:r>
            <a:endParaRPr lang="en-US" altLang="en-US" sz="900">
              <a:solidFill>
                <a:prstClr val="black"/>
              </a:solidFill>
              <a:latin typeface="Calibri" panose="020F0502020204030204"/>
              <a:cs typeface="Arial" panose="020B0604020202020204" pitchFamily="34" charset="0"/>
            </a:endParaRPr>
          </a:p>
        </p:txBody>
      </p:sp>
      <p:pic>
        <p:nvPicPr>
          <p:cNvPr id="5" name="Picture 4" descr="To provide some context to the RWHAP client data, this graphics shows RWHAP clients with HIV as a proportion of all people with diagnosed HIV in the United States, according to the published HIV surveillance data from the CDC. &#10;&#10;The far-left box shows that RWHAP served nearly 51% of all people with diagnosed HIV in the U.S. and territories. The proportion varies by population. For example, RWHAP served: 61.9% of all youth with diagnosed HIV in the U.S., but only 45.5% of all adults aged 50 years or older. Additionally, the RWHAP served 55.9% of all women with diagnosed HIV in the U.S., 56.5% of Black/African Americans with diagnosed HIV, 51.8% of Hispanics or Latinos with diagnosed HIV, and 46.0% of Whites with diagnosed HIV.&#10;&#10;The three territories include Guam, Puerto Rico, and the U.S. Virgin Islands. &#10;">
            <a:extLst>
              <a:ext uri="{FF2B5EF4-FFF2-40B4-BE49-F238E27FC236}">
                <a16:creationId xmlns:a16="http://schemas.microsoft.com/office/drawing/2014/main" id="{51A058C3-453B-8704-FA6D-6535CD16F898}"/>
              </a:ext>
            </a:extLst>
          </p:cNvPr>
          <p:cNvPicPr>
            <a:picLocks noChangeAspect="1"/>
          </p:cNvPicPr>
          <p:nvPr/>
        </p:nvPicPr>
        <p:blipFill>
          <a:blip r:embed="rId4"/>
          <a:stretch>
            <a:fillRect/>
          </a:stretch>
        </p:blipFill>
        <p:spPr>
          <a:xfrm>
            <a:off x="264670" y="1263084"/>
            <a:ext cx="11662659" cy="4548010"/>
          </a:xfrm>
          <a:prstGeom prst="rect">
            <a:avLst/>
          </a:prstGeom>
        </p:spPr>
      </p:pic>
    </p:spTree>
    <p:extLst>
      <p:ext uri="{BB962C8B-B14F-4D97-AF65-F5344CB8AC3E}">
        <p14:creationId xmlns:p14="http://schemas.microsoft.com/office/powerpoint/2010/main" val="190542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96CC4-C66E-3787-EE32-F3F82D923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C45672-37F5-3F10-59B2-75FF7C1498A5}"/>
              </a:ext>
            </a:extLst>
          </p:cNvPr>
          <p:cNvSpPr>
            <a:spLocks noGrp="1"/>
          </p:cNvSpPr>
          <p:nvPr>
            <p:ph type="title"/>
          </p:nvPr>
        </p:nvSpPr>
        <p:spPr>
          <a:xfrm>
            <a:off x="109728" y="1"/>
            <a:ext cx="11801856" cy="1066800"/>
          </a:xfrm>
        </p:spPr>
        <p:txBody>
          <a:bodyPr>
            <a:noAutofit/>
          </a:bodyPr>
          <a:lstStyle/>
          <a:p>
            <a:r>
              <a:rPr lang="en-US" sz="3200"/>
              <a:t>Clients Served by the Ryan White HIV/AIDS Program, </a:t>
            </a:r>
            <a:r>
              <a:rPr lang="en-US" sz="3200">
                <a:solidFill>
                  <a:schemeClr val="accent2"/>
                </a:solidFill>
              </a:rPr>
              <a:t>by Sex</a:t>
            </a:r>
            <a:r>
              <a:rPr lang="en-US" sz="3200"/>
              <a:t>, </a:t>
            </a:r>
            <a:r>
              <a:rPr lang="en-US" sz="3200">
                <a:solidFill>
                  <a:schemeClr val="accent2"/>
                </a:solidFill>
              </a:rPr>
              <a:t>2023</a:t>
            </a:r>
            <a:r>
              <a:rPr lang="en-US" sz="3200"/>
              <a:t> — United States and 3 </a:t>
            </a:r>
            <a:r>
              <a:rPr lang="en-US" sz="3200" err="1"/>
              <a:t>Territories</a:t>
            </a:r>
            <a:r>
              <a:rPr lang="en-US" sz="3200" baseline="30000" err="1"/>
              <a:t>a</a:t>
            </a:r>
            <a:endParaRPr lang="en-US" sz="3200" baseline="30000">
              <a:cs typeface="Arial" panose="020B0604020202020204" pitchFamily="34" charset="0"/>
            </a:endParaRPr>
          </a:p>
        </p:txBody>
      </p:sp>
      <p:sp>
        <p:nvSpPr>
          <p:cNvPr id="10" name="TextBox 5">
            <a:extLst>
              <a:ext uri="{FF2B5EF4-FFF2-40B4-BE49-F238E27FC236}">
                <a16:creationId xmlns:a16="http://schemas.microsoft.com/office/drawing/2014/main" id="{530CF925-E915-E76D-07DA-2E9F01FA70B8}"/>
              </a:ext>
            </a:extLst>
          </p:cNvPr>
          <p:cNvSpPr txBox="1">
            <a:spLocks noChangeArrowheads="1"/>
          </p:cNvSpPr>
          <p:nvPr/>
        </p:nvSpPr>
        <p:spPr bwMode="auto">
          <a:xfrm>
            <a:off x="905681" y="6144730"/>
            <a:ext cx="5781366"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r>
              <a:rPr lang="en-US" altLang="en-US" sz="900">
                <a:solidFill>
                  <a:prstClr val="black"/>
                </a:solidFill>
                <a:latin typeface="Calibri" panose="020F0502020204030204"/>
                <a:cs typeface="Arial" panose="020B0604020202020204" pitchFamily="34" charset="0"/>
              </a:rPr>
              <a:t>  </a:t>
            </a:r>
            <a:endParaRPr lang="en-US" altLang="en-US" sz="900" baseline="30000">
              <a:solidFill>
                <a:prstClr val="black"/>
              </a:solidFill>
              <a:latin typeface="Calibri" panose="020F0502020204030204"/>
              <a:cs typeface="Arial" panose="020B0604020202020204" pitchFamily="34" charset="0"/>
            </a:endParaRPr>
          </a:p>
        </p:txBody>
      </p:sp>
      <p:pic>
        <p:nvPicPr>
          <p:cNvPr id="6" name="Picture 5" descr="The RWHAP serves over half a million people each year. In 2023, of the 574,345 clients with a reported sex, 74.4% were male and 25.6% were female.&#10;&#10;The three territories include Guam, Puerto Rico, and the U.S. Virgin Islands. &#10;&#10;Due to rounding, percentages may not sum to 100.0%.&#10;">
            <a:extLst>
              <a:ext uri="{FF2B5EF4-FFF2-40B4-BE49-F238E27FC236}">
                <a16:creationId xmlns:a16="http://schemas.microsoft.com/office/drawing/2014/main" id="{0347E739-3F67-03E3-75E7-D8536ECC1DA7}"/>
              </a:ext>
            </a:extLst>
          </p:cNvPr>
          <p:cNvPicPr>
            <a:picLocks noChangeAspect="1"/>
          </p:cNvPicPr>
          <p:nvPr/>
        </p:nvPicPr>
        <p:blipFill>
          <a:blip r:embed="rId3"/>
          <a:stretch>
            <a:fillRect/>
          </a:stretch>
        </p:blipFill>
        <p:spPr>
          <a:xfrm>
            <a:off x="1858913" y="907166"/>
            <a:ext cx="8474174" cy="5560034"/>
          </a:xfrm>
          <a:prstGeom prst="rect">
            <a:avLst/>
          </a:prstGeom>
        </p:spPr>
      </p:pic>
    </p:spTree>
    <p:extLst>
      <p:ext uri="{BB962C8B-B14F-4D97-AF65-F5344CB8AC3E}">
        <p14:creationId xmlns:p14="http://schemas.microsoft.com/office/powerpoint/2010/main" val="87470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1"/>
            <a:ext cx="11814048" cy="1066800"/>
          </a:xfrm>
        </p:spPr>
        <p:txBody>
          <a:bodyPr>
            <a:noAutofit/>
          </a:bodyPr>
          <a:lstStyle/>
          <a:p>
            <a:r>
              <a:rPr lang="en-US" sz="3200"/>
              <a:t>Ryan White HIV/AIDS Program Clients, </a:t>
            </a:r>
            <a:r>
              <a:rPr lang="en-US" sz="3200">
                <a:solidFill>
                  <a:schemeClr val="accent2"/>
                </a:solidFill>
              </a:rPr>
              <a:t>by Age Group</a:t>
            </a:r>
            <a:r>
              <a:rPr lang="en-US" sz="3200"/>
              <a:t>,</a:t>
            </a:r>
            <a:r>
              <a:rPr lang="en-US" sz="3200">
                <a:solidFill>
                  <a:schemeClr val="accent2"/>
                </a:solidFill>
              </a:rPr>
              <a:t> 2010 and 2023</a:t>
            </a:r>
            <a:r>
              <a:rPr lang="en-US" sz="3200"/>
              <a:t>—United States and 3 </a:t>
            </a:r>
            <a:r>
              <a:rPr lang="en-US" sz="3200" err="1"/>
              <a:t>Territories</a:t>
            </a:r>
            <a:r>
              <a:rPr lang="en-US" sz="3200" baseline="30000" err="1"/>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838199" y="6092019"/>
            <a:ext cx="258417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endParaRPr lang="en-US" altLang="en-US" sz="900">
              <a:solidFill>
                <a:prstClr val="black"/>
              </a:solidFill>
              <a:latin typeface="Calibri" panose="020F0502020204030204"/>
              <a:cs typeface="Arial" panose="020B0604020202020204" pitchFamily="34" charset="0"/>
            </a:endParaRPr>
          </a:p>
        </p:txBody>
      </p:sp>
      <p:pic>
        <p:nvPicPr>
          <p:cNvPr id="11" name="Picture 10" descr="The age distribution is shifting among RWHAP clients. From 2010 to 2023, the percentage of clients aged 50 and older increased from 31.6% in 2010 to 47.7% in 2023. Clients aged 65 years and older accounted for 12.4% of all clients in 2023, but more than a quarter (26.0%) of clients aged 50 and older.&#10;&#10;The three territories include Guam, Puerto Rico, and the U.S. Virgin Islands. &#10;">
            <a:extLst>
              <a:ext uri="{FF2B5EF4-FFF2-40B4-BE49-F238E27FC236}">
                <a16:creationId xmlns:a16="http://schemas.microsoft.com/office/drawing/2014/main" id="{3807082B-DEC1-CADC-8136-9251CE8CEA32}"/>
              </a:ext>
            </a:extLst>
          </p:cNvPr>
          <p:cNvPicPr>
            <a:picLocks noChangeAspect="1"/>
          </p:cNvPicPr>
          <p:nvPr/>
        </p:nvPicPr>
        <p:blipFill>
          <a:blip r:embed="rId3"/>
          <a:stretch>
            <a:fillRect/>
          </a:stretch>
        </p:blipFill>
        <p:spPr>
          <a:xfrm>
            <a:off x="475001" y="1226989"/>
            <a:ext cx="11241998" cy="4865030"/>
          </a:xfrm>
          <a:prstGeom prst="rect">
            <a:avLst/>
          </a:prstGeom>
        </p:spPr>
      </p:pic>
    </p:spTree>
    <p:extLst>
      <p:ext uri="{BB962C8B-B14F-4D97-AF65-F5344CB8AC3E}">
        <p14:creationId xmlns:p14="http://schemas.microsoft.com/office/powerpoint/2010/main" val="291174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1"/>
            <a:ext cx="11257788" cy="1066800"/>
          </a:xfrm>
        </p:spPr>
        <p:txBody>
          <a:bodyPr>
            <a:noAutofit/>
          </a:bodyPr>
          <a:lstStyle/>
          <a:p>
            <a:r>
              <a:rPr lang="en-US" sz="3200"/>
              <a:t>Clients Served by the Ryan White HIV/AIDS Program, </a:t>
            </a:r>
            <a:r>
              <a:rPr lang="en-US" sz="3200">
                <a:solidFill>
                  <a:schemeClr val="accent2"/>
                </a:solidFill>
              </a:rPr>
              <a:t>by Race/Ethnicity</a:t>
            </a:r>
            <a:r>
              <a:rPr lang="en-US" sz="3200"/>
              <a:t>, </a:t>
            </a:r>
            <a:r>
              <a:rPr lang="en-US" sz="3200">
                <a:solidFill>
                  <a:schemeClr val="accent2"/>
                </a:solidFill>
              </a:rPr>
              <a:t>2023</a:t>
            </a:r>
            <a:r>
              <a:rPr lang="en-US" sz="3200"/>
              <a:t>—United States and 3 </a:t>
            </a:r>
            <a:r>
              <a:rPr lang="en-US" sz="3200" err="1"/>
              <a:t>Territories</a:t>
            </a:r>
            <a:r>
              <a:rPr lang="en-US" sz="3200" baseline="30000" err="1"/>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838200" y="5995480"/>
            <a:ext cx="258417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p>
          <a:p>
            <a:pPr defTabSz="914400" eaLnBrk="1" hangingPunct="1">
              <a:spcBef>
                <a:spcPts val="0"/>
              </a:spcBef>
              <a:buNone/>
              <a:defRPr/>
            </a:pPr>
            <a:r>
              <a:rPr lang="en-US" altLang="en-US" sz="900" baseline="30000">
                <a:solidFill>
                  <a:prstClr val="black"/>
                </a:solidFill>
                <a:latin typeface="Calibri" panose="020F0502020204030204"/>
              </a:rPr>
              <a:t>b</a:t>
            </a:r>
            <a:r>
              <a:rPr lang="en-US" altLang="en-US" sz="900">
                <a:solidFill>
                  <a:prstClr val="black"/>
                </a:solidFill>
                <a:latin typeface="Calibri" panose="020F0502020204030204"/>
                <a:cs typeface="Arial" panose="020B0604020202020204" pitchFamily="34" charset="0"/>
              </a:rPr>
              <a:t> Hispanics/Latinos can be of any race. </a:t>
            </a:r>
          </a:p>
          <a:p>
            <a:pPr defTabSz="914400" eaLnBrk="1" hangingPunct="1">
              <a:spcBef>
                <a:spcPts val="0"/>
              </a:spcBef>
              <a:buNone/>
              <a:defRPr/>
            </a:pPr>
            <a:endParaRPr lang="en-US" altLang="en-US" sz="900">
              <a:solidFill>
                <a:prstClr val="black"/>
              </a:solidFill>
              <a:latin typeface="Calibri" panose="020F0502020204030204"/>
              <a:cs typeface="Arial" panose="020B0604020202020204" pitchFamily="34" charset="0"/>
            </a:endParaRPr>
          </a:p>
        </p:txBody>
      </p:sp>
      <p:pic>
        <p:nvPicPr>
          <p:cNvPr id="3" name="Picture 2" descr="In 2023, of the 569,857 clients with reported race/ethnicity information, nearly three-quarters (74.7%) of RWHAP clients were from racial and ethnic minority groups. Clients who self-identified as White accounted for 25.3% of clients. Approximately 44% self-identified as Black/African American, 27% self-identified as Hispanic/Latino, and less than 2% each self-identified as American Indian/Alaska Native, Asian, Native Hawaiian/Pacific Islander, and people of multiple races. The percentage distribution of race/ethnicity has remained consistent since 2010.&#10; &#10;Hispanics/Latinos can be of any race.&#10; &#10;The three territories include Guam, Puerto Rico, and the U.S. Virgin Islands. &#10;">
            <a:extLst>
              <a:ext uri="{FF2B5EF4-FFF2-40B4-BE49-F238E27FC236}">
                <a16:creationId xmlns:a16="http://schemas.microsoft.com/office/drawing/2014/main" id="{5F770220-4303-F27E-9963-D735A4143537}"/>
              </a:ext>
            </a:extLst>
          </p:cNvPr>
          <p:cNvPicPr>
            <a:picLocks noChangeAspect="1"/>
          </p:cNvPicPr>
          <p:nvPr/>
        </p:nvPicPr>
        <p:blipFill>
          <a:blip r:embed="rId3"/>
          <a:stretch>
            <a:fillRect/>
          </a:stretch>
        </p:blipFill>
        <p:spPr>
          <a:xfrm>
            <a:off x="2279573" y="1164890"/>
            <a:ext cx="7632854" cy="5084505"/>
          </a:xfrm>
          <a:prstGeom prst="rect">
            <a:avLst/>
          </a:prstGeom>
        </p:spPr>
      </p:pic>
    </p:spTree>
    <p:extLst>
      <p:ext uri="{BB962C8B-B14F-4D97-AF65-F5344CB8AC3E}">
        <p14:creationId xmlns:p14="http://schemas.microsoft.com/office/powerpoint/2010/main" val="402010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 y="1"/>
            <a:ext cx="11972544" cy="1066800"/>
          </a:xfrm>
        </p:spPr>
        <p:txBody>
          <a:bodyPr>
            <a:noAutofit/>
          </a:bodyPr>
          <a:lstStyle/>
          <a:p>
            <a:r>
              <a:rPr lang="en-US" sz="3200" dirty="0"/>
              <a:t>Clients Served by the Ryan White HIV/AIDS Program, </a:t>
            </a:r>
            <a:r>
              <a:rPr lang="en-US" sz="3200" dirty="0">
                <a:solidFill>
                  <a:schemeClr val="accent2"/>
                </a:solidFill>
              </a:rPr>
              <a:t>by Age Group and Race/Ethnicity</a:t>
            </a:r>
            <a:r>
              <a:rPr lang="en-US" sz="3200" dirty="0"/>
              <a:t>, </a:t>
            </a:r>
            <a:r>
              <a:rPr lang="en-US" sz="3200" dirty="0">
                <a:solidFill>
                  <a:schemeClr val="accent2"/>
                </a:solidFill>
              </a:rPr>
              <a:t>2023</a:t>
            </a:r>
            <a:r>
              <a:rPr lang="en-US" sz="3200" dirty="0"/>
              <a:t>—United States and 3 </a:t>
            </a:r>
            <a:r>
              <a:rPr lang="en-US" sz="3200" dirty="0" err="1"/>
              <a:t>Territories</a:t>
            </a:r>
            <a:r>
              <a:rPr lang="en-US" sz="3200" baseline="30000" dirty="0" err="1"/>
              <a:t>a</a:t>
            </a:r>
            <a:endParaRPr lang="en-US" sz="3200" baseline="30000" dirty="0">
              <a:cs typeface="Arial" panose="020B0604020202020204" pitchFamily="34" charset="0"/>
            </a:endParaRPr>
          </a:p>
        </p:txBody>
      </p:sp>
      <p:sp>
        <p:nvSpPr>
          <p:cNvPr id="10" name="TextBox 5"/>
          <p:cNvSpPr txBox="1">
            <a:spLocks noChangeArrowheads="1"/>
          </p:cNvSpPr>
          <p:nvPr/>
        </p:nvSpPr>
        <p:spPr bwMode="auto">
          <a:xfrm>
            <a:off x="809510" y="5896532"/>
            <a:ext cx="6446758"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br>
              <a:rPr lang="en-US" sz="900" baseline="30000">
                <a:solidFill>
                  <a:prstClr val="black"/>
                </a:solidFill>
                <a:latin typeface="Calibri" panose="020F0502020204030204"/>
              </a:rPr>
            </a:b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p>
          <a:p>
            <a:pPr defTabSz="914400" eaLnBrk="1" hangingPunct="1">
              <a:spcBef>
                <a:spcPts val="0"/>
              </a:spcBef>
              <a:buNone/>
              <a:defRPr/>
            </a:pPr>
            <a:r>
              <a:rPr lang="en-US" altLang="en-US" sz="900" baseline="30000">
                <a:solidFill>
                  <a:prstClr val="black"/>
                </a:solidFill>
                <a:latin typeface="Calibri" panose="020F0502020204030204"/>
              </a:rPr>
              <a:t>b</a:t>
            </a:r>
            <a:r>
              <a:rPr lang="en-US" altLang="en-US" sz="900">
                <a:solidFill>
                  <a:prstClr val="black"/>
                </a:solidFill>
                <a:latin typeface="Calibri" panose="020F0502020204030204"/>
                <a:cs typeface="Arial" panose="020B0604020202020204" pitchFamily="34" charset="0"/>
              </a:rPr>
              <a:t> Hispanics/Latinos can be of any race. </a:t>
            </a:r>
          </a:p>
        </p:txBody>
      </p:sp>
      <p:pic>
        <p:nvPicPr>
          <p:cNvPr id="3" name="Picture 2" descr="In 2023, 87.6% of youth and young adult clients aged 13–24 years, 79.5% of adult clients aged 25–49 years, and 68.8% of older adult clients aged 50 years or older were from racial and ethnic minority groups. White clients represented approximately 12% of youth/young adults, 21% of adults aged 25–49, and 31% of older adults aged 50 years or older. &#10; &#10;Hispanics/Latinos can be of any race.&#10; &#10;The three territories include Guam, Puerto Rico, and the U.S. Virgin Islands. &#10;">
            <a:extLst>
              <a:ext uri="{FF2B5EF4-FFF2-40B4-BE49-F238E27FC236}">
                <a16:creationId xmlns:a16="http://schemas.microsoft.com/office/drawing/2014/main" id="{77A393C6-EA23-5438-0A4F-89A61E4372FF}"/>
              </a:ext>
            </a:extLst>
          </p:cNvPr>
          <p:cNvPicPr>
            <a:picLocks noChangeAspect="1"/>
          </p:cNvPicPr>
          <p:nvPr/>
        </p:nvPicPr>
        <p:blipFill>
          <a:blip r:embed="rId3"/>
          <a:stretch>
            <a:fillRect/>
          </a:stretch>
        </p:blipFill>
        <p:spPr>
          <a:xfrm>
            <a:off x="0" y="1365440"/>
            <a:ext cx="12192000" cy="4406816"/>
          </a:xfrm>
          <a:prstGeom prst="rect">
            <a:avLst/>
          </a:prstGeom>
        </p:spPr>
      </p:pic>
    </p:spTree>
    <p:extLst>
      <p:ext uri="{BB962C8B-B14F-4D97-AF65-F5344CB8AC3E}">
        <p14:creationId xmlns:p14="http://schemas.microsoft.com/office/powerpoint/2010/main" val="147083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1"/>
            <a:ext cx="11899392" cy="1066800"/>
          </a:xfrm>
        </p:spPr>
        <p:txBody>
          <a:bodyPr>
            <a:noAutofit/>
          </a:bodyPr>
          <a:lstStyle/>
          <a:p>
            <a:r>
              <a:rPr lang="en-US" sz="3200"/>
              <a:t>Clients Served by the Ryan White HIV/AIDS Program, </a:t>
            </a:r>
            <a:r>
              <a:rPr lang="en-US" sz="3200">
                <a:solidFill>
                  <a:schemeClr val="accent2"/>
                </a:solidFill>
              </a:rPr>
              <a:t>by Federal Poverty Level</a:t>
            </a:r>
            <a:r>
              <a:rPr lang="en-US" sz="3200"/>
              <a:t>, </a:t>
            </a:r>
            <a:r>
              <a:rPr lang="en-US" sz="3200">
                <a:solidFill>
                  <a:schemeClr val="accent2"/>
                </a:solidFill>
              </a:rPr>
              <a:t>2023</a:t>
            </a:r>
            <a:r>
              <a:rPr lang="en-US" sz="3200"/>
              <a:t>—United States and 3 </a:t>
            </a:r>
            <a:r>
              <a:rPr lang="en-US" sz="3200" err="1"/>
              <a:t>Territories</a:t>
            </a:r>
            <a:r>
              <a:rPr lang="en-US" sz="3200" baseline="30000" err="1"/>
              <a:t>a</a:t>
            </a:r>
            <a:endParaRPr lang="en-US" sz="3200" baseline="30000">
              <a:cs typeface="Arial" panose="020B0604020202020204" pitchFamily="34" charset="0"/>
            </a:endParaRPr>
          </a:p>
        </p:txBody>
      </p:sp>
      <p:sp>
        <p:nvSpPr>
          <p:cNvPr id="4" name="TextBox 5">
            <a:extLst>
              <a:ext uri="{FF2B5EF4-FFF2-40B4-BE49-F238E27FC236}">
                <a16:creationId xmlns:a16="http://schemas.microsoft.com/office/drawing/2014/main" id="{A31D2003-F7B0-FE7B-AABE-B38BFB61EEF7}"/>
              </a:ext>
            </a:extLst>
          </p:cNvPr>
          <p:cNvSpPr txBox="1">
            <a:spLocks noChangeArrowheads="1"/>
          </p:cNvSpPr>
          <p:nvPr/>
        </p:nvSpPr>
        <p:spPr bwMode="auto">
          <a:xfrm>
            <a:off x="854618" y="5891348"/>
            <a:ext cx="930828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p>
          <a:p>
            <a:pPr defTabSz="914400" eaLnBrk="1" hangingPunct="1">
              <a:spcBef>
                <a:spcPts val="0"/>
              </a:spcBef>
              <a:buNone/>
              <a:defRPr/>
            </a:pPr>
            <a:r>
              <a:rPr lang="en-US" altLang="en-US" sz="900" baseline="30000">
                <a:solidFill>
                  <a:prstClr val="black"/>
                </a:solidFill>
                <a:latin typeface="Calibri" panose="020F0502020204030204"/>
                <a:cs typeface="Arial" panose="020B0604020202020204" pitchFamily="34" charset="0"/>
              </a:rPr>
              <a:t>b</a:t>
            </a:r>
            <a:r>
              <a:rPr lang="en-US" altLang="en-US" sz="900">
                <a:solidFill>
                  <a:prstClr val="black"/>
                </a:solidFill>
                <a:latin typeface="Calibri" panose="020F0502020204030204"/>
                <a:cs typeface="Arial" panose="020B0604020202020204" pitchFamily="34" charset="0"/>
              </a:rPr>
              <a:t> Poverty thresholds vary by household size. For example, the annual income threshold in 2023 was $14,580 for a household of 1 and $30,000 for a household of 4 in the 48 contiguous states and D.C., using a simplified calculation method. Different thresholds apply for Alaska and Hawaii. </a:t>
            </a:r>
            <a:r>
              <a:rPr lang="en-US" altLang="en-US" sz="900" i="1">
                <a:solidFill>
                  <a:prstClr val="black"/>
                </a:solidFill>
                <a:latin typeface="Calibri" panose="020F0502020204030204"/>
                <a:cs typeface="Arial" panose="020B0604020202020204" pitchFamily="34" charset="0"/>
              </a:rPr>
              <a:t>Source:</a:t>
            </a:r>
            <a:r>
              <a:rPr lang="en-US" altLang="en-US" sz="900">
                <a:solidFill>
                  <a:prstClr val="black"/>
                </a:solidFill>
                <a:latin typeface="Calibri" panose="020F0502020204030204"/>
                <a:cs typeface="Arial" panose="020B0604020202020204" pitchFamily="34" charset="0"/>
              </a:rPr>
              <a:t> U.S. Department of Health and Human Services, 2023 Poverty Guidelines.</a:t>
            </a:r>
          </a:p>
        </p:txBody>
      </p:sp>
      <p:pic>
        <p:nvPicPr>
          <p:cNvPr id="5" name="Picture 4" descr="In 2023, 59.7% of the 526,243 clients with income information were living at or below 100% of the federal poverty level (FPL), and 87.7% were living at or below 250% FPL.&#10; &#10;Poverty thresholds vary by household size. For example, the annual income threshold in 2023 was $14,580 for a household of 1 and $30,000 for a household of 4 in the 48 contiguous states and D.C., using a simplified calculation method. Different thresholds apply for Alaska and Hawaii.&#10;&#10;The three territories include Guam, Puerto Rico, and the U.S. Virgin Islands. &#10;">
            <a:extLst>
              <a:ext uri="{FF2B5EF4-FFF2-40B4-BE49-F238E27FC236}">
                <a16:creationId xmlns:a16="http://schemas.microsoft.com/office/drawing/2014/main" id="{9221FFCF-E70F-A3E7-1C08-48B2C065AA9E}"/>
              </a:ext>
            </a:extLst>
          </p:cNvPr>
          <p:cNvPicPr>
            <a:picLocks noChangeAspect="1"/>
          </p:cNvPicPr>
          <p:nvPr/>
        </p:nvPicPr>
        <p:blipFill>
          <a:blip r:embed="rId3"/>
          <a:stretch>
            <a:fillRect/>
          </a:stretch>
        </p:blipFill>
        <p:spPr>
          <a:xfrm>
            <a:off x="794862" y="1487433"/>
            <a:ext cx="10602275" cy="4138816"/>
          </a:xfrm>
          <a:prstGeom prst="rect">
            <a:avLst/>
          </a:prstGeom>
        </p:spPr>
      </p:pic>
    </p:spTree>
    <p:extLst>
      <p:ext uri="{BB962C8B-B14F-4D97-AF65-F5344CB8AC3E}">
        <p14:creationId xmlns:p14="http://schemas.microsoft.com/office/powerpoint/2010/main" val="274313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1"/>
            <a:ext cx="11862816" cy="1066800"/>
          </a:xfrm>
        </p:spPr>
        <p:txBody>
          <a:bodyPr>
            <a:noAutofit/>
          </a:bodyPr>
          <a:lstStyle/>
          <a:p>
            <a:r>
              <a:rPr lang="en-US" sz="3200"/>
              <a:t>Clients Served by the Ryan White HIV/AIDS Program, </a:t>
            </a:r>
            <a:r>
              <a:rPr lang="en-US" sz="3200">
                <a:solidFill>
                  <a:schemeClr val="accent2"/>
                </a:solidFill>
              </a:rPr>
              <a:t>by Housing Status</a:t>
            </a:r>
            <a:r>
              <a:rPr lang="en-US" sz="3200"/>
              <a:t>, </a:t>
            </a:r>
            <a:r>
              <a:rPr lang="en-US" sz="3200">
                <a:solidFill>
                  <a:schemeClr val="accent2"/>
                </a:solidFill>
              </a:rPr>
              <a:t>2010 and 2023</a:t>
            </a:r>
            <a:r>
              <a:rPr lang="en-US" sz="3200"/>
              <a:t>—United States and 3 </a:t>
            </a:r>
            <a:r>
              <a:rPr lang="en-US" sz="3200" err="1"/>
              <a:t>Territories</a:t>
            </a:r>
            <a:r>
              <a:rPr lang="en-US" sz="3200" baseline="30000" err="1"/>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854618" y="6119758"/>
            <a:ext cx="258417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endParaRPr lang="en-US" altLang="en-US" sz="900">
              <a:solidFill>
                <a:prstClr val="black"/>
              </a:solidFill>
              <a:latin typeface="Calibri" panose="020F0502020204030204"/>
              <a:cs typeface="Arial" panose="020B0604020202020204" pitchFamily="34" charset="0"/>
            </a:endParaRPr>
          </a:p>
        </p:txBody>
      </p:sp>
      <p:grpSp>
        <p:nvGrpSpPr>
          <p:cNvPr id="6" name="Group 5" descr="In 2023, of the 532,857 clients with reported housing status, 7.3% experienced temporary housing and 5.5% experienced unstable housing. Compared with clients served in 2010, a greater proportion of clients were stably housed in 2023 (87.3%) than in 2010 (82.0%).&#10; &#10;The three territories include Guam, Puerto Rico, and the U.S. Virgin Islands. &#10;">
            <a:extLst>
              <a:ext uri="{FF2B5EF4-FFF2-40B4-BE49-F238E27FC236}">
                <a16:creationId xmlns:a16="http://schemas.microsoft.com/office/drawing/2014/main" id="{2E6945DA-B04E-FF57-59C8-42F549A19523}"/>
              </a:ext>
            </a:extLst>
          </p:cNvPr>
          <p:cNvGrpSpPr/>
          <p:nvPr/>
        </p:nvGrpSpPr>
        <p:grpSpPr>
          <a:xfrm>
            <a:off x="4753144" y="5843016"/>
            <a:ext cx="3121143" cy="338636"/>
            <a:chOff x="4843252" y="5843016"/>
            <a:chExt cx="3121143" cy="338636"/>
          </a:xfrm>
        </p:grpSpPr>
        <p:sp>
          <p:nvSpPr>
            <p:cNvPr id="8" name="Rectangle 7">
              <a:extLst>
                <a:ext uri="{FF2B5EF4-FFF2-40B4-BE49-F238E27FC236}">
                  <a16:creationId xmlns:a16="http://schemas.microsoft.com/office/drawing/2014/main" id="{5E9531E3-B9C3-B568-F3B2-563E607D92B1}"/>
                </a:ext>
              </a:extLst>
            </p:cNvPr>
            <p:cNvSpPr/>
            <p:nvPr/>
          </p:nvSpPr>
          <p:spPr>
            <a:xfrm>
              <a:off x="6882225" y="5927583"/>
              <a:ext cx="182880" cy="182880"/>
            </a:xfrm>
            <a:prstGeom prst="rect">
              <a:avLst/>
            </a:prstGeom>
            <a:solidFill>
              <a:srgbClr val="D3F2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9" name="TextBox 59">
              <a:extLst>
                <a:ext uri="{FF2B5EF4-FFF2-40B4-BE49-F238E27FC236}">
                  <a16:creationId xmlns:a16="http://schemas.microsoft.com/office/drawing/2014/main" id="{31B87094-78E6-424C-A562-1CE83C516E5D}"/>
                </a:ext>
              </a:extLst>
            </p:cNvPr>
            <p:cNvSpPr txBox="1"/>
            <p:nvPr/>
          </p:nvSpPr>
          <p:spPr>
            <a:xfrm>
              <a:off x="7016117" y="5843016"/>
              <a:ext cx="94827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cs typeface="Arial" panose="020B0604020202020204" pitchFamily="34" charset="0"/>
                </a:rPr>
                <a:t>Unstable</a:t>
              </a:r>
            </a:p>
          </p:txBody>
        </p:sp>
        <p:sp>
          <p:nvSpPr>
            <p:cNvPr id="11" name="Rectangle 10">
              <a:extLst>
                <a:ext uri="{FF2B5EF4-FFF2-40B4-BE49-F238E27FC236}">
                  <a16:creationId xmlns:a16="http://schemas.microsoft.com/office/drawing/2014/main" id="{3AD5ECC4-16E9-5D42-9A5E-C7F8FAA5CA93}"/>
                </a:ext>
              </a:extLst>
            </p:cNvPr>
            <p:cNvSpPr/>
            <p:nvPr/>
          </p:nvSpPr>
          <p:spPr>
            <a:xfrm>
              <a:off x="5683190" y="5929086"/>
              <a:ext cx="182880" cy="182880"/>
            </a:xfrm>
            <a:prstGeom prst="rect">
              <a:avLst/>
            </a:prstGeom>
            <a:solidFill>
              <a:srgbClr val="5BB97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2" name="TextBox 53">
              <a:extLst>
                <a:ext uri="{FF2B5EF4-FFF2-40B4-BE49-F238E27FC236}">
                  <a16:creationId xmlns:a16="http://schemas.microsoft.com/office/drawing/2014/main" id="{11902A3D-15D3-61A2-CF9F-4B71B05D13F8}"/>
                </a:ext>
              </a:extLst>
            </p:cNvPr>
            <p:cNvSpPr txBox="1"/>
            <p:nvPr/>
          </p:nvSpPr>
          <p:spPr>
            <a:xfrm>
              <a:off x="5812675" y="5843098"/>
              <a:ext cx="112215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cs typeface="Arial" panose="020B0604020202020204" pitchFamily="34" charset="0"/>
                </a:rPr>
                <a:t>Temporary</a:t>
              </a:r>
            </a:p>
          </p:txBody>
        </p:sp>
        <p:sp>
          <p:nvSpPr>
            <p:cNvPr id="13" name="Rectangle 12">
              <a:extLst>
                <a:ext uri="{FF2B5EF4-FFF2-40B4-BE49-F238E27FC236}">
                  <a16:creationId xmlns:a16="http://schemas.microsoft.com/office/drawing/2014/main" id="{9AA03A22-91AA-FE6F-A081-65DC9C703B2E}"/>
                </a:ext>
              </a:extLst>
            </p:cNvPr>
            <p:cNvSpPr/>
            <p:nvPr/>
          </p:nvSpPr>
          <p:spPr>
            <a:xfrm>
              <a:off x="4843252" y="5927002"/>
              <a:ext cx="182880" cy="182880"/>
            </a:xfrm>
            <a:prstGeom prst="rect">
              <a:avLst/>
            </a:prstGeom>
            <a:solidFill>
              <a:srgbClr val="217A7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4" name="TextBox 51">
              <a:extLst>
                <a:ext uri="{FF2B5EF4-FFF2-40B4-BE49-F238E27FC236}">
                  <a16:creationId xmlns:a16="http://schemas.microsoft.com/office/drawing/2014/main" id="{7A651764-CA1A-9A06-C6B8-DDC18E56561E}"/>
                </a:ext>
              </a:extLst>
            </p:cNvPr>
            <p:cNvSpPr txBox="1"/>
            <p:nvPr/>
          </p:nvSpPr>
          <p:spPr>
            <a:xfrm>
              <a:off x="4972667" y="5843098"/>
              <a:ext cx="710524"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cs typeface="Arial" panose="020B0604020202020204" pitchFamily="34" charset="0"/>
                </a:rPr>
                <a:t>Stable</a:t>
              </a:r>
            </a:p>
          </p:txBody>
        </p:sp>
      </p:grpSp>
      <p:pic>
        <p:nvPicPr>
          <p:cNvPr id="5" name="Picture 4" descr="In 2023, of the 532,857 clients with reported housing status, 7.3% experienced temporary housing and 5.5% experienced unstable housing. Compared with clients served in 2010, a greater proportion of clients were stably housed in 2023 (87.3%) than in 2010 (82.0%).&#10; &#10;The three territories include Guam, Puerto Rico, and the U.S. Virgin Islands. &#10;">
            <a:extLst>
              <a:ext uri="{FF2B5EF4-FFF2-40B4-BE49-F238E27FC236}">
                <a16:creationId xmlns:a16="http://schemas.microsoft.com/office/drawing/2014/main" id="{C23E724C-DB2D-3748-447C-E6359FE7B8CB}"/>
              </a:ext>
            </a:extLst>
          </p:cNvPr>
          <p:cNvPicPr>
            <a:picLocks noChangeAspect="1"/>
          </p:cNvPicPr>
          <p:nvPr/>
        </p:nvPicPr>
        <p:blipFill>
          <a:blip r:embed="rId3"/>
          <a:stretch>
            <a:fillRect/>
          </a:stretch>
        </p:blipFill>
        <p:spPr>
          <a:xfrm>
            <a:off x="462808" y="1095801"/>
            <a:ext cx="11266384" cy="5139373"/>
          </a:xfrm>
          <a:prstGeom prst="rect">
            <a:avLst/>
          </a:prstGeom>
        </p:spPr>
      </p:pic>
    </p:spTree>
    <p:extLst>
      <p:ext uri="{BB962C8B-B14F-4D97-AF65-F5344CB8AC3E}">
        <p14:creationId xmlns:p14="http://schemas.microsoft.com/office/powerpoint/2010/main" val="3492079698"/>
      </p:ext>
    </p:extLst>
  </p:cSld>
  <p:clrMapOvr>
    <a:masterClrMapping/>
  </p:clrMapOvr>
</p:sld>
</file>

<file path=ppt/theme/theme1.xml><?xml version="1.0" encoding="utf-8"?>
<a:theme xmlns:a="http://schemas.openxmlformats.org/drawingml/2006/main" name="HRSA">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SA" id="{52238DF5-EACC-4A94-B5ED-EE1B51214143}" vid="{8E0C974F-8DBD-4F46-AEF2-08652F04BC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UpdatedWideScreenTemplat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WideScreenTemplate" id="{5977EF38-9053-48B6-AB32-E7FEC058B217}" vid="{6459BBA1-2CE0-4E43-8EF7-74C291723EA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4fc02e-2c05-446f-beee-5e46cc4a14b7" xsi:nil="true"/>
    <lcf76f155ced4ddcb4097134ff3c332f xmlns="ee770a27-72eb-4bf9-a5bb-5bfe92e4fae0">
      <Terms xmlns="http://schemas.microsoft.com/office/infopath/2007/PartnerControls"/>
    </lcf76f155ced4ddcb4097134ff3c332f>
    <Record xmlns="ee770a27-72eb-4bf9-a5bb-5bfe92e4fae0">1078</Recor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84BB8EC490D649827DB6B3C6FC104C" ma:contentTypeVersion="14" ma:contentTypeDescription="Create a new document." ma:contentTypeScope="" ma:versionID="322112dd370313869da7feebeb1f96fd">
  <xsd:schema xmlns:xsd="http://www.w3.org/2001/XMLSchema" xmlns:xs="http://www.w3.org/2001/XMLSchema" xmlns:p="http://schemas.microsoft.com/office/2006/metadata/properties" xmlns:ns2="ee770a27-72eb-4bf9-a5bb-5bfe92e4fae0" xmlns:ns3="744fc02e-2c05-446f-beee-5e46cc4a14b7" xmlns:ns4="c71486f8-5eed-4db0-b63d-7b8098263e78" targetNamespace="http://schemas.microsoft.com/office/2006/metadata/properties" ma:root="true" ma:fieldsID="93af000867cae1c6bea80b34c40546fc" ns2:_="" ns3:_="" ns4:_="">
    <xsd:import namespace="ee770a27-72eb-4bf9-a5bb-5bfe92e4fae0"/>
    <xsd:import namespace="744fc02e-2c05-446f-beee-5e46cc4a14b7"/>
    <xsd:import namespace="c71486f8-5eed-4db0-b63d-7b8098263e78"/>
    <xsd:element name="properties">
      <xsd:complexType>
        <xsd:sequence>
          <xsd:element name="documentManagement">
            <xsd:complexType>
              <xsd:all>
                <xsd:element ref="ns2:Record" minOccurs="0"/>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70a27-72eb-4bf9-a5bb-5bfe92e4fae0" elementFormDefault="qualified">
    <xsd:import namespace="http://schemas.microsoft.com/office/2006/documentManagement/types"/>
    <xsd:import namespace="http://schemas.microsoft.com/office/infopath/2007/PartnerControls"/>
    <xsd:element name="Record" ma:index="8" nillable="true" ma:displayName="Record" ma:decimals="0" ma:format="Dropdown" ma:internalName="Record" ma:percentage="FALSE">
      <xsd:simpleType>
        <xsd:restriction base="dms:Number"/>
      </xsd:simpleType>
    </xsd:element>
    <xsd:element name="lcf76f155ced4ddcb4097134ff3c332f" ma:index="10"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4fc02e-2c05-446f-beee-5e46cc4a14b7"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330c0168-f9ca-48df-8443-ac112544ca57}" ma:internalName="TaxCatchAll" ma:showField="CatchAllData" ma:web="744fc02e-2c05-446f-beee-5e46cc4a14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1486f8-5eed-4db0-b63d-7b8098263e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8EC17C-9838-4002-9A79-24106A62D27C}">
  <ds:schemaRefs>
    <ds:schemaRef ds:uri="ee770a27-72eb-4bf9-a5bb-5bfe92e4fae0"/>
    <ds:schemaRef ds:uri="http://schemas.microsoft.com/office/2006/metadata/properties"/>
    <ds:schemaRef ds:uri="http://purl.org/dc/dcmitype/"/>
    <ds:schemaRef ds:uri="http://schemas.microsoft.com/office/2006/documentManagement/types"/>
    <ds:schemaRef ds:uri="http://purl.org/dc/elements/1.1/"/>
    <ds:schemaRef ds:uri="c71486f8-5eed-4db0-b63d-7b8098263e78"/>
    <ds:schemaRef ds:uri="http://schemas.microsoft.com/office/infopath/2007/PartnerControls"/>
    <ds:schemaRef ds:uri="http://purl.org/dc/terms/"/>
    <ds:schemaRef ds:uri="http://schemas.openxmlformats.org/package/2006/metadata/core-properties"/>
    <ds:schemaRef ds:uri="744fc02e-2c05-446f-beee-5e46cc4a14b7"/>
    <ds:schemaRef ds:uri="http://www.w3.org/XML/1998/namespace"/>
  </ds:schemaRefs>
</ds:datastoreItem>
</file>

<file path=customXml/itemProps2.xml><?xml version="1.0" encoding="utf-8"?>
<ds:datastoreItem xmlns:ds="http://schemas.openxmlformats.org/officeDocument/2006/customXml" ds:itemID="{28FC1B50-6F4D-463E-BDD7-B32F3ABB7F23}">
  <ds:schemaRefs>
    <ds:schemaRef ds:uri="http://schemas.microsoft.com/sharepoint/v3/contenttype/forms"/>
  </ds:schemaRefs>
</ds:datastoreItem>
</file>

<file path=customXml/itemProps3.xml><?xml version="1.0" encoding="utf-8"?>
<ds:datastoreItem xmlns:ds="http://schemas.openxmlformats.org/officeDocument/2006/customXml" ds:itemID="{6818919A-D2B4-4395-9E46-9860F5929423}">
  <ds:schemaRefs>
    <ds:schemaRef ds:uri="744fc02e-2c05-446f-beee-5e46cc4a14b7"/>
    <ds:schemaRef ds:uri="c71486f8-5eed-4db0-b63d-7b8098263e78"/>
    <ds:schemaRef ds:uri="ee770a27-72eb-4bf9-a5bb-5bfe92e4fa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Office Theme</Template>
  <TotalTime>13</TotalTime>
  <Words>1869</Words>
  <Application>Microsoft Office PowerPoint</Application>
  <PresentationFormat>Widescreen</PresentationFormat>
  <Paragraphs>108</Paragraphs>
  <Slides>13</Slides>
  <Notes>13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Arial</vt:lpstr>
      <vt:lpstr>Calibri</vt:lpstr>
      <vt:lpstr>Calibri Light</vt:lpstr>
      <vt:lpstr>Courier New</vt:lpstr>
      <vt:lpstr>Wingdings</vt:lpstr>
      <vt:lpstr>HRSA</vt:lpstr>
      <vt:lpstr>Custom Design</vt:lpstr>
      <vt:lpstr>2_Office Theme</vt:lpstr>
      <vt:lpstr>UpdatedWideScreenTemplate</vt:lpstr>
      <vt:lpstr>Clients Served by the Ryan White HIV/AIDS Program  2023</vt:lpstr>
      <vt:lpstr>HRSA’s Ryan White HIV/AIDS Program BY THE NUMBERS: 2023</vt:lpstr>
      <vt:lpstr>Percentage of People with Diagnosed HIV Served by the RWHAP, 2023—United States and 3 Territoriesa</vt:lpstr>
      <vt:lpstr>Clients Served by the Ryan White HIV/AIDS Program, by Sex, 2023 — United States and 3 Territoriesa</vt:lpstr>
      <vt:lpstr>Ryan White HIV/AIDS Program Clients, by Age Group, 2010 and 2023—United States and 3 Territoriesa</vt:lpstr>
      <vt:lpstr>Clients Served by the Ryan White HIV/AIDS Program, by Race/Ethnicity, 2023—United States and 3 Territoriesa</vt:lpstr>
      <vt:lpstr>Clients Served by the Ryan White HIV/AIDS Program, by Age Group and Race/Ethnicity, 2023—United States and 3 Territoriesa</vt:lpstr>
      <vt:lpstr>Clients Served by the Ryan White HIV/AIDS Program, by Federal Poverty Level, 2023—United States and 3 Territoriesa</vt:lpstr>
      <vt:lpstr>Clients Served by the Ryan White HIV/AIDS Program, by Housing Status, 2010 and 2023—United States and 3 Territoriesa</vt:lpstr>
      <vt:lpstr>Clients Served by the Ryan White HIV/AIDS Program, by Age Group and Housing Status, 2023—United States and 3 Territoriesa</vt:lpstr>
      <vt:lpstr>Clients Served by the Ryan White HIV/AIDS Program, by Health Care Coverage, 2023—United States and 3 Territoriesa</vt:lpstr>
      <vt:lpstr>Connect with the Ryan White HIV/AIDS Program</vt:lpstr>
      <vt:lpstr>Connect with HRSA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RSR 2021 Overview slides_for clearance.pptx</dc:title>
  <dc:creator>Brantley, Meredith (HRSA)</dc:creator>
  <cp:keywords>Ryan White HIV/AIDS Program, client level data, RSR</cp:keywords>
  <cp:lastModifiedBy>Schachner, Amy (HRSA)</cp:lastModifiedBy>
  <cp:revision>30</cp:revision>
  <dcterms:created xsi:type="dcterms:W3CDTF">2016-11-08T17:51:51Z</dcterms:created>
  <dcterms:modified xsi:type="dcterms:W3CDTF">2025-07-15T02:37:55Z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2c022984-586a-4e33-9aef-a3331f27b8ae</vt:lpwstr>
  </property>
  <property fmtid="{D5CDD505-2E9C-101B-9397-08002B2CF9AE}" pid="3" name="MediaServiceImageTags">
    <vt:lpwstr/>
  </property>
  <property fmtid="{D5CDD505-2E9C-101B-9397-08002B2CF9AE}" pid="4" name="ContentTypeId">
    <vt:lpwstr>0x0101003484BB8EC490D649827DB6B3C6FC104C</vt:lpwstr>
  </property>
</Properties>
</file>