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4"/>
    <p:sldMasterId id="2147483747" r:id="rId5"/>
    <p:sldMasterId id="2147483759" r:id="rId6"/>
    <p:sldMasterId id="2147483809" r:id="rId7"/>
  </p:sldMasterIdLst>
  <p:notesMasterIdLst>
    <p:notesMasterId r:id="rId38"/>
  </p:notesMasterIdLst>
  <p:sldIdLst>
    <p:sldId id="411" r:id="rId8"/>
    <p:sldId id="319" r:id="rId9"/>
    <p:sldId id="701" r:id="rId10"/>
    <p:sldId id="691" r:id="rId11"/>
    <p:sldId id="371" r:id="rId12"/>
    <p:sldId id="372" r:id="rId13"/>
    <p:sldId id="392" r:id="rId14"/>
    <p:sldId id="692" r:id="rId15"/>
    <p:sldId id="375" r:id="rId16"/>
    <p:sldId id="373" r:id="rId17"/>
    <p:sldId id="365" r:id="rId18"/>
    <p:sldId id="369" r:id="rId19"/>
    <p:sldId id="694" r:id="rId20"/>
    <p:sldId id="697" r:id="rId21"/>
    <p:sldId id="698" r:id="rId22"/>
    <p:sldId id="699" r:id="rId23"/>
    <p:sldId id="700" r:id="rId24"/>
    <p:sldId id="339" r:id="rId25"/>
    <p:sldId id="412" r:id="rId26"/>
    <p:sldId id="413" r:id="rId27"/>
    <p:sldId id="414" r:id="rId28"/>
    <p:sldId id="423" r:id="rId29"/>
    <p:sldId id="416" r:id="rId30"/>
    <p:sldId id="417" r:id="rId31"/>
    <p:sldId id="418" r:id="rId32"/>
    <p:sldId id="420" r:id="rId33"/>
    <p:sldId id="421" r:id="rId34"/>
    <p:sldId id="693" r:id="rId35"/>
    <p:sldId id="338" r:id="rId36"/>
    <p:sldId id="33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72" userDrawn="1">
          <p15:clr>
            <a:srgbClr val="A4A3A4"/>
          </p15:clr>
        </p15:guide>
        <p15:guide id="2" pos="86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1DC1035-1688-5A58-1736-5CA74916B317}" name="Kharfen, Michael (HRSA)" initials="K(" userId="S::mkharfen@hrsa.gov::3307c950-e62e-4588-9cde-65749084e1c3" providerId="AD"/>
  <p188:author id="{79291C61-7AA6-396C-344B-5AD578B9EA86}" name="Mills, Robert (HRSA)" initials="MR(" userId="S::RMills@hrsa.gov::369171cb-604f-4601-9aa6-a3049bd54758" providerId="AD"/>
  <p188:author id="{728F7493-DC76-5A5F-1BC9-6EFE49BF2521}" name="Hauck, Heather (HRSA)" initials="HH(" userId="S::HHauck@HRSA.Gov::31c1c0cd-c7d1-4872-bb23-fe338665d9a2" providerId="AD"/>
  <p188:author id="{F25336B5-73FF-D558-BE1B-AEFD216DDF71}" name="Klein, Pamela (HRSA)" initials="KP(" userId="S::PKlein@HRSA.Gov::fec1db0a-566e-43b2-9473-bf75d2aabc81" providerId="AD"/>
  <p188:author id="{C71D98CF-8900-4F83-19C0-15445A127CDA}" name="Chavis, Nicole (HRSA)" initials="CN(" userId="S::NChavis@HRSA.Gov::86b8513a-298f-4745-adcd-37162bb343d4" providerId="AD"/>
  <p188:author id="{00AED4E5-5AB9-4D76-1E6D-31D189849A69}" name="Kharfen, Michael (HRSA)" initials="KM(" userId="S::MKharfen@HRSA.Gov::3307c950-e62e-4588-9cde-65749084e1c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rantley, Meredith (HRSA)" initials="BM(" lastIdx="7" clrIdx="0">
    <p:extLst>
      <p:ext uri="{19B8F6BF-5375-455C-9EA6-DF929625EA0E}">
        <p15:presenceInfo xmlns:p15="http://schemas.microsoft.com/office/powerpoint/2012/main" userId="S-1-5-21-1575576018-681398725-1848903544-54839" providerId="AD"/>
      </p:ext>
    </p:extLst>
  </p:cmAuthor>
  <p:cmAuthor id="2" name="Cohen Gagne, Stacy (HRSA)" initials="CGS(" lastIdx="102" clrIdx="1">
    <p:extLst>
      <p:ext uri="{19B8F6BF-5375-455C-9EA6-DF929625EA0E}">
        <p15:presenceInfo xmlns:p15="http://schemas.microsoft.com/office/powerpoint/2012/main" userId="S-1-5-21-1575576018-681398725-1848903544-46261" providerId="AD"/>
      </p:ext>
    </p:extLst>
  </p:cmAuthor>
  <p:cmAuthor id="3" name="Psihopaidas, Demetrios (HRSA)" initials="PD(" lastIdx="35" clrIdx="2">
    <p:extLst>
      <p:ext uri="{19B8F6BF-5375-455C-9EA6-DF929625EA0E}">
        <p15:presenceInfo xmlns:p15="http://schemas.microsoft.com/office/powerpoint/2012/main" userId="S-1-5-21-1575576018-681398725-1848903544-56522" providerId="AD"/>
      </p:ext>
    </p:extLst>
  </p:cmAuthor>
  <p:cmAuthor id="4" name="Carney, Jhetari (HRSA)" initials="CJ(" lastIdx="40" clrIdx="4">
    <p:extLst>
      <p:ext uri="{19B8F6BF-5375-455C-9EA6-DF929625EA0E}">
        <p15:presenceInfo xmlns:p15="http://schemas.microsoft.com/office/powerpoint/2012/main" userId="S-1-5-21-1575576018-681398725-1848903544-54837" providerId="AD"/>
      </p:ext>
    </p:extLst>
  </p:cmAuthor>
  <p:cmAuthor id="5" name="Ferachi, Harrison (HRSA)" initials="HF" lastIdx="7" clrIdx="5">
    <p:extLst>
      <p:ext uri="{19B8F6BF-5375-455C-9EA6-DF929625EA0E}">
        <p15:presenceInfo xmlns:p15="http://schemas.microsoft.com/office/powerpoint/2012/main" userId="Ferachi, Harrison (HRSA)" providerId="None"/>
      </p:ext>
    </p:extLst>
  </p:cmAuthor>
  <p:cmAuthor id="6" name="Antigone Dempsey (HRSA)" initials="AHD" lastIdx="8" clrIdx="6">
    <p:extLst>
      <p:ext uri="{19B8F6BF-5375-455C-9EA6-DF929625EA0E}">
        <p15:presenceInfo xmlns:p15="http://schemas.microsoft.com/office/powerpoint/2012/main" userId="Antigone Dempsey (HRSA)" providerId="None"/>
      </p:ext>
    </p:extLst>
  </p:cmAuthor>
  <p:cmAuthor id="7" name="Mills, Robert (HRSA)" initials="MR(" lastIdx="46" clrIdx="7">
    <p:extLst>
      <p:ext uri="{19B8F6BF-5375-455C-9EA6-DF929625EA0E}">
        <p15:presenceInfo xmlns:p15="http://schemas.microsoft.com/office/powerpoint/2012/main" userId="S-1-5-21-1575576018-681398725-1848903544-12947" providerId="AD"/>
      </p:ext>
    </p:extLst>
  </p:cmAuthor>
  <p:cmAuthor id="8" name="Antigone Dempsey" initials="AHD" lastIdx="2" clrIdx="8">
    <p:extLst>
      <p:ext uri="{19B8F6BF-5375-455C-9EA6-DF929625EA0E}">
        <p15:presenceInfo xmlns:p15="http://schemas.microsoft.com/office/powerpoint/2012/main" userId="Antigone Dempsey" providerId="None"/>
      </p:ext>
    </p:extLst>
  </p:cmAuthor>
  <p:cmAuthor id="9" name="Chavis, Nicole (HRSA)" initials="CN(" lastIdx="3" clrIdx="9">
    <p:extLst>
      <p:ext uri="{19B8F6BF-5375-455C-9EA6-DF929625EA0E}">
        <p15:presenceInfo xmlns:p15="http://schemas.microsoft.com/office/powerpoint/2012/main" userId="S-1-5-21-1575576018-681398725-1848903544-64251" providerId="AD"/>
      </p:ext>
    </p:extLst>
  </p:cmAuthor>
  <p:cmAuthor id="10" name="Chavis, Nicole (HRSA)" initials="CN( [2]" lastIdx="6" clrIdx="10">
    <p:extLst>
      <p:ext uri="{19B8F6BF-5375-455C-9EA6-DF929625EA0E}">
        <p15:presenceInfo xmlns:p15="http://schemas.microsoft.com/office/powerpoint/2012/main" userId="S::NChavis@HRSA.Gov::86b8513a-298f-4745-adcd-37162bb343d4" providerId="AD"/>
      </p:ext>
    </p:extLst>
  </p:cmAuthor>
  <p:cmAuthor id="11" name="Mills, Robert (HRSA)" initials="MR( [2]" lastIdx="8" clrIdx="11">
    <p:extLst>
      <p:ext uri="{19B8F6BF-5375-455C-9EA6-DF929625EA0E}">
        <p15:presenceInfo xmlns:p15="http://schemas.microsoft.com/office/powerpoint/2012/main" userId="S::RMills@hrsa.gov::369171cb-604f-4601-9aa6-a3049bd54758" providerId="AD"/>
      </p:ext>
    </p:extLst>
  </p:cmAuthor>
  <p:cmAuthor id="12" name="Cohen, Stacy (HRSA)" initials="CS(" lastIdx="7" clrIdx="12">
    <p:extLst>
      <p:ext uri="{19B8F6BF-5375-455C-9EA6-DF929625EA0E}">
        <p15:presenceInfo xmlns:p15="http://schemas.microsoft.com/office/powerpoint/2012/main" userId="S::SCohen@HRSA.Gov::52b9ca7f-e306-47eb-808c-b1ae24dec200" providerId="AD"/>
      </p:ext>
    </p:extLst>
  </p:cmAuthor>
  <p:cmAuthor id="13" name="Matthews, Tracy (HRSA)" initials="MT(" lastIdx="2" clrIdx="13">
    <p:extLst>
      <p:ext uri="{19B8F6BF-5375-455C-9EA6-DF929625EA0E}">
        <p15:presenceInfo xmlns:p15="http://schemas.microsoft.com/office/powerpoint/2012/main" userId="S::TMatthews@hrsa.gov::1bf3aa43-6bab-4c1f-bd49-54e9439643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CA421"/>
    <a:srgbClr val="F4D8E5"/>
    <a:srgbClr val="E4A4C2"/>
    <a:srgbClr val="C84281"/>
    <a:srgbClr val="8497B0"/>
    <a:srgbClr val="333F50"/>
    <a:srgbClr val="7F0000"/>
    <a:srgbClr val="ADD136"/>
    <a:srgbClr val="47C3D3"/>
    <a:srgbClr val="FFDE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61" autoAdjust="0"/>
    <p:restoredTop sz="85640" autoAdjust="0"/>
  </p:normalViewPr>
  <p:slideViewPr>
    <p:cSldViewPr snapToGrid="0">
      <p:cViewPr varScale="1">
        <p:scale>
          <a:sx n="97" d="100"/>
          <a:sy n="97" d="100"/>
        </p:scale>
        <p:origin x="252" y="84"/>
      </p:cViewPr>
      <p:guideLst>
        <p:guide orient="horz" pos="1272"/>
        <p:guide pos="864"/>
      </p:guideLst>
    </p:cSldViewPr>
  </p:slideViewPr>
  <p:notesTextViewPr>
    <p:cViewPr>
      <p:scale>
        <a:sx n="1" d="1"/>
        <a:sy n="1" d="1"/>
      </p:scale>
      <p:origin x="0" y="0"/>
    </p:cViewPr>
  </p:notesTextViewPr>
  <p:sorterViewPr>
    <p:cViewPr>
      <p:scale>
        <a:sx n="100" d="100"/>
        <a:sy n="100" d="100"/>
      </p:scale>
      <p:origin x="0" y="-270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commentAuthors" Target="commentAuthors.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A1D166-0440-4E9A-8A2A-B05E125BEED0}" type="datetimeFigureOut">
              <a:rPr lang="en-US" smtClean="0"/>
              <a:t>6/27/2024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2373EB-EFEE-44BC-898F-B977725BF7CC}" type="slidenum">
              <a:rPr lang="en-US" smtClean="0"/>
              <a:t>‹#›</a:t>
            </a:fld>
            <a:endParaRPr lang="en-US"/>
          </a:p>
        </p:txBody>
      </p:sp>
    </p:spTree>
    <p:extLst>
      <p:ext uri="{BB962C8B-B14F-4D97-AF65-F5344CB8AC3E}">
        <p14:creationId xmlns:p14="http://schemas.microsoft.com/office/powerpoint/2010/main" val="2091758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hrsa.gov/"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HRSA is on four social media platforms. We encourage you to follow along and share our content on Twitter, Facebook, LinkedIn and Instagram to stay up-to-date on the latest HRSA news.  Our account/handle on each platform is @</a:t>
            </a:r>
            <a:r>
              <a:rPr lang="en-US" sz="1200" i="1" kern="1200" dirty="0" err="1">
                <a:solidFill>
                  <a:schemeClr val="tx1"/>
                </a:solidFill>
                <a:effectLst/>
                <a:latin typeface="+mn-lt"/>
                <a:ea typeface="+mn-ea"/>
                <a:cs typeface="+mn-cs"/>
              </a:rPr>
              <a:t>HRSAgov</a:t>
            </a:r>
            <a:r>
              <a:rPr lang="en-US" sz="1200" i="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Additionally, we also encourage you to sign up for HRSA’s e-News, a biweekly email of comprehensive HRSA news, and to sign up for HRSA press releases.  You can also  visit our website </a:t>
            </a:r>
            <a:r>
              <a:rPr lang="en-US" sz="1200" i="1" u="sng" kern="1200" dirty="0">
                <a:solidFill>
                  <a:schemeClr val="tx1"/>
                </a:solidFill>
                <a:effectLst/>
                <a:latin typeface="+mn-lt"/>
                <a:ea typeface="+mn-ea"/>
                <a:cs typeface="+mn-cs"/>
                <a:hlinkClick r:id="rId3"/>
              </a:rPr>
              <a:t>www.HRSA.gov</a:t>
            </a:r>
            <a:r>
              <a:rPr lang="en-US" sz="1200" i="1" kern="1200" dirty="0">
                <a:solidFill>
                  <a:schemeClr val="tx1"/>
                </a:solidFill>
                <a:effectLst/>
                <a:latin typeface="+mn-lt"/>
                <a:ea typeface="+mn-ea"/>
                <a:cs typeface="+mn-cs"/>
              </a:rPr>
              <a:t> for more detailed information about all of our programs. </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CAA11B83-7453-4C63-9F24-B8D95A5E7065}" type="slidenum">
              <a:rPr lang="en-US" smtClean="0"/>
              <a:t>1</a:t>
            </a:fld>
            <a:endParaRPr lang="en-US" dirty="0"/>
          </a:p>
        </p:txBody>
      </p:sp>
    </p:spTree>
    <p:extLst>
      <p:ext uri="{BB962C8B-B14F-4D97-AF65-F5344CB8AC3E}">
        <p14:creationId xmlns:p14="http://schemas.microsoft.com/office/powerpoint/2010/main" val="4057281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effectLst/>
              </a:rPr>
              <a:t>This chart shows viral suppression among clients served by the RWHAP by race/ethnicity. It shows a side-by-side comparison of viral suppression for each subpopulation in 2010 – indicated by a dark grey</a:t>
            </a:r>
            <a:r>
              <a:rPr lang="en-US" baseline="0" dirty="0">
                <a:effectLst/>
              </a:rPr>
              <a:t> </a:t>
            </a:r>
            <a:r>
              <a:rPr lang="en-US" dirty="0">
                <a:effectLst/>
              </a:rPr>
              <a:t>bar, and in 2022 – indicated by a light grey bar. For comparison, viral suppression for all RWHAP clients overall in 2010 was 69.5% indicated by the dark grey line and was 89.6% in 2022 indicated by the light grey line. </a:t>
            </a:r>
          </a:p>
          <a:p>
            <a:endParaRPr lang="en-US" dirty="0">
              <a:effectLst/>
            </a:endParaRPr>
          </a:p>
          <a:p>
            <a:r>
              <a:rPr lang="en-US" dirty="0">
                <a:effectLst/>
              </a:rPr>
              <a:t>Nearly three-quarters of RWHAP clients are from racial and ethnic minority groups. Viral suppression among Blacks/African Americans increased from 63.3% in 2010 to 87.1% in 2022; although viral suppression continued</a:t>
            </a:r>
            <a:r>
              <a:rPr lang="en-US" baseline="0" dirty="0">
                <a:effectLst/>
              </a:rPr>
              <a:t> to be </a:t>
            </a:r>
            <a:r>
              <a:rPr lang="en-US" dirty="0">
                <a:effectLst/>
              </a:rPr>
              <a:t>lowest among Black/African American clients compared with most other race/ethnicity groups, the disparity</a:t>
            </a:r>
            <a:r>
              <a:rPr lang="en-US" baseline="0" dirty="0">
                <a:effectLst/>
              </a:rPr>
              <a:t> has decreased substantially</a:t>
            </a:r>
            <a:r>
              <a:rPr lang="en-US" dirty="0">
                <a:effectLst/>
              </a:rPr>
              <a:t>.</a:t>
            </a:r>
          </a:p>
          <a:p>
            <a:r>
              <a:rPr lang="en-US" dirty="0">
                <a:effectLst/>
              </a:rPr>
              <a:t> </a:t>
            </a:r>
          </a:p>
          <a:p>
            <a:r>
              <a:rPr lang="en-US" dirty="0">
                <a:effectLst/>
              </a:rPr>
              <a:t>Hispanics/Latinos can be of any race.</a:t>
            </a:r>
          </a:p>
          <a:p>
            <a:r>
              <a:rPr lang="en-US" dirty="0">
                <a:effectLst/>
              </a:rPr>
              <a:t> </a:t>
            </a:r>
          </a:p>
          <a:p>
            <a:r>
              <a:rPr lang="en-US" dirty="0">
                <a:effectLst/>
              </a:rPr>
              <a:t>Viral suppression is defined as ≥1 outpatient/ambulatory health services visit during the calendar year and ≥1 viral load reported, with the last viral load result &lt;200 copies/</a:t>
            </a:r>
            <a:r>
              <a:rPr lang="en-US" dirty="0" err="1">
                <a:effectLst/>
              </a:rPr>
              <a:t>mL.</a:t>
            </a:r>
            <a:r>
              <a:rPr lang="en-US" dirty="0">
                <a:effectLst/>
              </a:rPr>
              <a:t> </a:t>
            </a:r>
          </a:p>
          <a:p>
            <a:r>
              <a:rPr lang="en-US" dirty="0">
                <a:effectLst/>
              </a:rPr>
              <a:t> </a:t>
            </a:r>
          </a:p>
          <a:p>
            <a:r>
              <a:rPr lang="en-US" dirty="0">
                <a:effectLst/>
              </a:rPr>
              <a:t>The three territories include Guam, Puerto Rico, and the U.S. Virgin Islands.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5993D1-048E-4E7D-B172-295882EE4F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179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This chart shows viral suppression among clients </a:t>
            </a:r>
            <a:r>
              <a:rPr lang="en-US" sz="1200" dirty="0"/>
              <a:t>experiencing stable, temporary or unstable housing</a:t>
            </a:r>
            <a:r>
              <a:rPr lang="en-US" dirty="0">
                <a:effectLst/>
              </a:rPr>
              <a:t>. It shows a side-by-side comparison of viral suppression for housing status in 2010 – indicated by a dark grey</a:t>
            </a:r>
            <a:r>
              <a:rPr lang="en-US" baseline="0" dirty="0">
                <a:effectLst/>
              </a:rPr>
              <a:t> </a:t>
            </a:r>
            <a:r>
              <a:rPr lang="en-US" dirty="0">
                <a:effectLst/>
              </a:rPr>
              <a:t>bar, and in 2022 – indicated by a light grey bar. For comparison, viral suppression for all RWHAP clients overall in 2010 was 69.5% indicated by the dark grey line and was 89.6% in 2022 indicated by the light grey line. </a:t>
            </a:r>
          </a:p>
          <a:p>
            <a:endParaRPr lang="en-US" dirty="0">
              <a:effectLst/>
            </a:endParaRPr>
          </a:p>
          <a:p>
            <a:r>
              <a:rPr lang="en-US" dirty="0">
                <a:effectLst/>
              </a:rPr>
              <a:t>Viral suppression increased from 63.7% in 2010 to 84.1% in 2022 among clients experiencing temporary housing. Among clients experiencing unstable housing, viral suppression increased from 54.8% in 2010 to 77.9% in 2022. </a:t>
            </a:r>
          </a:p>
          <a:p>
            <a:endParaRPr lang="en-US" dirty="0">
              <a:effectLst/>
            </a:endParaRPr>
          </a:p>
          <a:p>
            <a:r>
              <a:rPr lang="en-US" dirty="0">
                <a:effectLst/>
              </a:rPr>
              <a:t>Viral suppression is defined as ≥1 outpatient/ambulatory health services visit  during the calendar year and ≥1 viral load reported, with the last viral load result &lt;200 copies/</a:t>
            </a:r>
            <a:r>
              <a:rPr lang="en-US" dirty="0" err="1">
                <a:effectLst/>
              </a:rPr>
              <a:t>mL.</a:t>
            </a:r>
            <a:endParaRPr lang="en-US" dirty="0">
              <a:effectLst/>
            </a:endParaRPr>
          </a:p>
          <a:p>
            <a:r>
              <a:rPr lang="en-US" dirty="0">
                <a:effectLst/>
              </a:rPr>
              <a:t> </a:t>
            </a:r>
          </a:p>
          <a:p>
            <a:r>
              <a:rPr lang="en-US" dirty="0">
                <a:effectLst/>
              </a:rPr>
              <a:t>The three territories include Guam, Puerto Rico, and the U.S. Virgin Islands.</a:t>
            </a:r>
            <a:endParaRPr lang="en-US" baseline="0" dirty="0"/>
          </a:p>
        </p:txBody>
      </p:sp>
      <p:sp>
        <p:nvSpPr>
          <p:cNvPr id="4" name="Slide Number Placeholder 3"/>
          <p:cNvSpPr>
            <a:spLocks noGrp="1"/>
          </p:cNvSpPr>
          <p:nvPr>
            <p:ph type="sldNum" sz="quarter" idx="10"/>
          </p:nvPr>
        </p:nvSpPr>
        <p:spPr/>
        <p:txBody>
          <a:bodyPr/>
          <a:lstStyle/>
          <a:p>
            <a:fld id="{CAA11B83-7453-4C63-9F24-B8D95A5E7065}" type="slidenum">
              <a:rPr lang="en-US" smtClean="0"/>
              <a:t>11</a:t>
            </a:fld>
            <a:endParaRPr lang="en-US"/>
          </a:p>
        </p:txBody>
      </p:sp>
    </p:spTree>
    <p:extLst>
      <p:ext uri="{BB962C8B-B14F-4D97-AF65-F5344CB8AC3E}">
        <p14:creationId xmlns:p14="http://schemas.microsoft.com/office/powerpoint/2010/main" val="1621133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334601-6295-44BC-899E-2F588B30D8D2}" type="slidenum">
              <a:rPr lang="en-US" smtClean="0"/>
              <a:t>12</a:t>
            </a:fld>
            <a:endParaRPr lang="en-US" dirty="0"/>
          </a:p>
        </p:txBody>
      </p:sp>
    </p:spTree>
    <p:extLst>
      <p:ext uri="{BB962C8B-B14F-4D97-AF65-F5344CB8AC3E}">
        <p14:creationId xmlns:p14="http://schemas.microsoft.com/office/powerpoint/2010/main" val="2270414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effectLst/>
              </a:rPr>
              <a:t>In 2022, viral suppression varied by gender; 86.4% of transgender clients achieved viral suppression, compared to 89.9% of female clients and 89.6% of male clients.</a:t>
            </a:r>
          </a:p>
          <a:p>
            <a:r>
              <a:rPr lang="en-US" dirty="0">
                <a:effectLst/>
              </a:rPr>
              <a:t> </a:t>
            </a:r>
          </a:p>
          <a:p>
            <a:r>
              <a:rPr lang="en-US" dirty="0">
                <a:effectLst/>
              </a:rPr>
              <a:t>N represents the total number of clients in the specific subpopulation.</a:t>
            </a:r>
          </a:p>
          <a:p>
            <a:r>
              <a:rPr lang="en-US" dirty="0">
                <a:effectLst/>
              </a:rPr>
              <a:t> </a:t>
            </a:r>
          </a:p>
          <a:p>
            <a:r>
              <a:rPr lang="en-US" dirty="0">
                <a:effectLst/>
              </a:rPr>
              <a:t>Viral suppression is defined as ≥1 outpatient/ambulatory health services visit  during the calendar year and ≥1 viral load reported, with the last viral load result &lt;200 copies/</a:t>
            </a:r>
            <a:r>
              <a:rPr lang="en-US" dirty="0" err="1">
                <a:effectLst/>
              </a:rPr>
              <a:t>mL.</a:t>
            </a:r>
            <a:endParaRPr lang="en-US" dirty="0">
              <a:effectLst/>
            </a:endParaRPr>
          </a:p>
          <a:p>
            <a:r>
              <a:rPr lang="en-US" dirty="0">
                <a:effectLst/>
              </a:rPr>
              <a:t> </a:t>
            </a:r>
          </a:p>
          <a:p>
            <a:r>
              <a:rPr lang="en-US" dirty="0">
                <a:effectLst/>
              </a:rPr>
              <a:t>The three territories include Guam, Puerto Rico, and the U.S. Virgin Islands.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prstClr val="black"/>
                </a:solidFill>
                <a:latin typeface="Calibri" panose="020F0502020204030204"/>
                <a:cs typeface="Arial" panose="020B0604020202020204" pitchFamily="34" charset="0"/>
              </a:rPr>
              <a:t>Transgender clients includes clients who identify as transgender male, transgender female, or other gender identity.  </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5993D1-048E-4E7D-B172-295882EE4F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3920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effectLst/>
              </a:rPr>
              <a:t>Young people continue to have the lowest percentages of viral suppression compared to other age groups. In 2022, clients aged 13–24 years (83.8%), 25–34 years (84.7%), and 35–44 years (87.3%) had the lowest percentages of viral suppression by age group.</a:t>
            </a:r>
          </a:p>
          <a:p>
            <a:r>
              <a:rPr lang="en-US" dirty="0">
                <a:effectLst/>
              </a:rPr>
              <a:t> </a:t>
            </a:r>
          </a:p>
          <a:p>
            <a:r>
              <a:rPr lang="en-US" dirty="0">
                <a:effectLst/>
              </a:rPr>
              <a:t>N represents the total number of clients in the specific subpopulation.</a:t>
            </a:r>
          </a:p>
          <a:p>
            <a:r>
              <a:rPr lang="en-US" dirty="0">
                <a:effectLst/>
              </a:rPr>
              <a:t> </a:t>
            </a:r>
          </a:p>
          <a:p>
            <a:r>
              <a:rPr lang="en-US" dirty="0">
                <a:effectLst/>
              </a:rPr>
              <a:t>Viral suppression is defined as ≥1 outpatient/ambulatory health services visit during the calendar year and ≥1 viral load reported, with the last viral load result &lt;200 copies/</a:t>
            </a:r>
            <a:r>
              <a:rPr lang="en-US" dirty="0" err="1">
                <a:effectLst/>
              </a:rPr>
              <a:t>mL.</a:t>
            </a:r>
            <a:endParaRPr lang="en-US" dirty="0">
              <a:effectLst/>
            </a:endParaRPr>
          </a:p>
          <a:p>
            <a:r>
              <a:rPr lang="en-US" dirty="0">
                <a:effectLst/>
              </a:rPr>
              <a:t> </a:t>
            </a:r>
          </a:p>
          <a:p>
            <a:r>
              <a:rPr lang="en-US" dirty="0">
                <a:effectLst/>
              </a:rPr>
              <a:t>The three territories include Guam, Puerto Rico, and the U.S. Virgin Islands.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5993D1-048E-4E7D-B172-295882EE4F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3650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2022, viral suppression was high across racial/ethnic subpopulations. However, differences existed, with the lowest percentage of viral suppression among Black/African Americans (87.1%) and American Indians/Alaska Natives (88.3%); and the highest percentage among Asians (94.8%).</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Hispanics/Latinos can be of any race.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 represents the total number of clients in the specific subpopulation.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Viral suppression is defined as ≥1 outpatient/ambulatory health services visit  during the calendar year and ≥1 viral load reported, with the last viral load result &lt;200 copies/</a:t>
            </a:r>
            <a:r>
              <a:rPr lang="en-US" sz="1200" kern="1200" dirty="0" err="1">
                <a:solidFill>
                  <a:schemeClr val="tx1"/>
                </a:solidFill>
                <a:effectLst/>
                <a:latin typeface="+mn-lt"/>
                <a:ea typeface="+mn-ea"/>
                <a:cs typeface="+mn-cs"/>
              </a:rPr>
              <a:t>mL.</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three territories include Guam, Puerto Rico, and the U.S. Virgin Islands.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5993D1-048E-4E7D-B172-295882EE4F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42695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effectLst/>
              </a:rPr>
              <a:t>In 2022, viral suppression was lowest among clients with no health care coverage (85.1%),</a:t>
            </a:r>
            <a:r>
              <a:rPr lang="en-US" baseline="0" dirty="0">
                <a:effectLst/>
              </a:rPr>
              <a:t> followed by clients with Medicaid-only coverage (87.1%), and clients with Indian Health Service coverage (89.5%).</a:t>
            </a:r>
            <a:endParaRPr lang="en-US" dirty="0">
              <a:effectLst/>
            </a:endParaRPr>
          </a:p>
          <a:p>
            <a:r>
              <a:rPr lang="en-US" dirty="0">
                <a:effectLst/>
              </a:rPr>
              <a:t> </a:t>
            </a:r>
          </a:p>
          <a:p>
            <a:r>
              <a:rPr lang="en-US" dirty="0">
                <a:effectLst/>
              </a:rPr>
              <a:t>N represents the total number of clients in the specific subpopulation.</a:t>
            </a:r>
          </a:p>
          <a:p>
            <a:r>
              <a:rPr lang="en-US" dirty="0">
                <a:effectLst/>
              </a:rPr>
              <a:t> </a:t>
            </a:r>
          </a:p>
          <a:p>
            <a:r>
              <a:rPr lang="en-US" dirty="0">
                <a:effectLst/>
              </a:rPr>
              <a:t>Viral suppression is defined as ≥1 outpatient/ambulatory health services visit  during the calendar year and ≥1 viral load reported, with the last viral load result &lt;200 copies/</a:t>
            </a:r>
            <a:r>
              <a:rPr lang="en-US" dirty="0" err="1">
                <a:effectLst/>
              </a:rPr>
              <a:t>mL.</a:t>
            </a:r>
            <a:endParaRPr lang="en-US" dirty="0">
              <a:effectLst/>
            </a:endParaRPr>
          </a:p>
          <a:p>
            <a:r>
              <a:rPr lang="en-US" dirty="0">
                <a:effectLst/>
              </a:rPr>
              <a:t> </a:t>
            </a:r>
          </a:p>
          <a:p>
            <a:r>
              <a:rPr lang="en-US" dirty="0">
                <a:effectLst/>
              </a:rPr>
              <a:t>The three territories include Guam, Puerto Rico, and the U.S. Virgin Islands.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5993D1-048E-4E7D-B172-295882EE4F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77645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effectLst/>
              </a:rPr>
              <a:t>In 2022, viral suppression varied by housing status; 77.9% of clients experiencing unstable housing achieved viral suppression, compared to 84.1% of clients experiencing temporary housing and 90.6% of clients experiencing stable housing.</a:t>
            </a:r>
          </a:p>
          <a:p>
            <a:r>
              <a:rPr lang="en-US" dirty="0">
                <a:effectLst/>
              </a:rPr>
              <a:t> </a:t>
            </a:r>
          </a:p>
          <a:p>
            <a:r>
              <a:rPr lang="en-US" dirty="0">
                <a:effectLst/>
              </a:rPr>
              <a:t>N represents the total number of clients in the specific subpopulation.</a:t>
            </a:r>
          </a:p>
          <a:p>
            <a:r>
              <a:rPr lang="en-US" dirty="0">
                <a:effectLst/>
              </a:rPr>
              <a:t> </a:t>
            </a:r>
          </a:p>
          <a:p>
            <a:r>
              <a:rPr lang="en-US" dirty="0">
                <a:effectLst/>
              </a:rPr>
              <a:t>Viral suppression is defined as ≥1 outpatient/ambulatory health services visit  during the calendar year and ≥1 viral load reported, with the last viral load result &lt;200 copies/</a:t>
            </a:r>
            <a:r>
              <a:rPr lang="en-US" dirty="0" err="1">
                <a:effectLst/>
              </a:rPr>
              <a:t>mL.</a:t>
            </a:r>
            <a:endParaRPr lang="en-US" dirty="0">
              <a:effectLst/>
            </a:endParaRPr>
          </a:p>
          <a:p>
            <a:r>
              <a:rPr lang="en-US" dirty="0">
                <a:effectLst/>
              </a:rPr>
              <a:t> </a:t>
            </a:r>
          </a:p>
          <a:p>
            <a:r>
              <a:rPr lang="en-US" dirty="0">
                <a:effectLst/>
              </a:rPr>
              <a:t>The three territories include Guam, Puerto Rico, and the U.S. Virgin Islands.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5993D1-048E-4E7D-B172-295882EE4F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73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334601-6295-44BC-899E-2F588B30D8D2}" type="slidenum">
              <a:rPr lang="en-US" smtClean="0"/>
              <a:t>18</a:t>
            </a:fld>
            <a:endParaRPr lang="en-US" dirty="0"/>
          </a:p>
        </p:txBody>
      </p:sp>
    </p:spTree>
    <p:extLst>
      <p:ext uri="{BB962C8B-B14F-4D97-AF65-F5344CB8AC3E}">
        <p14:creationId xmlns:p14="http://schemas.microsoft.com/office/powerpoint/2010/main" val="22917668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2022, the percentage of Black/African American women who were virally suppressed (89.1%) was slightly lower than the national RWHAP average (89.6%) – indicated by the dashed grey line – and the percentage for women overall (89.9%).</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Among Black/African American women, viral suppression was lowest in each 5-year age group from 15–39 years (range:</a:t>
            </a:r>
            <a:r>
              <a:rPr lang="en-US" sz="1200" kern="1200" baseline="0" dirty="0">
                <a:solidFill>
                  <a:schemeClr val="tx1"/>
                </a:solidFill>
                <a:effectLst/>
                <a:latin typeface="+mn-lt"/>
                <a:ea typeface="+mn-ea"/>
                <a:cs typeface="+mn-cs"/>
              </a:rPr>
              <a:t> 79</a:t>
            </a:r>
            <a:r>
              <a:rPr lang="en-US" sz="1200" kern="1200" dirty="0">
                <a:solidFill>
                  <a:schemeClr val="tx1"/>
                </a:solidFill>
                <a:effectLst/>
                <a:latin typeface="+mn-lt"/>
                <a:ea typeface="+mn-ea"/>
                <a:cs typeface="+mn-cs"/>
              </a:rPr>
              <a:t>.9% to 82.1%); those with perinatal HIV (77.1%); and those experiencing unstable housing (77.5%).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 represents the total number of clients in the specific subpopulation.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Viral suppression is defined as ≥1 outpatient/ambulatory health services visit  during the calendar year and ≥1 viral load reported, with the last viral load result &lt;200 copies/</a:t>
            </a:r>
            <a:r>
              <a:rPr lang="en-US" sz="1200" kern="1200" dirty="0" err="1">
                <a:solidFill>
                  <a:schemeClr val="tx1"/>
                </a:solidFill>
                <a:effectLst/>
                <a:latin typeface="+mn-lt"/>
                <a:ea typeface="+mn-ea"/>
                <a:cs typeface="+mn-cs"/>
              </a:rPr>
              <a:t>mL.</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three territories include Guam, Puerto Rico, and the U.S. Virgin Islands.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5993D1-048E-4E7D-B172-295882EE4F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1186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334601-6295-44BC-899E-2F588B30D8D2}" type="slidenum">
              <a:rPr lang="en-US" smtClean="0"/>
              <a:t>2</a:t>
            </a:fld>
            <a:endParaRPr lang="en-US" dirty="0"/>
          </a:p>
        </p:txBody>
      </p:sp>
    </p:spTree>
    <p:extLst>
      <p:ext uri="{BB962C8B-B14F-4D97-AF65-F5344CB8AC3E}">
        <p14:creationId xmlns:p14="http://schemas.microsoft.com/office/powerpoint/2010/main" val="2479673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2022, the overall percentage of Black/African American men who reached viral suppression (86.5%) was lower than the percentages for the RWHAP overall (89.6%) – indicated by the dashed grey line – and that of men overall (89.6%).</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Among Black/African American men, viral suppression was lowest among men aged 25–29 years (81.1%); those with perinatal HIV (77.2%); those with no health care coverage (79.6%); and those experiencing temporary (80.1%) and unstable housing (74.2%).</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 represents the total number of clients in the specific subpopulation.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Viral suppression is defined as ≥1 outpatient/ambulatory health services visit  during the calendar year and ≥1 viral load reported, with the last viral load result &lt;200 copies/</a:t>
            </a:r>
            <a:r>
              <a:rPr lang="en-US" sz="1200" kern="1200" dirty="0" err="1">
                <a:solidFill>
                  <a:schemeClr val="tx1"/>
                </a:solidFill>
                <a:effectLst/>
                <a:latin typeface="+mn-lt"/>
                <a:ea typeface="+mn-ea"/>
                <a:cs typeface="+mn-cs"/>
              </a:rPr>
              <a:t>mL.</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three territories include Guam, Puerto Rico, and the U.S. Virgin Islands.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5993D1-048E-4E7D-B172-295882EE4F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35677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Overall, in 2022, viral suppression among Hispanic/Latina women (91.6%) was higher than the national RWHAP average (89.6%) – indicated by the dashed grey line – and that of women overall (89.9%).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Among Hispanic/Latina women, viral suppression was lowest among women aged 20–39 years (range: 82.3 to 85.6%); those with perinatal</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HIV (78.5%); and those experiencing unstable housing (85.1%).</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 represents the total number of clients in the specific subpopulation.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Hispanics/Latinas can be of any race.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Viral suppression is defined as ≥1 outpatient/ambulatory health services visit  during the calendar year and ≥1 viral load reported, with the last viral load result &lt;200 copies/</a:t>
            </a:r>
            <a:r>
              <a:rPr lang="en-US" sz="1200" kern="1200" dirty="0" err="1">
                <a:solidFill>
                  <a:schemeClr val="tx1"/>
                </a:solidFill>
                <a:effectLst/>
                <a:latin typeface="+mn-lt"/>
                <a:ea typeface="+mn-ea"/>
                <a:cs typeface="+mn-cs"/>
              </a:rPr>
              <a:t>mL.</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three territories include Guam, Puerto Rico, and the U.S. Virgin Islands.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5993D1-048E-4E7D-B172-295882EE4F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32136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Overall, in 2022, for Hispanic/Latino men, viral suppression (91.3%) was slightly higher than the national RWHAP average (89.6%) – indicated by the dashed grey line – and that of men overall (89.6%).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Among Hispanic/Latino men, viral suppression was lowest among those aged 15-24 years (range: 82.8% to 85.8%); </a:t>
            </a:r>
            <a:r>
              <a:rPr lang="en-US" sz="1200" i="0" kern="1200" dirty="0">
                <a:solidFill>
                  <a:schemeClr val="tx1"/>
                </a:solidFill>
                <a:effectLst/>
                <a:latin typeface="+mn-lt"/>
                <a:ea typeface="+mn-ea"/>
                <a:cs typeface="+mn-cs"/>
              </a:rPr>
              <a:t>those</a:t>
            </a:r>
            <a:r>
              <a:rPr lang="en-US" sz="1200" kern="1200" dirty="0">
                <a:solidFill>
                  <a:schemeClr val="tx1"/>
                </a:solidFill>
                <a:effectLst/>
                <a:latin typeface="+mn-lt"/>
                <a:ea typeface="+mn-ea"/>
                <a:cs typeface="+mn-cs"/>
              </a:rPr>
              <a:t> with perinatal HIV (83.4%); and those experiencing unstable housing (83.7%).</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 represents the total number of clients in the specific subpopulation.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Hispanics/Latinos can be of any race.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Viral suppression is defined as ≥1 outpatient/ambulatory health services visit  during the calendar year and ≥1 viral load reported, with the last viral load result &lt;200 copies/</a:t>
            </a:r>
            <a:r>
              <a:rPr lang="en-US" sz="1200" kern="1200" dirty="0" err="1">
                <a:solidFill>
                  <a:schemeClr val="tx1"/>
                </a:solidFill>
                <a:effectLst/>
                <a:latin typeface="+mn-lt"/>
                <a:ea typeface="+mn-ea"/>
                <a:cs typeface="+mn-cs"/>
              </a:rPr>
              <a:t>mL.</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three territories include Guam, Puerto Rico, and the U.S. Virgin Islands.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5993D1-048E-4E7D-B172-295882EE4F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16644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effectLst/>
              </a:rPr>
              <a:t>In 2022, among transgender clients, viral suppression (86.4%) was lower than the national RWHAP average (89.6%) – indicated by the dashed grey line.</a:t>
            </a:r>
          </a:p>
          <a:p>
            <a:r>
              <a:rPr lang="en-US" dirty="0">
                <a:effectLst/>
              </a:rPr>
              <a:t> </a:t>
            </a:r>
          </a:p>
          <a:p>
            <a:r>
              <a:rPr lang="en-US" dirty="0">
                <a:effectLst/>
              </a:rPr>
              <a:t>Viral suppression was lowest among transgender clients aged 20–24 years (80.8%); and those experiencing unstable (73.6%) housing. </a:t>
            </a:r>
          </a:p>
          <a:p>
            <a:r>
              <a:rPr lang="en-US" dirty="0">
                <a:effectLst/>
              </a:rPr>
              <a:t> </a:t>
            </a:r>
          </a:p>
          <a:p>
            <a:r>
              <a:rPr lang="en-US" dirty="0">
                <a:effectLst/>
              </a:rPr>
              <a:t>N represents the total number of clients in the specific subpopulation.</a:t>
            </a:r>
          </a:p>
          <a:p>
            <a:r>
              <a:rPr lang="en-US" b="1" dirty="0">
                <a:effectLst/>
              </a:rPr>
              <a:t> </a:t>
            </a:r>
            <a:endParaRPr lang="en-US" dirty="0">
              <a:effectLst/>
            </a:endParaRPr>
          </a:p>
          <a:p>
            <a:r>
              <a:rPr lang="en-US" dirty="0">
                <a:effectLst/>
              </a:rPr>
              <a:t>Viral suppression is defined as ≥1 outpatient/ambulatory health services visit during the calendar year and ≥1 viral load reported, with the last viral load result &lt;200 copies/</a:t>
            </a:r>
            <a:r>
              <a:rPr lang="en-US" dirty="0" err="1">
                <a:effectLst/>
              </a:rPr>
              <a:t>mL.</a:t>
            </a:r>
            <a:endParaRPr lang="en-US" dirty="0">
              <a:effectLst/>
            </a:endParaRPr>
          </a:p>
          <a:p>
            <a:r>
              <a:rPr lang="en-US" b="1" dirty="0">
                <a:effectLst/>
              </a:rPr>
              <a:t> </a:t>
            </a:r>
            <a:endParaRPr lang="en-US" dirty="0">
              <a:effectLst/>
            </a:endParaRPr>
          </a:p>
          <a:p>
            <a:r>
              <a:rPr lang="en-US" dirty="0">
                <a:effectLst/>
              </a:rPr>
              <a:t>The three territories include Guam, Puerto Rico, and the U.S. Virgin Islands.</a:t>
            </a:r>
          </a:p>
          <a:p>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prstClr val="black"/>
                </a:solidFill>
                <a:latin typeface="Calibri" panose="020F0502020204030204"/>
                <a:cs typeface="Arial" panose="020B0604020202020204" pitchFamily="34" charset="0"/>
              </a:rPr>
              <a:t>Transgender clients includes clients who identify as transgender male, transgender female, or other gender identity.  </a:t>
            </a:r>
            <a:endParaRPr lang="en-US" dirty="0">
              <a:effectLst/>
            </a:endParaRPr>
          </a:p>
          <a:p>
            <a:endParaRPr lang="en-US" dirty="0">
              <a:effectLst/>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5993D1-048E-4E7D-B172-295882EE4F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34443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effectLst/>
              </a:rPr>
              <a:t>In 2022, viral suppression among gay, bisexual, and other men who have sex with men (90.2%) was slightly higher than the national RWHAP average (89.6%) – indicated by the dashed grey line – and that of men overall (89.6%). The lowest percentages of viral suppression among gay, bisexual, and other men who have sex with men were among</a:t>
            </a:r>
            <a:r>
              <a:rPr lang="en-US" baseline="0" dirty="0">
                <a:effectLst/>
              </a:rPr>
              <a:t> those aged </a:t>
            </a:r>
            <a:r>
              <a:rPr lang="en-US" dirty="0">
                <a:effectLst/>
              </a:rPr>
              <a:t>15–24 years (range: 81.4 to 85.0%); those with no health care coverage (85.0%); and those experiencing temporary (84.6%) and unstable (79.7%) housing.</a:t>
            </a:r>
          </a:p>
          <a:p>
            <a:r>
              <a:rPr lang="en-US" dirty="0">
                <a:effectLst/>
              </a:rPr>
              <a:t> </a:t>
            </a:r>
          </a:p>
          <a:p>
            <a:r>
              <a:rPr lang="en-US" dirty="0">
                <a:effectLst/>
              </a:rPr>
              <a:t>N represents the total number of clients in the specific subpopulation.</a:t>
            </a:r>
          </a:p>
          <a:p>
            <a:endParaRPr lang="en-US" b="1" dirty="0">
              <a:effectLst/>
            </a:endParaRPr>
          </a:p>
          <a:p>
            <a:r>
              <a:rPr lang="en-US" b="0" dirty="0">
                <a:effectLst/>
              </a:rPr>
              <a:t>Includes males aged 13 years and older. Does not include gay, bisexual, or other men who have sex with men who also reported</a:t>
            </a:r>
            <a:r>
              <a:rPr lang="en-US" b="0" baseline="0" dirty="0">
                <a:effectLst/>
              </a:rPr>
              <a:t> </a:t>
            </a:r>
            <a:r>
              <a:rPr lang="en-US" b="0" dirty="0">
                <a:effectLst/>
              </a:rPr>
              <a:t>injection</a:t>
            </a:r>
            <a:r>
              <a:rPr lang="en-US" b="0" baseline="0" dirty="0">
                <a:effectLst/>
              </a:rPr>
              <a:t> </a:t>
            </a:r>
            <a:r>
              <a:rPr lang="en-US" b="0" dirty="0">
                <a:effectLst/>
              </a:rPr>
              <a:t>drug</a:t>
            </a:r>
            <a:r>
              <a:rPr lang="en-US" b="0" baseline="0" dirty="0">
                <a:effectLst/>
              </a:rPr>
              <a:t> use as a transmission category.</a:t>
            </a:r>
          </a:p>
          <a:p>
            <a:r>
              <a:rPr lang="en-US" b="1" dirty="0">
                <a:effectLst/>
              </a:rPr>
              <a:t> </a:t>
            </a:r>
            <a:endParaRPr lang="en-US" dirty="0">
              <a:effectLst/>
            </a:endParaRPr>
          </a:p>
          <a:p>
            <a:r>
              <a:rPr lang="en-US" dirty="0">
                <a:effectLst/>
              </a:rPr>
              <a:t>Viral suppression is defined as ≥1 outpatient/ambulatory health services visit  during the calendar year and ≥1 viral load reported, with the last viral load result &lt;200 copies/</a:t>
            </a:r>
            <a:r>
              <a:rPr lang="en-US" dirty="0" err="1">
                <a:effectLst/>
              </a:rPr>
              <a:t>mL.</a:t>
            </a:r>
            <a:endParaRPr lang="en-US" dirty="0">
              <a:effectLst/>
            </a:endParaRPr>
          </a:p>
          <a:p>
            <a:r>
              <a:rPr lang="en-US" b="1" dirty="0">
                <a:effectLst/>
              </a:rPr>
              <a:t> </a:t>
            </a:r>
            <a:endParaRPr lang="en-US" dirty="0">
              <a:effectLst/>
            </a:endParaRPr>
          </a:p>
          <a:p>
            <a:r>
              <a:rPr lang="en-US" dirty="0">
                <a:effectLst/>
              </a:rPr>
              <a:t>The three territories include Guam, Puerto Rico, and the U.S. Virgin Islands.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5993D1-048E-4E7D-B172-295882EE4F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10237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effectLst/>
              </a:rPr>
              <a:t>In 2022, among adults aged 50 years and older, viral suppression (92.9%) was higher than the RWHAP average (89.6%) – indicated by the dashed grey line.</a:t>
            </a:r>
          </a:p>
          <a:p>
            <a:r>
              <a:rPr lang="en-US" dirty="0">
                <a:effectLst/>
              </a:rPr>
              <a:t> </a:t>
            </a:r>
          </a:p>
          <a:p>
            <a:r>
              <a:rPr lang="en-US" dirty="0">
                <a:effectLst/>
              </a:rPr>
              <a:t>Viral suppression was lowest among older </a:t>
            </a:r>
            <a:r>
              <a:rPr lang="en-US" b="1" dirty="0">
                <a:effectLst/>
              </a:rPr>
              <a:t>transgender</a:t>
            </a:r>
            <a:r>
              <a:rPr lang="en-US" dirty="0">
                <a:effectLst/>
              </a:rPr>
              <a:t> adults </a:t>
            </a:r>
            <a:r>
              <a:rPr lang="en-US" sz="1800" dirty="0">
                <a:solidFill>
                  <a:srgbClr val="231F20"/>
                </a:solidFill>
                <a:effectLst/>
                <a:latin typeface="Arial" panose="020B0604020202020204" pitchFamily="34" charset="0"/>
                <a:ea typeface="Arial" panose="020B0604020202020204" pitchFamily="34" charset="0"/>
              </a:rPr>
              <a:t>experiencing </a:t>
            </a:r>
            <a:r>
              <a:rPr lang="en-US" baseline="0" dirty="0">
                <a:effectLst/>
              </a:rPr>
              <a:t>temporary housing (88.0%) and older adults experiencing </a:t>
            </a:r>
            <a:r>
              <a:rPr lang="en-US" dirty="0">
                <a:effectLst/>
              </a:rPr>
              <a:t>unstable housing (82.1%). </a:t>
            </a:r>
          </a:p>
          <a:p>
            <a:r>
              <a:rPr lang="en-US" dirty="0">
                <a:effectLst/>
              </a:rPr>
              <a:t> </a:t>
            </a:r>
          </a:p>
          <a:p>
            <a:r>
              <a:rPr lang="en-US" dirty="0">
                <a:effectLst/>
              </a:rPr>
              <a:t>N represents the total number of clients in the specific subpopulation.</a:t>
            </a:r>
          </a:p>
          <a:p>
            <a:r>
              <a:rPr lang="en-US" b="1" dirty="0">
                <a:effectLst/>
              </a:rPr>
              <a:t> </a:t>
            </a:r>
            <a:endParaRPr lang="en-US" dirty="0">
              <a:effectLst/>
            </a:endParaRPr>
          </a:p>
          <a:p>
            <a:r>
              <a:rPr lang="en-US" dirty="0">
                <a:effectLst/>
              </a:rPr>
              <a:t>Viral suppression is defined as ≥1 outpatient/ambulatory health services visit  during the calendar year and ≥1 viral load reported, with the last viral load result &lt;200 copies/</a:t>
            </a:r>
            <a:r>
              <a:rPr lang="en-US" dirty="0" err="1">
                <a:effectLst/>
              </a:rPr>
              <a:t>mL.</a:t>
            </a:r>
            <a:endParaRPr lang="en-US" dirty="0">
              <a:effectLst/>
            </a:endParaRPr>
          </a:p>
          <a:p>
            <a:r>
              <a:rPr lang="en-US" b="1" dirty="0">
                <a:effectLst/>
              </a:rPr>
              <a:t> </a:t>
            </a:r>
            <a:endParaRPr lang="en-US" dirty="0">
              <a:effectLst/>
            </a:endParaRPr>
          </a:p>
          <a:p>
            <a:r>
              <a:rPr lang="en-US" dirty="0">
                <a:effectLst/>
              </a:rPr>
              <a:t>The three territories include Guam, Puerto Rico, and the U.S. Virgin Islands.</a:t>
            </a:r>
          </a:p>
          <a:p>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prstClr val="black"/>
                </a:solidFill>
                <a:latin typeface="Calibri" panose="020F0502020204030204"/>
                <a:cs typeface="Arial" panose="020B0604020202020204" pitchFamily="34" charset="0"/>
              </a:rPr>
              <a:t>Transgender clients includes clients who identify as transgender male, transgender female, or other gender identity.  </a:t>
            </a:r>
            <a:endParaRPr lang="en-US" dirty="0">
              <a:effectLst/>
            </a:endParaRPr>
          </a:p>
          <a:p>
            <a:endParaRPr lang="en-US"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5993D1-048E-4E7D-B172-295882EE4F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85800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effectLst/>
              </a:rPr>
              <a:t>In 2022, viral suppression for young Black/African American gay, bisexual, and other men who have sex with men aged 13-24 years (83.0%) was lower than the national RWHAP average (89.6%) – indicated by the dashed grey line – and slightly lower than the averages for young gay, bisexual, and other men who have sex with men overall (84.8%) and youth overall (83.8%).</a:t>
            </a:r>
          </a:p>
          <a:p>
            <a:r>
              <a:rPr lang="en-US" dirty="0">
                <a:effectLst/>
              </a:rPr>
              <a:t> </a:t>
            </a:r>
          </a:p>
          <a:p>
            <a:r>
              <a:rPr lang="en-US" dirty="0">
                <a:effectLst/>
              </a:rPr>
              <a:t>Viral suppression for young Black/African American gay, bisexual, and other men who have sex with men was lowest among those </a:t>
            </a:r>
            <a:r>
              <a:rPr lang="en-US" baseline="0" dirty="0">
                <a:effectLst/>
              </a:rPr>
              <a:t>with</a:t>
            </a:r>
            <a:r>
              <a:rPr lang="en-US" dirty="0">
                <a:effectLst/>
              </a:rPr>
              <a:t> no health care coverage (77.4%) and those experiencing unstable (77.0%) housing.</a:t>
            </a:r>
          </a:p>
          <a:p>
            <a:r>
              <a:rPr lang="en-US" dirty="0">
                <a:effectLst/>
              </a:rPr>
              <a:t> </a:t>
            </a:r>
          </a:p>
          <a:p>
            <a:r>
              <a:rPr lang="en-US" dirty="0">
                <a:effectLst/>
              </a:rPr>
              <a:t>N represents the total number of clients in the specific subpopulation.</a:t>
            </a:r>
          </a:p>
          <a:p>
            <a:r>
              <a:rPr lang="en-US" dirty="0">
                <a:effectLst/>
              </a:rPr>
              <a:t> </a:t>
            </a:r>
          </a:p>
          <a:p>
            <a:r>
              <a:rPr lang="en-US" dirty="0">
                <a:effectLst/>
              </a:rPr>
              <a:t>Data for gay, bisexual, and other men who have sex with men include gay, bisexual, and other men who have sex with men who also reported injection drug use as a transmission category; data may not reflect current injection drug use behavior. </a:t>
            </a:r>
          </a:p>
          <a:p>
            <a:r>
              <a:rPr lang="en-US" dirty="0">
                <a:effectLst/>
              </a:rPr>
              <a:t> </a:t>
            </a:r>
          </a:p>
          <a:p>
            <a:r>
              <a:rPr lang="en-US" dirty="0">
                <a:effectLst/>
              </a:rPr>
              <a:t>Viral suppression is defined as ≥1 outpatient/ambulatory health services visit  during the calendar year and ≥1 viral load reported, with the last viral load result &lt;200 copies/</a:t>
            </a:r>
            <a:r>
              <a:rPr lang="en-US" dirty="0" err="1">
                <a:effectLst/>
              </a:rPr>
              <a:t>mL.</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effectLst/>
              </a:rPr>
              <a:t>See Technical Notes of the </a:t>
            </a:r>
            <a:r>
              <a:rPr lang="en-US" i="1" baseline="0" dirty="0">
                <a:effectLst/>
              </a:rPr>
              <a:t>Source</a:t>
            </a:r>
            <a:r>
              <a:rPr lang="en-US" baseline="0" dirty="0">
                <a:effectLst/>
              </a:rPr>
              <a:t> document for the states/territories included in each HHS Region.</a:t>
            </a:r>
          </a:p>
          <a:p>
            <a:r>
              <a:rPr lang="en-US" b="1" dirty="0">
                <a:effectLst/>
              </a:rPr>
              <a:t> </a:t>
            </a:r>
            <a:endParaRPr lang="en-US" dirty="0">
              <a:effectLst/>
            </a:endParaRPr>
          </a:p>
          <a:p>
            <a:r>
              <a:rPr lang="en-US" dirty="0">
                <a:effectLst/>
              </a:rPr>
              <a:t>The three territories include Guam, Puerto Rico, and the U.S. Virgin Islands.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5993D1-048E-4E7D-B172-295882EE4F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02337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2022, for clients with HIV attributed at diagnosis to injection drug use, viral suppression (88.5%) was slightly lower than the national RWHAP average (89.6%) – indicated by the dashed grey line.</a:t>
            </a:r>
          </a:p>
          <a:p>
            <a:r>
              <a:rPr lang="en-US" sz="1200" kern="1200" dirty="0">
                <a:solidFill>
                  <a:schemeClr val="tx1"/>
                </a:solidFill>
                <a:effectLst/>
                <a:latin typeface="+mn-lt"/>
                <a:ea typeface="+mn-ea"/>
                <a:cs typeface="+mn-cs"/>
              </a:rPr>
              <a:t> </a:t>
            </a:r>
          </a:p>
          <a:p>
            <a:r>
              <a:rPr lang="en-US" dirty="0">
                <a:effectLst/>
              </a:rPr>
              <a:t>Viral suppression was lowest among clients</a:t>
            </a:r>
            <a:r>
              <a:rPr lang="en-US" baseline="0" dirty="0">
                <a:effectLst/>
              </a:rPr>
              <a:t> in e</a:t>
            </a:r>
            <a:r>
              <a:rPr lang="en-US" sz="1200" kern="1200" dirty="0">
                <a:solidFill>
                  <a:schemeClr val="tx1"/>
                </a:solidFill>
                <a:effectLst/>
                <a:latin typeface="+mn-lt"/>
                <a:ea typeface="+mn-ea"/>
                <a:cs typeface="+mn-cs"/>
              </a:rPr>
              <a:t>ach 5-year age group from 25</a:t>
            </a:r>
            <a:r>
              <a:rPr lang="en-US" sz="1200" kern="1200" baseline="0" dirty="0">
                <a:solidFill>
                  <a:schemeClr val="tx1"/>
                </a:solidFill>
                <a:effectLst/>
                <a:latin typeface="+mn-lt"/>
                <a:ea typeface="+mn-ea"/>
                <a:cs typeface="+mn-cs"/>
              </a:rPr>
              <a:t>-</a:t>
            </a:r>
            <a:r>
              <a:rPr lang="en-US" sz="1200" kern="1200" dirty="0">
                <a:solidFill>
                  <a:schemeClr val="tx1"/>
                </a:solidFill>
                <a:effectLst/>
                <a:latin typeface="+mn-lt"/>
                <a:ea typeface="+mn-ea"/>
                <a:cs typeface="+mn-cs"/>
              </a:rPr>
              <a:t>49 years (range: 77.8%-82.9%);</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among those with no health care coverage (80.0%); and among those experiencing temporary (82.0%) and unstable (73.1%) housing.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Data represent clients who reported injection drug use as their transmission category; data may not reflect current behavior. Data do not include people with HIV attributed at diagnosis to male-to-male sexual contact </a:t>
            </a:r>
            <a:r>
              <a:rPr lang="en-US" sz="1200" i="1" kern="1200" dirty="0">
                <a:solidFill>
                  <a:schemeClr val="tx1"/>
                </a:solidFill>
                <a:effectLst/>
                <a:latin typeface="+mn-lt"/>
                <a:ea typeface="+mn-ea"/>
                <a:cs typeface="+mn-cs"/>
              </a:rPr>
              <a:t>and </a:t>
            </a:r>
            <a:r>
              <a:rPr lang="en-US" sz="1200" kern="1200" dirty="0">
                <a:solidFill>
                  <a:schemeClr val="tx1"/>
                </a:solidFill>
                <a:effectLst/>
                <a:latin typeface="+mn-lt"/>
                <a:ea typeface="+mn-ea"/>
                <a:cs typeface="+mn-cs"/>
              </a:rPr>
              <a:t>injection drug use nor sexual contact </a:t>
            </a:r>
            <a:r>
              <a:rPr lang="en-US" sz="1200" i="1" kern="1200" dirty="0">
                <a:solidFill>
                  <a:schemeClr val="tx1"/>
                </a:solidFill>
                <a:effectLst/>
                <a:latin typeface="+mn-lt"/>
                <a:ea typeface="+mn-ea"/>
                <a:cs typeface="+mn-cs"/>
              </a:rPr>
              <a:t>and</a:t>
            </a:r>
            <a:r>
              <a:rPr lang="en-US" sz="1200" kern="1200" dirty="0">
                <a:solidFill>
                  <a:schemeClr val="tx1"/>
                </a:solidFill>
                <a:effectLst/>
                <a:latin typeface="+mn-lt"/>
                <a:ea typeface="+mn-ea"/>
                <a:cs typeface="+mn-cs"/>
              </a:rPr>
              <a:t> injection drug use among transgender clients.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 represents the total number of clients in the specific subpopulation.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Viral suppression is defined as ≥1 outpatient ambulatory health services visit during the calendar year and ≥1 viral load reported, with the last viral load result &lt;200 copies/</a:t>
            </a:r>
            <a:r>
              <a:rPr lang="en-US" sz="1200" kern="1200" dirty="0" err="1">
                <a:solidFill>
                  <a:schemeClr val="tx1"/>
                </a:solidFill>
                <a:effectLst/>
                <a:latin typeface="+mn-lt"/>
                <a:ea typeface="+mn-ea"/>
                <a:cs typeface="+mn-cs"/>
              </a:rPr>
              <a:t>mL.</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three territories include Guam, Puerto Rico, and the U.S. Virgin Islands.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5993D1-048E-4E7D-B172-295882EE4F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62063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Housing stability is a significant predictor of viral suppression.  Among RWHAP clients experiencing</a:t>
            </a:r>
            <a:r>
              <a:rPr lang="en-US" baseline="0" dirty="0"/>
              <a:t> unstable housing, 77.9% reached viral suppression in 2022, compared with 84.1% among those experiencing temporary housing, and 90.6% among those experiencing stable housing. Among priority populations of RWHAP clients experiencing unstable housing, the lowest percentages of viral suppression were among clients with HIV attributed at diagnosis to injection drug use (73.1%), transgender clients (73.6%), and Black/African American men (74.2%).</a:t>
            </a:r>
          </a:p>
          <a:p>
            <a:endParaRPr lang="en-US" baseline="0" dirty="0"/>
          </a:p>
          <a:p>
            <a:r>
              <a:rPr lang="en-US" sz="1200" kern="1200" dirty="0">
                <a:solidFill>
                  <a:schemeClr val="tx1"/>
                </a:solidFill>
                <a:effectLst/>
                <a:latin typeface="+mn-lt"/>
                <a:ea typeface="+mn-ea"/>
                <a:cs typeface="+mn-cs"/>
              </a:rPr>
              <a:t>N represents the total number of clients in the specific subpopulation.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Viral suppression is defined as ≥1 outpatient ambulatory health services visit during the calendar year and ≥1 viral load reported, with the last viral load result &lt;200 copies/</a:t>
            </a:r>
            <a:r>
              <a:rPr lang="en-US" sz="1200" kern="1200" dirty="0" err="1">
                <a:solidFill>
                  <a:schemeClr val="tx1"/>
                </a:solidFill>
                <a:effectLst/>
                <a:latin typeface="+mn-lt"/>
                <a:ea typeface="+mn-ea"/>
                <a:cs typeface="+mn-cs"/>
              </a:rPr>
              <a:t>mL.</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three territories include Guam, Puerto Rico, and the U.S. Virgin Islands.</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373EB-EFEE-44BC-898F-B977725BF7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09238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A11B83-7453-4C63-9F24-B8D95A5E7065}" type="slidenum">
              <a:rPr lang="en-US" smtClean="0"/>
              <a:t>29</a:t>
            </a:fld>
            <a:endParaRPr lang="en-US"/>
          </a:p>
        </p:txBody>
      </p:sp>
    </p:spTree>
    <p:extLst>
      <p:ext uri="{BB962C8B-B14F-4D97-AF65-F5344CB8AC3E}">
        <p14:creationId xmlns:p14="http://schemas.microsoft.com/office/powerpoint/2010/main" val="2295883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effectLst/>
              </a:rPr>
              <a:t>This chart shows the proportion of RWHAP clients that reached viral suppression from 2010 to 2022. Viral suppression increased steadily over the thirteen-year period, from 69.5% in 2010 to 89.6% in 2022.</a:t>
            </a:r>
          </a:p>
          <a:p>
            <a:r>
              <a:rPr lang="en-US" dirty="0">
                <a:effectLst/>
              </a:rPr>
              <a:t> </a:t>
            </a:r>
          </a:p>
          <a:p>
            <a:r>
              <a:rPr lang="en-US" dirty="0">
                <a:effectLst/>
              </a:rPr>
              <a:t>Viral suppression is defined as ≥1 outpatient/ambulatory health services visit during the calendar year and ≥1 viral load reported, with the last viral load result &lt;200 copies/</a:t>
            </a:r>
            <a:r>
              <a:rPr lang="en-US" dirty="0" err="1">
                <a:effectLst/>
              </a:rPr>
              <a:t>mL.</a:t>
            </a:r>
            <a:endParaRPr lang="en-US" dirty="0">
              <a:effectLst/>
            </a:endParaRPr>
          </a:p>
          <a:p>
            <a:r>
              <a:rPr lang="en-US" dirty="0">
                <a:effectLst/>
              </a:rPr>
              <a:t> </a:t>
            </a:r>
          </a:p>
          <a:p>
            <a:r>
              <a:rPr lang="en-US" dirty="0">
                <a:effectLst/>
              </a:rPr>
              <a:t>The three territories include Guam, Puerto Rico, and the U.S. Virgin Islands. 2019 and 2020 data for Guam are unavailable.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4E639-E871-46A8-96AA-8898547371E6}"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8188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A11B83-7453-4C63-9F24-B8D95A5E70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3828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effectLst/>
              </a:rPr>
              <a:t>This slide shows the variation in viral suppression by state in 2010 and in 2022, with darker red indicating lower percentages of viral suppression and lighter shades indicating higher percentages.</a:t>
            </a:r>
          </a:p>
          <a:p>
            <a:r>
              <a:rPr lang="en-US" dirty="0">
                <a:effectLst/>
              </a:rPr>
              <a:t> </a:t>
            </a:r>
          </a:p>
          <a:p>
            <a:r>
              <a:rPr lang="en-US" dirty="0">
                <a:effectLst/>
              </a:rPr>
              <a:t>From 2010 through 2022, all states showed increases in viral suppression; however, some states, particularly in the Southern U.S. continued to have room for improvement.</a:t>
            </a:r>
          </a:p>
          <a:p>
            <a:r>
              <a:rPr lang="en-US" dirty="0">
                <a:effectLst/>
              </a:rPr>
              <a:t>  </a:t>
            </a:r>
          </a:p>
          <a:p>
            <a:r>
              <a:rPr lang="en-US" dirty="0">
                <a:effectLst/>
              </a:rPr>
              <a:t>Viral suppression is defined as ≥1 outpatient/ambulatory health services visit  during the calendar year and ≥1 viral load reported, with the last viral load result &lt;200 copies/</a:t>
            </a:r>
            <a:r>
              <a:rPr lang="en-US" dirty="0" err="1">
                <a:effectLst/>
              </a:rPr>
              <a:t>mL.</a:t>
            </a:r>
            <a:r>
              <a:rPr lang="en-US" dirty="0">
                <a:effectLst/>
              </a:rPr>
              <a:t> </a:t>
            </a:r>
          </a:p>
          <a:p>
            <a:r>
              <a:rPr lang="en-US" dirty="0">
                <a:effectLst/>
              </a:rPr>
              <a:t> </a:t>
            </a:r>
          </a:p>
          <a:p>
            <a:r>
              <a:rPr lang="en-US" dirty="0">
                <a:effectLst/>
              </a:rPr>
              <a:t>The two territories include Puerto Rico and the U.S. Virgin Islands.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4E639-E871-46A8-96AA-8898547371E6}"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3029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effectLst/>
              </a:rPr>
              <a:t>Viral suppression has increased steadily over time; however, differences continue to exist across subgroups, including by gender. From 2010 through 2022, viral suppression increased from 70.9% to 89.6% among male clients; 66.3% to 89.9% among female clients; and 61.5% to 86.4% among transgender clients.</a:t>
            </a:r>
          </a:p>
          <a:p>
            <a:r>
              <a:rPr lang="en-US" dirty="0">
                <a:effectLst/>
              </a:rPr>
              <a:t> </a:t>
            </a:r>
          </a:p>
          <a:p>
            <a:r>
              <a:rPr lang="en-US" dirty="0">
                <a:effectLst/>
              </a:rPr>
              <a:t>Viral suppression is defined as ≥1 outpatient/ambulatory health services visit  during the calendar year and ≥1 viral load reported, with the last viral load result &lt;200 copies/</a:t>
            </a:r>
            <a:r>
              <a:rPr lang="en-US" dirty="0" err="1">
                <a:effectLst/>
              </a:rPr>
              <a:t>mL.</a:t>
            </a:r>
            <a:endParaRPr lang="en-US" dirty="0">
              <a:effectLst/>
            </a:endParaRPr>
          </a:p>
          <a:p>
            <a:r>
              <a:rPr lang="en-US" dirty="0">
                <a:effectLst/>
              </a:rPr>
              <a:t> </a:t>
            </a:r>
          </a:p>
          <a:p>
            <a:r>
              <a:rPr lang="en-US" dirty="0">
                <a:effectLst/>
              </a:rPr>
              <a:t>The three territories include Guam, Puerto Rico, and the U.S. Virgin Islands. 2019 and 2020 data for Guam are unavailable.</a:t>
            </a:r>
          </a:p>
          <a:p>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prstClr val="black"/>
                </a:solidFill>
                <a:latin typeface="Calibri" panose="020F0502020204030204"/>
                <a:cs typeface="Arial" panose="020B0604020202020204" pitchFamily="34" charset="0"/>
              </a:rPr>
              <a:t>Transgender clients includes clients who identify as transgender male, transgender female, or other gender identity.  </a:t>
            </a:r>
            <a:endParaRPr lang="en-US" dirty="0">
              <a:effectLst/>
            </a:endParaRPr>
          </a:p>
          <a:p>
            <a:endParaRPr lang="en-US"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4E639-E871-46A8-96AA-8898547371E6}"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9594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effectLst/>
              </a:rPr>
              <a:t>Young people aged 13–24 years and 25–34 years continue to have the lowest percentages of viral suppression across age groups; however, the gap is narrowing. Among clients aged 13–24 years, viral suppression increased from 46.6% in 2010 to 83.8% in 2022. Among clients aged 25–34 years, viral suppression increased from 58.6% in 2010 to 84.7% in 2022.  Comparatively, 95.5% of clients aged 65 and older reached viral suppression in 2022.</a:t>
            </a:r>
          </a:p>
          <a:p>
            <a:r>
              <a:rPr lang="en-US" dirty="0">
                <a:effectLst/>
              </a:rPr>
              <a:t> </a:t>
            </a:r>
          </a:p>
          <a:p>
            <a:r>
              <a:rPr lang="en-US" dirty="0">
                <a:effectLst/>
              </a:rPr>
              <a:t>Viral suppression is defined as ≥1 outpatient/ambulatory health services visit  during the calendar year and ≥1 viral load reported, with the last viral load result &lt;200 copies/</a:t>
            </a:r>
            <a:r>
              <a:rPr lang="en-US" dirty="0" err="1">
                <a:effectLst/>
              </a:rPr>
              <a:t>mL.</a:t>
            </a:r>
            <a:endParaRPr lang="en-US" dirty="0">
              <a:effectLst/>
            </a:endParaRPr>
          </a:p>
          <a:p>
            <a:r>
              <a:rPr lang="en-US" dirty="0">
                <a:effectLst/>
              </a:rPr>
              <a:t> </a:t>
            </a:r>
          </a:p>
          <a:p>
            <a:r>
              <a:rPr lang="en-US" dirty="0">
                <a:effectLst/>
              </a:rPr>
              <a:t>The three territories include Guam, Puerto Rico, and the U.S. Virgin Islands. 2019 and 2020 data for Guam are unavailable.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4E639-E871-46A8-96AA-8898547371E6}"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2707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Nearly three-quarters of RWHAP clients are from racial and ethnic minority groups. </a:t>
            </a:r>
            <a:r>
              <a:rPr lang="en-US" baseline="0" dirty="0">
                <a:effectLst/>
              </a:rPr>
              <a:t>From 2021 to 2022, viral suppression was lowest among Black/African American clients (87.2% to 87.1%, respectively). </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r>
              <a:rPr lang="en-US" dirty="0">
                <a:effectLst/>
              </a:rPr>
              <a:t>Hispanics/Latinos can be of any race.</a:t>
            </a:r>
          </a:p>
          <a:p>
            <a:r>
              <a:rPr lang="en-US" dirty="0">
                <a:effectLst/>
              </a:rPr>
              <a:t> </a:t>
            </a:r>
          </a:p>
          <a:p>
            <a:r>
              <a:rPr lang="en-US" dirty="0">
                <a:effectLst/>
              </a:rPr>
              <a:t>Viral suppression is defined as ≥1 outpatient/ambulatory health services visit  during the calendar year and ≥1 viral load reported, with the last viral load result &lt;200 copies/</a:t>
            </a:r>
            <a:r>
              <a:rPr lang="en-US" dirty="0" err="1">
                <a:effectLst/>
              </a:rPr>
              <a:t>mL.</a:t>
            </a:r>
            <a:endParaRPr lang="en-US" dirty="0">
              <a:effectLst/>
            </a:endParaRPr>
          </a:p>
          <a:p>
            <a:r>
              <a:rPr lang="en-US" dirty="0">
                <a:effectLst/>
              </a:rPr>
              <a:t> </a:t>
            </a:r>
          </a:p>
          <a:p>
            <a:r>
              <a:rPr lang="en-US" dirty="0">
                <a:effectLst/>
              </a:rPr>
              <a:t>The three territories include Guam, Puerto Rico, and the U.S. Virgin Islands. 2019 and 2020 data for Guam are unavailable.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4E639-E871-46A8-96AA-8898547371E6}"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0875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effectLst/>
              </a:rPr>
              <a:t>Clients served by the RWHAP with temporary or unstable housing continue to have the lowest percentages of viral suppression, although percentages are steadily increasing. Among clients with temporary housing, viral suppression increased from 63.7% in 2010 to 84.1% in 2022. Among clients with unstable housing, viral suppression increased from 54.8% in 2010 to 77.9% in 2022. Comparatively, viral suppression among clients with stable housing increased from 71.2% in 2010 to 90.6% in 2022.</a:t>
            </a:r>
          </a:p>
          <a:p>
            <a:r>
              <a:rPr lang="en-US" dirty="0">
                <a:effectLst/>
              </a:rPr>
              <a:t> </a:t>
            </a:r>
          </a:p>
          <a:p>
            <a:r>
              <a:rPr lang="en-US" dirty="0">
                <a:effectLst/>
              </a:rPr>
              <a:t>Viral suppression is defined as ≥1 outpatient/ambulatory health services visit  during the calendar year and ≥1 viral load reported, with the last viral load result &lt;200 copies/</a:t>
            </a:r>
            <a:r>
              <a:rPr lang="en-US" dirty="0" err="1">
                <a:effectLst/>
              </a:rPr>
              <a:t>mL.</a:t>
            </a:r>
            <a:endParaRPr lang="en-US" dirty="0">
              <a:effectLst/>
            </a:endParaRPr>
          </a:p>
          <a:p>
            <a:r>
              <a:rPr lang="en-US" dirty="0">
                <a:effectLst/>
              </a:rPr>
              <a:t> </a:t>
            </a:r>
          </a:p>
          <a:p>
            <a:r>
              <a:rPr lang="en-US" dirty="0">
                <a:effectLst/>
              </a:rPr>
              <a:t>The three territories include Guam, Puerto Rico, and the U.S. Virgin Islands. 2019 and 2020 data for Guam are unavailable.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4E639-E871-46A8-96AA-8898547371E6}"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6289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effectLst/>
              </a:rPr>
              <a:t>This chart shows viral suppression among priority populations served by the RWHAP. It shows a side-by-side comparison of viral suppression for each subpopulation in 2010 – indicated by a dark orange</a:t>
            </a:r>
            <a:r>
              <a:rPr lang="en-US" baseline="0" dirty="0">
                <a:effectLst/>
              </a:rPr>
              <a:t> </a:t>
            </a:r>
            <a:r>
              <a:rPr lang="en-US" dirty="0">
                <a:effectLst/>
              </a:rPr>
              <a:t>bar, and in 2022 – indicated by a light orange bar. For comparison, viral suppression for all RWHAP clients overall in 2010 was 69.5% indicated by the dark orange line and was 89.6% in 2022 indicated by the light orange line. This upward trend in viral suppression occurred across all priority populations.</a:t>
            </a:r>
          </a:p>
          <a:p>
            <a:r>
              <a:rPr lang="en-US" dirty="0">
                <a:effectLst/>
              </a:rPr>
              <a:t> </a:t>
            </a:r>
          </a:p>
          <a:p>
            <a:r>
              <a:rPr lang="en-US" dirty="0">
                <a:effectLst/>
              </a:rPr>
              <a:t>However, it is important to note that challenges remain in reaching viral suppression for certain populations. Most notably, in 2022, the client subpopulations with viral suppression lower than the overall percentage of 89.6% were people with HIV attributed at diagnosis to injection drug use (88.5%), Blacks/African Americans (87.1%), transgender clients (86.4%), youth aged 13-24 years (83.8%), and people experiencing unstable housing (77.9%).</a:t>
            </a:r>
          </a:p>
          <a:p>
            <a:r>
              <a:rPr lang="en-US"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Hispanics/Latinos can be of any race.</a:t>
            </a:r>
          </a:p>
          <a:p>
            <a:endParaRPr lang="en-US" dirty="0">
              <a:effectLst/>
            </a:endParaRPr>
          </a:p>
          <a:p>
            <a:r>
              <a:rPr lang="en-US" dirty="0">
                <a:effectLst/>
              </a:rPr>
              <a:t>Viral suppression is defined as ≥1 outpatient/ambulatory health services visit  during the calendar year and ≥1 viral load reported, with the last viral load result &lt;200 copies/</a:t>
            </a:r>
            <a:r>
              <a:rPr lang="en-US" dirty="0" err="1">
                <a:effectLst/>
              </a:rPr>
              <a:t>mL.</a:t>
            </a:r>
            <a:endParaRPr lang="en-US" dirty="0">
              <a:effectLst/>
            </a:endParaRPr>
          </a:p>
          <a:p>
            <a:r>
              <a:rPr lang="en-US" dirty="0">
                <a:effectLst/>
              </a:rPr>
              <a:t> </a:t>
            </a:r>
          </a:p>
          <a:p>
            <a:r>
              <a:rPr lang="en-US" dirty="0">
                <a:effectLst/>
              </a:rPr>
              <a:t>The three territories include Guam, Puerto Rico, and the U.S. Virgin Islands.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5993D1-048E-4E7D-B172-295882EE4F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5808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16075"/>
            <a:ext cx="9855200" cy="1371601"/>
          </a:xfrm>
        </p:spPr>
        <p:txBody>
          <a:bodyPr anchor="t">
            <a:normAutofit/>
          </a:bodyPr>
          <a:lstStyle>
            <a:lvl1pPr algn="l">
              <a:defRPr sz="4000" b="1">
                <a:solidFill>
                  <a:srgbClr val="0F4D7B"/>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2438400" y="3292475"/>
            <a:ext cx="8331200" cy="685800"/>
          </a:xfrm>
        </p:spPr>
        <p:txBody>
          <a:bodyPr>
            <a:normAutofit/>
          </a:bodyPr>
          <a:lstStyle>
            <a:lvl1pPr marL="0" indent="0" algn="r">
              <a:buNone/>
              <a:defRPr sz="2800" b="1">
                <a:solidFill>
                  <a:srgbClr val="8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239000" y="4054476"/>
            <a:ext cx="3530600" cy="365125"/>
          </a:xfrm>
          <a:prstGeom prst="rect">
            <a:avLst/>
          </a:prstGeom>
        </p:spPr>
        <p:txBody>
          <a:bodyPr/>
          <a:lstStyle>
            <a:lvl1pPr algn="r">
              <a:defRPr sz="2200" b="1">
                <a:solidFill>
                  <a:schemeClr val="tx1">
                    <a:lumMod val="85000"/>
                    <a:lumOff val="15000"/>
                  </a:schemeClr>
                </a:solidFill>
              </a:defRPr>
            </a:lvl1pPr>
          </a:lstStyle>
          <a:p>
            <a:endParaRPr lang="en-US" dirty="0"/>
          </a:p>
        </p:txBody>
      </p:sp>
    </p:spTree>
    <p:extLst>
      <p:ext uri="{BB962C8B-B14F-4D97-AF65-F5344CB8AC3E}">
        <p14:creationId xmlns:p14="http://schemas.microsoft.com/office/powerpoint/2010/main" val="549402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9347200" y="6553201"/>
            <a:ext cx="27432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4175987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9347200" y="6553201"/>
            <a:ext cx="27432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4113379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139963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403066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9003742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4642390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765966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18156847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8134416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695649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10515600" cy="1325563"/>
          </a:xfrm>
        </p:spPr>
        <p:txBody>
          <a:bodyPr>
            <a:normAutofit/>
          </a:bodyPr>
          <a:lstStyle>
            <a:lvl1pPr algn="l" defTabSz="914400" rtl="0" eaLnBrk="1" latinLnBrk="0" hangingPunct="1">
              <a:lnSpc>
                <a:spcPct val="90000"/>
              </a:lnSpc>
              <a:spcBef>
                <a:spcPct val="0"/>
              </a:spcBef>
              <a:buNone/>
              <a:defRPr lang="en-US" sz="3000" b="1" kern="1200" dirty="0">
                <a:solidFill>
                  <a:srgbClr val="0F4D7B"/>
                </a:solidFill>
                <a:latin typeface="+mn-lt"/>
                <a:ea typeface="+mj-ea"/>
                <a:cs typeface="+mj-cs"/>
              </a:defRPr>
            </a:lvl1pPr>
          </a:lstStyle>
          <a:p>
            <a:r>
              <a:rPr lang="en-US"/>
              <a:t>Click to edit Master title style</a:t>
            </a:r>
            <a:endParaRPr lang="en-US" dirty="0"/>
          </a:p>
        </p:txBody>
      </p:sp>
      <p:sp>
        <p:nvSpPr>
          <p:cNvPr id="3" name="Content Placeholder 2"/>
          <p:cNvSpPr>
            <a:spLocks noGrp="1"/>
          </p:cNvSpPr>
          <p:nvPr>
            <p:ph idx="1"/>
          </p:nvPr>
        </p:nvSpPr>
        <p:spPr>
          <a:xfrm>
            <a:off x="838200" y="1173164"/>
            <a:ext cx="10515600" cy="33670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9347200" y="6553201"/>
            <a:ext cx="2743200" cy="365125"/>
          </a:xfrm>
          <a:prstGeom prst="rect">
            <a:avLst/>
          </a:prstGeom>
        </p:spPr>
        <p:txBody>
          <a:bodyPr/>
          <a:lstStyle/>
          <a:p>
            <a:fld id="{F9ECA865-404D-4A57-9AC1-FD3038CC100D}" type="slidenum">
              <a:rPr lang="en-US" smtClean="0"/>
              <a:pPr/>
              <a:t>‹#›</a:t>
            </a:fld>
            <a:endParaRPr lang="en-US"/>
          </a:p>
        </p:txBody>
      </p:sp>
      <p:cxnSp>
        <p:nvCxnSpPr>
          <p:cNvPr id="7" name="Straight Connector 6"/>
          <p:cNvCxnSpPr/>
          <p:nvPr/>
        </p:nvCxnSpPr>
        <p:spPr>
          <a:xfrm>
            <a:off x="0" y="9906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0" y="1432034"/>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21017" y="6606913"/>
            <a:ext cx="8765628" cy="230832"/>
          </a:xfrm>
          <a:prstGeom prst="rect">
            <a:avLst/>
          </a:prstGeom>
        </p:spPr>
        <p:txBody>
          <a:bodyPr wrap="square">
            <a:spAutoFit/>
          </a:bodyPr>
          <a:lstStyle/>
          <a:p>
            <a:pPr eaLnBrk="1" hangingPunct="1">
              <a:spcBef>
                <a:spcPct val="0"/>
              </a:spcBef>
              <a:buNone/>
            </a:pPr>
            <a:r>
              <a:rPr lang="en-US" sz="900" i="1" dirty="0">
                <a:solidFill>
                  <a:prstClr val="white"/>
                </a:solidFill>
                <a:latin typeface="+mn-lt"/>
              </a:rPr>
              <a:t>Source: </a:t>
            </a:r>
            <a:r>
              <a:rPr lang="en-US" sz="900" dirty="0">
                <a:solidFill>
                  <a:prstClr val="white"/>
                </a:solidFill>
                <a:latin typeface="+mn-lt"/>
              </a:rPr>
              <a:t>HRSA. Ryan White HIV/AIDS Program Services Report (RSR) 2018. Does not include AIDS Drug Assistance Program data.</a:t>
            </a:r>
          </a:p>
        </p:txBody>
      </p:sp>
    </p:spTree>
    <p:extLst>
      <p:ext uri="{BB962C8B-B14F-4D97-AF65-F5344CB8AC3E}">
        <p14:creationId xmlns:p14="http://schemas.microsoft.com/office/powerpoint/2010/main" val="11479278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0000508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0648557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14798401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2"/>
          <p:cNvSpPr>
            <a:spLocks noGrp="1"/>
          </p:cNvSpPr>
          <p:nvPr>
            <p:ph type="ctrTitle"/>
          </p:nvPr>
        </p:nvSpPr>
        <p:spPr>
          <a:xfrm>
            <a:off x="841248" y="1600200"/>
            <a:ext cx="10515600" cy="2706624"/>
          </a:xfrm>
        </p:spPr>
        <p:txBody>
          <a:bodyPr anchor="b">
            <a:normAutofit/>
          </a:bodyPr>
          <a:lstStyle>
            <a:lvl1pPr algn="ctr">
              <a:lnSpc>
                <a:spcPct val="100000"/>
              </a:lnSpc>
              <a:defRPr sz="3000"/>
            </a:lvl1pPr>
          </a:lstStyle>
          <a:p>
            <a:r>
              <a:rPr lang="en-US"/>
              <a:t>Click to edit Master title style</a:t>
            </a:r>
            <a:endParaRPr lang="en-US" dirty="0"/>
          </a:p>
        </p:txBody>
      </p:sp>
      <p:sp>
        <p:nvSpPr>
          <p:cNvPr id="3" name="Subtitle 3"/>
          <p:cNvSpPr>
            <a:spLocks noGrp="1"/>
          </p:cNvSpPr>
          <p:nvPr>
            <p:ph type="subTitle" idx="1"/>
          </p:nvPr>
        </p:nvSpPr>
        <p:spPr>
          <a:xfrm>
            <a:off x="841248" y="4544568"/>
            <a:ext cx="10515600" cy="1399032"/>
          </a:xfrm>
        </p:spPr>
        <p:txBody>
          <a:bodyPr>
            <a:normAutofit/>
          </a:bodyPr>
          <a:lstStyle>
            <a:lvl1pPr marL="0" indent="0" algn="ctr">
              <a:buNone/>
              <a:defRPr sz="2100" b="1">
                <a:solidFill>
                  <a:srgbClr val="800000"/>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085217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wo Banner Title">
    <p:spTree>
      <p:nvGrpSpPr>
        <p:cNvPr id="1" name=""/>
        <p:cNvGrpSpPr/>
        <p:nvPr/>
      </p:nvGrpSpPr>
      <p:grpSpPr>
        <a:xfrm>
          <a:off x="0" y="0"/>
          <a:ext cx="0" cy="0"/>
          <a:chOff x="0" y="0"/>
          <a:chExt cx="0" cy="0"/>
        </a:xfrm>
      </p:grpSpPr>
      <p:pic>
        <p:nvPicPr>
          <p:cNvPr id="20" name="Picture 1" descr="Logo: HRSA. Health Resources &amp; Services Administration.&#10;&#10;Vision: Healthy Communities, Healthy People">
            <a:extLst>
              <a:ext uri="{FF2B5EF4-FFF2-40B4-BE49-F238E27FC236}">
                <a16:creationId xmlns:a16="http://schemas.microsoft.com/office/drawing/2014/main" id="{59B87ACB-63D1-7145-B55B-0A5815BD19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2"/>
          <p:cNvSpPr>
            <a:spLocks noGrp="1"/>
          </p:cNvSpPr>
          <p:nvPr>
            <p:ph type="ctrTitle"/>
          </p:nvPr>
        </p:nvSpPr>
        <p:spPr>
          <a:xfrm>
            <a:off x="841248" y="1899138"/>
            <a:ext cx="10515600" cy="2560320"/>
          </a:xfrm>
        </p:spPr>
        <p:txBody>
          <a:bodyPr anchor="b">
            <a:normAutofit/>
          </a:bodyPr>
          <a:lstStyle>
            <a:lvl1pPr algn="ctr">
              <a:lnSpc>
                <a:spcPct val="100000"/>
              </a:lnSpc>
              <a:defRPr sz="3000"/>
            </a:lvl1pPr>
          </a:lstStyle>
          <a:p>
            <a:r>
              <a:rPr lang="en-US"/>
              <a:t>Click to edit Master title style</a:t>
            </a:r>
            <a:endParaRPr lang="en-US" dirty="0"/>
          </a:p>
        </p:txBody>
      </p:sp>
      <p:sp>
        <p:nvSpPr>
          <p:cNvPr id="3" name="Subtitle 3"/>
          <p:cNvSpPr>
            <a:spLocks noGrp="1"/>
          </p:cNvSpPr>
          <p:nvPr>
            <p:ph type="subTitle" idx="1"/>
          </p:nvPr>
        </p:nvSpPr>
        <p:spPr>
          <a:xfrm>
            <a:off x="914400" y="4498848"/>
            <a:ext cx="10515600" cy="914400"/>
          </a:xfrm>
        </p:spPr>
        <p:txBody>
          <a:bodyPr>
            <a:normAutofit/>
          </a:bodyPr>
          <a:lstStyle>
            <a:lvl1pPr marL="0" indent="0" algn="ctr">
              <a:buNone/>
              <a:defRPr sz="2100" b="1">
                <a:solidFill>
                  <a:srgbClr val="800000"/>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40902289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1248" y="1124712"/>
            <a:ext cx="10515600" cy="2386584"/>
          </a:xfrm>
        </p:spPr>
        <p:txBody>
          <a:bodyPr anchor="b">
            <a:normAutofit/>
          </a:bodyPr>
          <a:lstStyle>
            <a:lvl1pPr>
              <a:lnSpc>
                <a:spcPct val="100000"/>
              </a:lnSpc>
              <a:defRPr sz="3000"/>
            </a:lvl1pPr>
          </a:lstStyle>
          <a:p>
            <a:r>
              <a:rPr lang="en-US"/>
              <a:t>Click to edit Master title style</a:t>
            </a:r>
            <a:endParaRPr lang="en-US" dirty="0"/>
          </a:p>
        </p:txBody>
      </p:sp>
      <p:sp>
        <p:nvSpPr>
          <p:cNvPr id="3" name="Text Placeholder 2"/>
          <p:cNvSpPr>
            <a:spLocks noGrp="1"/>
          </p:cNvSpPr>
          <p:nvPr>
            <p:ph type="body" idx="1"/>
          </p:nvPr>
        </p:nvSpPr>
        <p:spPr>
          <a:xfrm>
            <a:off x="841248" y="3602736"/>
            <a:ext cx="10515600" cy="1655064"/>
          </a:xfrm>
        </p:spPr>
        <p:txBody>
          <a:bodyPr>
            <a:normAutofit/>
          </a:bodyPr>
          <a:lstStyle>
            <a:lvl1pPr marL="0" indent="0">
              <a:buNone/>
              <a:defRPr sz="1650">
                <a:solidFill>
                  <a:srgbClr val="0F4D7B"/>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4077713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7"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Text Placeholder 3"/>
          <p:cNvSpPr>
            <a:spLocks noGrp="1"/>
          </p:cNvSpPr>
          <p:nvPr>
            <p:ph type="body" sz="quarter" idx="13" hasCustomPrompt="1"/>
          </p:nvPr>
        </p:nvSpPr>
        <p:spPr>
          <a:xfrm rot="-5400000">
            <a:off x="-579120" y="2819399"/>
            <a:ext cx="4206240" cy="1828800"/>
          </a:xfrm>
        </p:spPr>
        <p:txBody>
          <a:bodyPr>
            <a:normAutofit/>
          </a:bodyPr>
          <a:lstStyle>
            <a:lvl1pPr marL="0" indent="0">
              <a:buNone/>
              <a:defRPr sz="6600" b="1">
                <a:solidFill>
                  <a:srgbClr val="800000"/>
                </a:solidFill>
              </a:defRPr>
            </a:lvl1pPr>
          </a:lstStyle>
          <a:p>
            <a:pPr lvl="0"/>
            <a:r>
              <a:rPr lang="en-US" sz="6600" b="1" dirty="0"/>
              <a:t>AGENDA</a:t>
            </a:r>
            <a:endParaRPr lang="en-US" dirty="0"/>
          </a:p>
        </p:txBody>
      </p:sp>
      <p:cxnSp>
        <p:nvCxnSpPr>
          <p:cNvPr id="9" name="Straight Connector 3" descr="&quot; &quot;">
            <a:extLst>
              <a:ext uri="{C183D7F6-B498-43B3-948B-1728B52AA6E4}">
                <adec:decorative xmlns:adec="http://schemas.microsoft.com/office/drawing/2017/decorative" val="1"/>
              </a:ext>
            </a:extLst>
          </p:cNvPr>
          <p:cNvCxnSpPr/>
          <p:nvPr/>
        </p:nvCxnSpPr>
        <p:spPr>
          <a:xfrm>
            <a:off x="2080847" y="1409699"/>
            <a:ext cx="0" cy="46482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4"/>
          <p:cNvSpPr>
            <a:spLocks noGrp="1"/>
          </p:cNvSpPr>
          <p:nvPr>
            <p:ph idx="1"/>
          </p:nvPr>
        </p:nvSpPr>
        <p:spPr>
          <a:xfrm>
            <a:off x="2502408" y="1447800"/>
            <a:ext cx="868680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4962951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7"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idx="1"/>
          </p:nvPr>
        </p:nvSpPr>
        <p:spPr>
          <a:xfrm>
            <a:off x="838200" y="1447800"/>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4"/>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9449614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HRSA Goals">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7"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TextBox 1" descr="&quot; &quot;">
            <a:extLst>
              <a:ext uri="{FF2B5EF4-FFF2-40B4-BE49-F238E27FC236}">
                <a16:creationId xmlns:a16="http://schemas.microsoft.com/office/drawing/2014/main" id="{C6402E67-A38A-48B6-9551-9DFB20412E28}"/>
              </a:ext>
              <a:ext uri="{C183D7F6-B498-43B3-948B-1728B52AA6E4}">
                <adec:decorative xmlns:adec="http://schemas.microsoft.com/office/drawing/2017/decorative" val="1"/>
              </a:ext>
            </a:extLst>
          </p:cNvPr>
          <p:cNvSpPr txBox="1"/>
          <p:nvPr/>
        </p:nvSpPr>
        <p:spPr>
          <a:xfrm>
            <a:off x="1358449" y="1675075"/>
            <a:ext cx="9454896" cy="276999"/>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05740" rtlCol="0" anchor="ctr">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1" descr="&quot; &quot;">
            <a:extLst>
              <a:ext uri="{FF2B5EF4-FFF2-40B4-BE49-F238E27FC236}">
                <a16:creationId xmlns:a16="http://schemas.microsoft.com/office/drawing/2014/main" id="{D867B8F6-DAA1-714D-9DDF-440B2E7C4985}"/>
              </a:ext>
            </a:extLst>
          </p:cNvPr>
          <p:cNvPicPr>
            <a:picLocks noChangeAspect="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4957" b="14540"/>
          <a:stretch/>
        </p:blipFill>
        <p:spPr>
          <a:xfrm>
            <a:off x="1504441" y="1535601"/>
            <a:ext cx="665743" cy="598621"/>
          </a:xfrm>
          <a:prstGeom prst="rect">
            <a:avLst/>
          </a:prstGeom>
        </p:spPr>
      </p:pic>
      <p:sp>
        <p:nvSpPr>
          <p:cNvPr id="10" name="Content Placeholder 1"/>
          <p:cNvSpPr>
            <a:spLocks noGrp="1"/>
          </p:cNvSpPr>
          <p:nvPr>
            <p:ph sz="quarter" idx="13"/>
          </p:nvPr>
        </p:nvSpPr>
        <p:spPr>
          <a:xfrm>
            <a:off x="2281222" y="1600200"/>
            <a:ext cx="1292225" cy="685800"/>
          </a:xfrm>
        </p:spPr>
        <p:txBody>
          <a:bodyPr>
            <a:noAutofit/>
          </a:bodyPr>
          <a:lstStyle>
            <a:lvl1pPr marL="0" indent="0">
              <a:buNone/>
              <a:defRPr sz="1800" b="1"/>
            </a:lvl1pPr>
          </a:lstStyle>
          <a:p>
            <a:pPr lvl="0"/>
            <a:r>
              <a:rPr lang="en-US"/>
              <a:t>Edit Master text styles</a:t>
            </a:r>
          </a:p>
        </p:txBody>
      </p:sp>
      <p:grpSp>
        <p:nvGrpSpPr>
          <p:cNvPr id="4" name="Group 1" descr="&quot; &quot;"/>
          <p:cNvGrpSpPr/>
          <p:nvPr/>
        </p:nvGrpSpPr>
        <p:grpSpPr>
          <a:xfrm>
            <a:off x="3782991" y="1672426"/>
            <a:ext cx="672207" cy="309317"/>
            <a:chOff x="3782988" y="1672425"/>
            <a:chExt cx="672206" cy="309317"/>
          </a:xfrm>
        </p:grpSpPr>
        <p:sp>
          <p:nvSpPr>
            <p:cNvPr id="12" name="Right Arrow 1" descr="&quot; &quot;">
              <a:extLst>
                <a:ext uri="{FF2B5EF4-FFF2-40B4-BE49-F238E27FC236}">
                  <a16:creationId xmlns:a16="http://schemas.microsoft.com/office/drawing/2014/main" id="{78375FE7-DB1C-E944-85D7-C0D27FB65F51}"/>
                </a:ext>
              </a:extLst>
            </p:cNvPr>
            <p:cNvSpPr/>
            <p:nvPr/>
          </p:nvSpPr>
          <p:spPr>
            <a:xfrm>
              <a:off x="3782988" y="1672425"/>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1" name="Straight Arrow Connector 1" descr="&quot; &quot;">
              <a:extLst>
                <a:ext uri="{FF2B5EF4-FFF2-40B4-BE49-F238E27FC236}">
                  <a16:creationId xmlns:a16="http://schemas.microsoft.com/office/drawing/2014/main" id="{E374D2A4-8AF2-4EF3-9230-FEA6CAF5C5AE}"/>
                </a:ext>
                <a:ext uri="{C183D7F6-B498-43B3-948B-1728B52AA6E4}">
                  <adec:decorative xmlns:adec="http://schemas.microsoft.com/office/drawing/2017/decorative" val="1"/>
                </a:ext>
              </a:extLst>
            </p:cNvPr>
            <p:cNvCxnSpPr/>
            <p:nvPr/>
          </p:nvCxnSpPr>
          <p:spPr>
            <a:xfrm>
              <a:off x="3796826" y="1801632"/>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3" name="Text Placeholder 1"/>
          <p:cNvSpPr>
            <a:spLocks noGrp="1"/>
          </p:cNvSpPr>
          <p:nvPr>
            <p:ph type="body" sz="quarter" idx="18"/>
          </p:nvPr>
        </p:nvSpPr>
        <p:spPr>
          <a:xfrm>
            <a:off x="4574301" y="1472184"/>
            <a:ext cx="5943600" cy="685800"/>
          </a:xfrm>
        </p:spPr>
        <p:txBody>
          <a:bodyPr anchor="ctr">
            <a:normAutofit/>
          </a:bodyPr>
          <a:lstStyle>
            <a:lvl1pPr marL="0" indent="0">
              <a:buNone/>
              <a:defRPr sz="1350" b="1">
                <a:solidFill>
                  <a:srgbClr val="0F4D7B"/>
                </a:solidFill>
              </a:defRPr>
            </a:lvl1pPr>
          </a:lstStyle>
          <a:p>
            <a:pPr lvl="0"/>
            <a:r>
              <a:rPr lang="en-US"/>
              <a:t>Edit Master text styles</a:t>
            </a:r>
          </a:p>
        </p:txBody>
      </p:sp>
      <p:sp>
        <p:nvSpPr>
          <p:cNvPr id="14" name="TextBox 2" descr="&quot; &quot;">
            <a:extLst>
              <a:ext uri="{FF2B5EF4-FFF2-40B4-BE49-F238E27FC236}">
                <a16:creationId xmlns:a16="http://schemas.microsoft.com/office/drawing/2014/main" id="{4B4CD2B3-0C35-4CA5-9C22-D20E1D1848AF}"/>
              </a:ext>
              <a:ext uri="{C183D7F6-B498-43B3-948B-1728B52AA6E4}">
                <adec:decorative xmlns:adec="http://schemas.microsoft.com/office/drawing/2017/decorative" val="1"/>
              </a:ext>
            </a:extLst>
          </p:cNvPr>
          <p:cNvSpPr txBox="1"/>
          <p:nvPr/>
        </p:nvSpPr>
        <p:spPr>
          <a:xfrm>
            <a:off x="1358447" y="2579443"/>
            <a:ext cx="9454896" cy="300082"/>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05740" rtlCol="0" anchor="ctr">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 name="Picture 2" descr="&quot; &quot;">
            <a:extLst>
              <a:ext uri="{FF2B5EF4-FFF2-40B4-BE49-F238E27FC236}">
                <a16:creationId xmlns:a16="http://schemas.microsoft.com/office/drawing/2014/main" id="{251983AE-FDD8-D54B-895D-78E3810E9A3A}"/>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t="5027" b="16215"/>
          <a:stretch/>
        </p:blipFill>
        <p:spPr>
          <a:xfrm>
            <a:off x="1410304" y="2421393"/>
            <a:ext cx="848701" cy="668420"/>
          </a:xfrm>
          <a:prstGeom prst="rect">
            <a:avLst/>
          </a:prstGeom>
        </p:spPr>
      </p:pic>
      <p:sp>
        <p:nvSpPr>
          <p:cNvPr id="16" name="Content Placeholder 2"/>
          <p:cNvSpPr>
            <a:spLocks noGrp="1"/>
          </p:cNvSpPr>
          <p:nvPr>
            <p:ph sz="quarter" idx="14"/>
          </p:nvPr>
        </p:nvSpPr>
        <p:spPr>
          <a:xfrm>
            <a:off x="2286004" y="2514600"/>
            <a:ext cx="1292225" cy="685800"/>
          </a:xfrm>
        </p:spPr>
        <p:txBody>
          <a:bodyPr>
            <a:noAutofit/>
          </a:bodyPr>
          <a:lstStyle>
            <a:lvl1pPr marL="0" indent="0">
              <a:buNone/>
              <a:defRPr sz="1800" b="1"/>
            </a:lvl1pPr>
          </a:lstStyle>
          <a:p>
            <a:pPr lvl="0"/>
            <a:r>
              <a:rPr lang="en-US"/>
              <a:t>Edit Master text styles</a:t>
            </a:r>
          </a:p>
        </p:txBody>
      </p:sp>
      <p:grpSp>
        <p:nvGrpSpPr>
          <p:cNvPr id="5" name="Group 2" descr="&quot; &quot;"/>
          <p:cNvGrpSpPr/>
          <p:nvPr/>
        </p:nvGrpSpPr>
        <p:grpSpPr>
          <a:xfrm>
            <a:off x="3781820" y="2580904"/>
            <a:ext cx="668737" cy="309317"/>
            <a:chOff x="3781816" y="2580898"/>
            <a:chExt cx="668737" cy="309317"/>
          </a:xfrm>
        </p:grpSpPr>
        <p:sp>
          <p:nvSpPr>
            <p:cNvPr id="18" name="Right Arrow 2" descr="&quot; &quot;">
              <a:extLst>
                <a:ext uri="{FF2B5EF4-FFF2-40B4-BE49-F238E27FC236}">
                  <a16:creationId xmlns:a16="http://schemas.microsoft.com/office/drawing/2014/main" id="{FB22A8FF-B6D6-EF48-957E-1C6C265C0E6A}"/>
                </a:ext>
              </a:extLst>
            </p:cNvPr>
            <p:cNvSpPr/>
            <p:nvPr/>
          </p:nvSpPr>
          <p:spPr>
            <a:xfrm>
              <a:off x="3781816" y="2580898"/>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7" name="Straight Arrow Connector 2" descr="&quot; &quot;">
              <a:extLst>
                <a:ext uri="{FF2B5EF4-FFF2-40B4-BE49-F238E27FC236}">
                  <a16:creationId xmlns:a16="http://schemas.microsoft.com/office/drawing/2014/main" id="{06DDA596-35B1-4B19-8917-80773EB6EF20}"/>
                </a:ext>
                <a:ext uri="{C183D7F6-B498-43B3-948B-1728B52AA6E4}">
                  <adec:decorative xmlns:adec="http://schemas.microsoft.com/office/drawing/2017/decorative" val="1"/>
                </a:ext>
              </a:extLst>
            </p:cNvPr>
            <p:cNvCxnSpPr/>
            <p:nvPr/>
          </p:nvCxnSpPr>
          <p:spPr>
            <a:xfrm>
              <a:off x="3794760" y="2730619"/>
              <a:ext cx="65579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9" name="Text Placeholder 2"/>
          <p:cNvSpPr>
            <a:spLocks noGrp="1"/>
          </p:cNvSpPr>
          <p:nvPr>
            <p:ph type="body" sz="quarter" idx="19"/>
          </p:nvPr>
        </p:nvSpPr>
        <p:spPr>
          <a:xfrm>
            <a:off x="4574301" y="2386584"/>
            <a:ext cx="5943600" cy="685800"/>
          </a:xfrm>
        </p:spPr>
        <p:txBody>
          <a:bodyPr anchor="ctr">
            <a:normAutofit/>
          </a:bodyPr>
          <a:lstStyle>
            <a:lvl1pPr marL="0" indent="0">
              <a:buNone/>
              <a:defRPr sz="1350" b="1">
                <a:solidFill>
                  <a:srgbClr val="0F4D7B"/>
                </a:solidFill>
              </a:defRPr>
            </a:lvl1pPr>
          </a:lstStyle>
          <a:p>
            <a:pPr lvl="0"/>
            <a:r>
              <a:rPr lang="en-US"/>
              <a:t>Edit Master text styles</a:t>
            </a:r>
          </a:p>
        </p:txBody>
      </p:sp>
      <p:sp>
        <p:nvSpPr>
          <p:cNvPr id="20" name="TextBox 3" descr="&quot; &quot;">
            <a:extLst>
              <a:ext uri="{FF2B5EF4-FFF2-40B4-BE49-F238E27FC236}">
                <a16:creationId xmlns:a16="http://schemas.microsoft.com/office/drawing/2014/main" id="{60B3EAF8-E8EC-4858-8A8B-E56502F72082}"/>
              </a:ext>
              <a:ext uri="{C183D7F6-B498-43B3-948B-1728B52AA6E4}">
                <adec:decorative xmlns:adec="http://schemas.microsoft.com/office/drawing/2017/decorative" val="1"/>
              </a:ext>
            </a:extLst>
          </p:cNvPr>
          <p:cNvSpPr txBox="1"/>
          <p:nvPr/>
        </p:nvSpPr>
        <p:spPr>
          <a:xfrm>
            <a:off x="1358449" y="3493843"/>
            <a:ext cx="9451427" cy="300082"/>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05740" rtlCol="0" anchor="ctr">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1" name="Picture 3" descr="&quot; &quot;">
            <a:extLst>
              <a:ext uri="{FF2B5EF4-FFF2-40B4-BE49-F238E27FC236}">
                <a16:creationId xmlns:a16="http://schemas.microsoft.com/office/drawing/2014/main" id="{0C1C26A6-6D39-AA4C-91F2-A6B15313B4DF}"/>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b="24347"/>
          <a:stretch/>
        </p:blipFill>
        <p:spPr>
          <a:xfrm>
            <a:off x="1373857" y="3224268"/>
            <a:ext cx="948727" cy="717739"/>
          </a:xfrm>
          <a:prstGeom prst="rect">
            <a:avLst/>
          </a:prstGeom>
        </p:spPr>
      </p:pic>
      <p:sp>
        <p:nvSpPr>
          <p:cNvPr id="22" name="Content Placeholder 3"/>
          <p:cNvSpPr>
            <a:spLocks noGrp="1"/>
          </p:cNvSpPr>
          <p:nvPr>
            <p:ph sz="quarter" idx="15"/>
          </p:nvPr>
        </p:nvSpPr>
        <p:spPr>
          <a:xfrm>
            <a:off x="2286004" y="3429000"/>
            <a:ext cx="1292225" cy="685800"/>
          </a:xfrm>
        </p:spPr>
        <p:txBody>
          <a:bodyPr>
            <a:noAutofit/>
          </a:bodyPr>
          <a:lstStyle>
            <a:lvl1pPr marL="0" indent="0">
              <a:buNone/>
              <a:defRPr sz="1800" b="1"/>
            </a:lvl1pPr>
          </a:lstStyle>
          <a:p>
            <a:pPr lvl="0"/>
            <a:r>
              <a:rPr lang="en-US"/>
              <a:t>Edit Master text styles</a:t>
            </a:r>
          </a:p>
        </p:txBody>
      </p:sp>
      <p:grpSp>
        <p:nvGrpSpPr>
          <p:cNvPr id="40" name="Group 3" descr="&quot; &quot;"/>
          <p:cNvGrpSpPr/>
          <p:nvPr/>
        </p:nvGrpSpPr>
        <p:grpSpPr>
          <a:xfrm>
            <a:off x="3782991" y="3481002"/>
            <a:ext cx="672207" cy="309317"/>
            <a:chOff x="3782988" y="3481001"/>
            <a:chExt cx="672206" cy="309317"/>
          </a:xfrm>
        </p:grpSpPr>
        <p:sp>
          <p:nvSpPr>
            <p:cNvPr id="24" name="Right Arrow 3" descr="&quot; &quot;">
              <a:extLst>
                <a:ext uri="{FF2B5EF4-FFF2-40B4-BE49-F238E27FC236}">
                  <a16:creationId xmlns:a16="http://schemas.microsoft.com/office/drawing/2014/main" id="{1913B0D4-773F-E345-9779-302C302A9DB4}"/>
                </a:ext>
              </a:extLst>
            </p:cNvPr>
            <p:cNvSpPr/>
            <p:nvPr/>
          </p:nvSpPr>
          <p:spPr>
            <a:xfrm>
              <a:off x="3782988" y="3481001"/>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3" name="Straight Arrow Connector 3" descr="&quot; &quot;">
              <a:extLst>
                <a:ext uri="{FF2B5EF4-FFF2-40B4-BE49-F238E27FC236}">
                  <a16:creationId xmlns:a16="http://schemas.microsoft.com/office/drawing/2014/main" id="{E0C063F0-B581-43F0-B7A2-53C3ECA9772F}"/>
                </a:ext>
                <a:ext uri="{C183D7F6-B498-43B3-948B-1728B52AA6E4}">
                  <adec:decorative xmlns:adec="http://schemas.microsoft.com/office/drawing/2017/decorative" val="1"/>
                </a:ext>
              </a:extLst>
            </p:cNvPr>
            <p:cNvCxnSpPr/>
            <p:nvPr/>
          </p:nvCxnSpPr>
          <p:spPr>
            <a:xfrm>
              <a:off x="3796826" y="3619035"/>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25" name="Text Placeholder 3"/>
          <p:cNvSpPr>
            <a:spLocks noGrp="1"/>
          </p:cNvSpPr>
          <p:nvPr>
            <p:ph type="body" sz="quarter" idx="20"/>
          </p:nvPr>
        </p:nvSpPr>
        <p:spPr>
          <a:xfrm>
            <a:off x="4574301" y="3298824"/>
            <a:ext cx="5943600" cy="685800"/>
          </a:xfrm>
        </p:spPr>
        <p:txBody>
          <a:bodyPr anchor="ctr">
            <a:normAutofit/>
          </a:bodyPr>
          <a:lstStyle>
            <a:lvl1pPr marL="0" indent="0">
              <a:buNone/>
              <a:defRPr sz="1350" b="1">
                <a:solidFill>
                  <a:srgbClr val="0F4D7B"/>
                </a:solidFill>
              </a:defRPr>
            </a:lvl1pPr>
          </a:lstStyle>
          <a:p>
            <a:pPr lvl="0"/>
            <a:r>
              <a:rPr lang="en-US"/>
              <a:t>Edit Master text styles</a:t>
            </a:r>
          </a:p>
        </p:txBody>
      </p:sp>
      <p:sp>
        <p:nvSpPr>
          <p:cNvPr id="26" name="TextBox 4" descr="&quot; &quot;">
            <a:extLst>
              <a:ext uri="{FF2B5EF4-FFF2-40B4-BE49-F238E27FC236}">
                <a16:creationId xmlns:a16="http://schemas.microsoft.com/office/drawing/2014/main" id="{85EF0527-BE10-49F7-A277-F3642E27FCAF}"/>
              </a:ext>
              <a:ext uri="{C183D7F6-B498-43B3-948B-1728B52AA6E4}">
                <adec:decorative xmlns:adec="http://schemas.microsoft.com/office/drawing/2017/decorative" val="1"/>
              </a:ext>
            </a:extLst>
          </p:cNvPr>
          <p:cNvSpPr txBox="1"/>
          <p:nvPr/>
        </p:nvSpPr>
        <p:spPr>
          <a:xfrm>
            <a:off x="1358447" y="4408243"/>
            <a:ext cx="9454896" cy="300082"/>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05740" rtlCol="0" anchor="ctr">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7" name="Picture 4" descr="&quot; &quot;">
            <a:extLst>
              <a:ext uri="{FF2B5EF4-FFF2-40B4-BE49-F238E27FC236}">
                <a16:creationId xmlns:a16="http://schemas.microsoft.com/office/drawing/2014/main" id="{C09885F3-74CC-4C4E-9968-3750ABA8418C}"/>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b="15556"/>
          <a:stretch/>
        </p:blipFill>
        <p:spPr>
          <a:xfrm>
            <a:off x="1459825" y="4218554"/>
            <a:ext cx="779503" cy="658246"/>
          </a:xfrm>
          <a:prstGeom prst="rect">
            <a:avLst/>
          </a:prstGeom>
        </p:spPr>
      </p:pic>
      <p:sp>
        <p:nvSpPr>
          <p:cNvPr id="28" name="Content Placeholder 4"/>
          <p:cNvSpPr>
            <a:spLocks noGrp="1"/>
          </p:cNvSpPr>
          <p:nvPr>
            <p:ph sz="quarter" idx="16"/>
          </p:nvPr>
        </p:nvSpPr>
        <p:spPr>
          <a:xfrm>
            <a:off x="2286004" y="4343400"/>
            <a:ext cx="1292225" cy="685800"/>
          </a:xfrm>
        </p:spPr>
        <p:txBody>
          <a:bodyPr>
            <a:noAutofit/>
          </a:bodyPr>
          <a:lstStyle>
            <a:lvl1pPr marL="0" indent="0">
              <a:buNone/>
              <a:defRPr sz="1800" b="1"/>
            </a:lvl1pPr>
          </a:lstStyle>
          <a:p>
            <a:pPr lvl="0"/>
            <a:r>
              <a:rPr lang="en-US"/>
              <a:t>Edit Master text styles</a:t>
            </a:r>
          </a:p>
        </p:txBody>
      </p:sp>
      <p:grpSp>
        <p:nvGrpSpPr>
          <p:cNvPr id="41" name="Group 4" descr="&quot; &quot;"/>
          <p:cNvGrpSpPr/>
          <p:nvPr/>
        </p:nvGrpSpPr>
        <p:grpSpPr>
          <a:xfrm>
            <a:off x="3780695" y="4398466"/>
            <a:ext cx="674503" cy="309317"/>
            <a:chOff x="3780692" y="4398460"/>
            <a:chExt cx="674502" cy="309317"/>
          </a:xfrm>
        </p:grpSpPr>
        <p:sp>
          <p:nvSpPr>
            <p:cNvPr id="30" name="Right Arrow 4" descr="&quot; &quot;">
              <a:extLst>
                <a:ext uri="{FF2B5EF4-FFF2-40B4-BE49-F238E27FC236}">
                  <a16:creationId xmlns:a16="http://schemas.microsoft.com/office/drawing/2014/main" id="{CB4042CC-3526-E345-A0B0-EC60879BC64D}"/>
                </a:ext>
              </a:extLst>
            </p:cNvPr>
            <p:cNvSpPr/>
            <p:nvPr/>
          </p:nvSpPr>
          <p:spPr>
            <a:xfrm>
              <a:off x="3780692" y="4398460"/>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9" name="Straight Arrow Connector 4" descr="&quot; &quot;">
              <a:extLst>
                <a:ext uri="{FF2B5EF4-FFF2-40B4-BE49-F238E27FC236}">
                  <a16:creationId xmlns:a16="http://schemas.microsoft.com/office/drawing/2014/main" id="{8CF7B626-BFAE-4657-80B6-D8FBC78B5CEC}"/>
                </a:ext>
                <a:ext uri="{C183D7F6-B498-43B3-948B-1728B52AA6E4}">
                  <adec:decorative xmlns:adec="http://schemas.microsoft.com/office/drawing/2017/decorative" val="1"/>
                </a:ext>
              </a:extLst>
            </p:cNvPr>
            <p:cNvCxnSpPr/>
            <p:nvPr/>
          </p:nvCxnSpPr>
          <p:spPr>
            <a:xfrm>
              <a:off x="3796826" y="4541806"/>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31" name="Text Placeholder 4"/>
          <p:cNvSpPr>
            <a:spLocks noGrp="1"/>
          </p:cNvSpPr>
          <p:nvPr>
            <p:ph type="body" sz="quarter" idx="21"/>
          </p:nvPr>
        </p:nvSpPr>
        <p:spPr>
          <a:xfrm>
            <a:off x="4574301" y="4215384"/>
            <a:ext cx="5943600" cy="685800"/>
          </a:xfrm>
        </p:spPr>
        <p:txBody>
          <a:bodyPr anchor="ctr">
            <a:normAutofit/>
          </a:bodyPr>
          <a:lstStyle>
            <a:lvl1pPr marL="0" indent="0">
              <a:buNone/>
              <a:defRPr sz="1350" b="1">
                <a:solidFill>
                  <a:srgbClr val="0F4D7B"/>
                </a:solidFill>
              </a:defRPr>
            </a:lvl1pPr>
          </a:lstStyle>
          <a:p>
            <a:pPr lvl="0"/>
            <a:r>
              <a:rPr lang="en-US"/>
              <a:t>Edit Master text styles</a:t>
            </a:r>
          </a:p>
        </p:txBody>
      </p:sp>
      <p:sp>
        <p:nvSpPr>
          <p:cNvPr id="32" name="TextBox 5" descr="&quot; &quot;">
            <a:extLst>
              <a:ext uri="{FF2B5EF4-FFF2-40B4-BE49-F238E27FC236}">
                <a16:creationId xmlns:a16="http://schemas.microsoft.com/office/drawing/2014/main" id="{43532CC2-D793-46EC-B5F4-56F124E6A3EC}"/>
              </a:ext>
              <a:ext uri="{C183D7F6-B498-43B3-948B-1728B52AA6E4}">
                <adec:decorative xmlns:adec="http://schemas.microsoft.com/office/drawing/2017/decorative" val="1"/>
              </a:ext>
            </a:extLst>
          </p:cNvPr>
          <p:cNvSpPr txBox="1"/>
          <p:nvPr/>
        </p:nvSpPr>
        <p:spPr>
          <a:xfrm>
            <a:off x="1358454" y="5323298"/>
            <a:ext cx="9451425" cy="300082"/>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05740" rtlCol="0" anchor="ctr">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3" name="Picture 5" descr="&quot; &quot;">
            <a:extLst>
              <a:ext uri="{FF2B5EF4-FFF2-40B4-BE49-F238E27FC236}">
                <a16:creationId xmlns:a16="http://schemas.microsoft.com/office/drawing/2014/main" id="{42EEB4FA-EC18-374F-8CE6-BB5F8A87DB85}"/>
              </a:ext>
            </a:extLst>
          </p:cNvPr>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b="15035"/>
          <a:stretch/>
        </p:blipFill>
        <p:spPr>
          <a:xfrm>
            <a:off x="1469629" y="5149334"/>
            <a:ext cx="727859" cy="618420"/>
          </a:xfrm>
          <a:prstGeom prst="rect">
            <a:avLst/>
          </a:prstGeom>
        </p:spPr>
      </p:pic>
      <p:sp>
        <p:nvSpPr>
          <p:cNvPr id="34" name="Content Placeholder 5"/>
          <p:cNvSpPr>
            <a:spLocks noGrp="1"/>
          </p:cNvSpPr>
          <p:nvPr>
            <p:ph sz="quarter" idx="17"/>
          </p:nvPr>
        </p:nvSpPr>
        <p:spPr>
          <a:xfrm>
            <a:off x="2286004" y="5257800"/>
            <a:ext cx="1292225" cy="685800"/>
          </a:xfrm>
        </p:spPr>
        <p:txBody>
          <a:bodyPr>
            <a:noAutofit/>
          </a:bodyPr>
          <a:lstStyle>
            <a:lvl1pPr marL="0" indent="0">
              <a:buNone/>
              <a:defRPr sz="1800" b="1"/>
            </a:lvl1pPr>
          </a:lstStyle>
          <a:p>
            <a:pPr lvl="0"/>
            <a:r>
              <a:rPr lang="en-US"/>
              <a:t>Edit Master text styles</a:t>
            </a:r>
          </a:p>
        </p:txBody>
      </p:sp>
      <p:grpSp>
        <p:nvGrpSpPr>
          <p:cNvPr id="42" name="Group 5"/>
          <p:cNvGrpSpPr/>
          <p:nvPr/>
        </p:nvGrpSpPr>
        <p:grpSpPr>
          <a:xfrm>
            <a:off x="3781863" y="5329489"/>
            <a:ext cx="674503" cy="309317"/>
            <a:chOff x="3781860" y="5329483"/>
            <a:chExt cx="674502" cy="309317"/>
          </a:xfrm>
        </p:grpSpPr>
        <p:sp>
          <p:nvSpPr>
            <p:cNvPr id="36" name="Right Arrow 5" descr="&quot; &quot;">
              <a:extLst>
                <a:ext uri="{FF2B5EF4-FFF2-40B4-BE49-F238E27FC236}">
                  <a16:creationId xmlns:a16="http://schemas.microsoft.com/office/drawing/2014/main" id="{8345FEEA-C542-9B4E-AEF3-3D5CEF9197FC}"/>
                </a:ext>
              </a:extLst>
            </p:cNvPr>
            <p:cNvSpPr/>
            <p:nvPr/>
          </p:nvSpPr>
          <p:spPr>
            <a:xfrm>
              <a:off x="3781860" y="5329483"/>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5" name="Straight Arrow Connector 5" descr="&quot; &quot;">
              <a:extLst>
                <a:ext uri="{FF2B5EF4-FFF2-40B4-BE49-F238E27FC236}">
                  <a16:creationId xmlns:a16="http://schemas.microsoft.com/office/drawing/2014/main" id="{F06050F9-7E34-4E90-85F1-ADA3F727F5BF}"/>
                </a:ext>
                <a:ext uri="{C183D7F6-B498-43B3-948B-1728B52AA6E4}">
                  <adec:decorative xmlns:adec="http://schemas.microsoft.com/office/drawing/2017/decorative" val="1"/>
                </a:ext>
              </a:extLst>
            </p:cNvPr>
            <p:cNvCxnSpPr/>
            <p:nvPr/>
          </p:nvCxnSpPr>
          <p:spPr>
            <a:xfrm>
              <a:off x="3797994" y="5463258"/>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37" name="Text Placeholder 5"/>
          <p:cNvSpPr>
            <a:spLocks noGrp="1"/>
          </p:cNvSpPr>
          <p:nvPr>
            <p:ph type="body" sz="quarter" idx="22"/>
          </p:nvPr>
        </p:nvSpPr>
        <p:spPr>
          <a:xfrm>
            <a:off x="4574301" y="5129784"/>
            <a:ext cx="5943600" cy="685800"/>
          </a:xfrm>
        </p:spPr>
        <p:txBody>
          <a:bodyPr anchor="ctr">
            <a:normAutofit/>
          </a:bodyPr>
          <a:lstStyle>
            <a:lvl1pPr marL="0" indent="0">
              <a:buNone/>
              <a:defRPr sz="1350" b="1">
                <a:solidFill>
                  <a:srgbClr val="0F4D7B"/>
                </a:solidFill>
              </a:defRPr>
            </a:lvl1pPr>
          </a:lstStyle>
          <a:p>
            <a:pPr lvl="0"/>
            <a:r>
              <a:rPr lang="en-US"/>
              <a:t>Edit Master text styles</a:t>
            </a:r>
          </a:p>
        </p:txBody>
      </p:sp>
      <p:sp>
        <p:nvSpPr>
          <p:cNvPr id="6" name="Slide Number Placeholder 4"/>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40811025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One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7"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idx="1"/>
          </p:nvPr>
        </p:nvSpPr>
        <p:spPr>
          <a:xfrm>
            <a:off x="838200" y="1447800"/>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3"/>
          </p:nvPr>
        </p:nvSpPr>
        <p:spPr>
          <a:xfrm>
            <a:off x="841248" y="6016752"/>
            <a:ext cx="9528048" cy="548640"/>
          </a:xfrm>
        </p:spPr>
        <p:txBody>
          <a:bodyPr>
            <a:normAutofit/>
          </a:bodyPr>
          <a:lstStyle>
            <a:lvl1pPr marL="0" indent="0">
              <a:spcBef>
                <a:spcPts val="0"/>
              </a:spcBef>
              <a:buNone/>
              <a:defRPr sz="1050"/>
            </a:lvl1pPr>
          </a:lstStyle>
          <a:p>
            <a:pPr lvl="0"/>
            <a:r>
              <a:rPr lang="en-US"/>
              <a:t>Edit Master text styles</a:t>
            </a:r>
          </a:p>
        </p:txBody>
      </p:sp>
      <p:sp>
        <p:nvSpPr>
          <p:cNvPr id="6" name="Slide Number Placeholder 5"/>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754603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rgbClr val="8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264550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wo Wide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7"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Content Placeholder 3"/>
          <p:cNvSpPr>
            <a:spLocks noGrp="1"/>
          </p:cNvSpPr>
          <p:nvPr>
            <p:ph sz="quarter" idx="14"/>
          </p:nvPr>
        </p:nvSpPr>
        <p:spPr>
          <a:xfrm>
            <a:off x="838200" y="1115568"/>
            <a:ext cx="10515600" cy="68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4"/>
          <p:cNvSpPr>
            <a:spLocks noGrp="1"/>
          </p:cNvSpPr>
          <p:nvPr>
            <p:ph idx="1"/>
          </p:nvPr>
        </p:nvSpPr>
        <p:spPr>
          <a:xfrm>
            <a:off x="838200" y="1828800"/>
            <a:ext cx="10515600" cy="397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5"/>
          <p:cNvSpPr>
            <a:spLocks noGrp="1"/>
          </p:cNvSpPr>
          <p:nvPr>
            <p:ph type="body" sz="quarter" idx="13"/>
          </p:nvPr>
        </p:nvSpPr>
        <p:spPr>
          <a:xfrm>
            <a:off x="841248" y="6016752"/>
            <a:ext cx="9528048" cy="548640"/>
          </a:xfrm>
        </p:spPr>
        <p:txBody>
          <a:bodyPr>
            <a:normAutofit/>
          </a:bodyPr>
          <a:lstStyle>
            <a:lvl1pPr marL="0" indent="0">
              <a:spcBef>
                <a:spcPts val="0"/>
              </a:spcBef>
              <a:buNone/>
              <a:defRPr sz="1050"/>
            </a:lvl1pPr>
          </a:lstStyle>
          <a:p>
            <a:pPr lvl="0"/>
            <a:r>
              <a:rPr lang="en-US"/>
              <a:t>Edit Master text styles</a:t>
            </a:r>
          </a:p>
        </p:txBody>
      </p:sp>
      <p:sp>
        <p:nvSpPr>
          <p:cNvPr id="6" name="Slide Number Placeholder 6"/>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9003469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a:xfrm>
            <a:off x="6172200" y="144475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7598059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wo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a:xfrm>
            <a:off x="6172200" y="144475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5"/>
          <p:cNvSpPr>
            <a:spLocks noGrp="1"/>
          </p:cNvSpPr>
          <p:nvPr>
            <p:ph type="body" sz="quarter" idx="13"/>
          </p:nvPr>
        </p:nvSpPr>
        <p:spPr>
          <a:xfrm>
            <a:off x="841248" y="6016752"/>
            <a:ext cx="9528048" cy="548640"/>
          </a:xfrm>
        </p:spPr>
        <p:txBody>
          <a:bodyPr>
            <a:noAutofit/>
          </a:bodyPr>
          <a:lstStyle>
            <a:lvl1pPr marL="0" indent="0">
              <a:spcBef>
                <a:spcPts val="0"/>
              </a:spcBef>
              <a:buNone/>
              <a:defRPr sz="1050"/>
            </a:lvl1pPr>
            <a:lvl2pPr marL="342892" indent="0">
              <a:spcBef>
                <a:spcPts val="0"/>
              </a:spcBef>
              <a:buNone/>
              <a:defRPr sz="1050"/>
            </a:lvl2pPr>
            <a:lvl3pPr marL="685783" indent="0">
              <a:spcBef>
                <a:spcPts val="0"/>
              </a:spcBef>
              <a:buNone/>
              <a:defRPr sz="1050"/>
            </a:lvl3pPr>
            <a:lvl4pPr marL="1028675" indent="0">
              <a:spcBef>
                <a:spcPts val="0"/>
              </a:spcBef>
              <a:buNone/>
              <a:defRPr sz="1050"/>
            </a:lvl4pPr>
            <a:lvl5pPr marL="1371566" indent="0">
              <a:spcBef>
                <a:spcPts val="0"/>
              </a:spcBef>
              <a:buNone/>
              <a:defRPr sz="1050"/>
            </a:lvl5pPr>
          </a:lstStyle>
          <a:p>
            <a:pPr lvl="0"/>
            <a:r>
              <a:rPr lang="en-US"/>
              <a:t>Edit Master text styles</a:t>
            </a:r>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4201314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Wid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10515600" cy="32552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a:xfrm>
            <a:off x="838200" y="4700016"/>
            <a:ext cx="10515600" cy="1225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2765281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wo Content and One Content 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2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p:cNvSpPr>
            <a:spLocks noGrp="1"/>
          </p:cNvSpPr>
          <p:nvPr>
            <p:ph sz="quarter" idx="13"/>
          </p:nvPr>
        </p:nvSpPr>
        <p:spPr>
          <a:xfrm>
            <a:off x="6172200" y="1444752"/>
            <a:ext cx="5184648" cy="5486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5"/>
          <p:cNvSpPr>
            <a:spLocks noGrp="1"/>
          </p:cNvSpPr>
          <p:nvPr>
            <p:ph sz="half" idx="2"/>
          </p:nvPr>
        </p:nvSpPr>
        <p:spPr>
          <a:xfrm>
            <a:off x="6172200" y="2133600"/>
            <a:ext cx="5181600" cy="3662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6426777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Two Content One Content 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2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p:cNvSpPr>
            <a:spLocks noGrp="1"/>
          </p:cNvSpPr>
          <p:nvPr>
            <p:ph sz="quarter" idx="13"/>
          </p:nvPr>
        </p:nvSpPr>
        <p:spPr>
          <a:xfrm>
            <a:off x="6172200" y="1444752"/>
            <a:ext cx="5184648" cy="5486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5"/>
          <p:cNvSpPr>
            <a:spLocks noGrp="1"/>
          </p:cNvSpPr>
          <p:nvPr>
            <p:ph sz="half" idx="2"/>
          </p:nvPr>
        </p:nvSpPr>
        <p:spPr>
          <a:xfrm>
            <a:off x="6172200" y="2133600"/>
            <a:ext cx="5181600" cy="3662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p:cNvSpPr>
            <a:spLocks noGrp="1"/>
          </p:cNvSpPr>
          <p:nvPr>
            <p:ph type="body" sz="quarter" idx="14"/>
          </p:nvPr>
        </p:nvSpPr>
        <p:spPr>
          <a:xfrm>
            <a:off x="838200" y="6016752"/>
            <a:ext cx="9528048" cy="548640"/>
          </a:xfrm>
        </p:spPr>
        <p:txBody>
          <a:bodyPr>
            <a:normAutofit/>
          </a:bodyPr>
          <a:lstStyle>
            <a:lvl1pPr marL="0" indent="0">
              <a:spcBef>
                <a:spcPts val="0"/>
              </a:spcBef>
              <a:buNone/>
              <a:defRPr sz="1050"/>
            </a:lvl1pPr>
          </a:lstStyle>
          <a:p>
            <a:pPr lvl="0"/>
            <a:r>
              <a:rPr lang="en-US"/>
              <a:t>Edit Master text styles</a:t>
            </a:r>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5416212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wo Titled Content Three Pictures">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726948" y="1252537"/>
            <a:ext cx="4572000" cy="45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a"/>
          <p:cNvSpPr>
            <a:spLocks noGrp="1"/>
          </p:cNvSpPr>
          <p:nvPr>
            <p:ph sz="quarter" idx="17"/>
          </p:nvPr>
        </p:nvSpPr>
        <p:spPr>
          <a:xfrm>
            <a:off x="841248" y="1895478"/>
            <a:ext cx="4343400" cy="4352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p:cNvSpPr>
            <a:spLocks noGrp="1"/>
          </p:cNvSpPr>
          <p:nvPr>
            <p:ph sz="quarter" idx="13"/>
          </p:nvPr>
        </p:nvSpPr>
        <p:spPr>
          <a:xfrm>
            <a:off x="6705600" y="1262428"/>
            <a:ext cx="4572000" cy="45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a"/>
          <p:cNvSpPr>
            <a:spLocks noGrp="1"/>
          </p:cNvSpPr>
          <p:nvPr>
            <p:ph sz="half" idx="2"/>
          </p:nvPr>
        </p:nvSpPr>
        <p:spPr>
          <a:xfrm>
            <a:off x="7616952" y="1895859"/>
            <a:ext cx="3660648" cy="39514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4b.1" descr="&quot; &quot;"/>
          <p:cNvSpPr>
            <a:spLocks noGrp="1"/>
          </p:cNvSpPr>
          <p:nvPr>
            <p:ph type="pic" sz="quarter" idx="14"/>
          </p:nvPr>
        </p:nvSpPr>
        <p:spPr>
          <a:xfrm>
            <a:off x="6705600" y="2157984"/>
            <a:ext cx="685800" cy="685800"/>
          </a:xfrm>
        </p:spPr>
        <p:txBody>
          <a:bodyPr/>
          <a:lstStyle/>
          <a:p>
            <a:r>
              <a:rPr lang="en-US"/>
              <a:t>Click icon to add picture</a:t>
            </a:r>
            <a:endParaRPr lang="en-US" dirty="0"/>
          </a:p>
        </p:txBody>
      </p:sp>
      <p:sp>
        <p:nvSpPr>
          <p:cNvPr id="11" name="Picture Placeholder 4b.2" descr="&quot; &quot;"/>
          <p:cNvSpPr>
            <a:spLocks noGrp="1"/>
          </p:cNvSpPr>
          <p:nvPr>
            <p:ph type="pic" sz="quarter" idx="15"/>
          </p:nvPr>
        </p:nvSpPr>
        <p:spPr>
          <a:xfrm>
            <a:off x="6705600" y="3364992"/>
            <a:ext cx="685800" cy="685800"/>
          </a:xfrm>
        </p:spPr>
        <p:txBody>
          <a:bodyPr/>
          <a:lstStyle/>
          <a:p>
            <a:r>
              <a:rPr lang="en-US"/>
              <a:t>Click icon to add picture</a:t>
            </a:r>
            <a:endParaRPr lang="en-US" dirty="0"/>
          </a:p>
        </p:txBody>
      </p:sp>
      <p:sp>
        <p:nvSpPr>
          <p:cNvPr id="12" name="Picture Placeholder 4b.3" descr="&quot; &quot;"/>
          <p:cNvSpPr>
            <a:spLocks noGrp="1"/>
          </p:cNvSpPr>
          <p:nvPr>
            <p:ph type="pic" sz="quarter" idx="16"/>
          </p:nvPr>
        </p:nvSpPr>
        <p:spPr>
          <a:xfrm>
            <a:off x="6720255" y="4572000"/>
            <a:ext cx="685800" cy="685800"/>
          </a:xfrm>
        </p:spPr>
        <p:txBody>
          <a:bodyPr/>
          <a:lstStyle/>
          <a:p>
            <a:r>
              <a:rPr lang="en-US"/>
              <a:t>Click icon to add picture</a:t>
            </a:r>
            <a:endParaRPr lang="en-US" dirty="0"/>
          </a:p>
        </p:txBody>
      </p:sp>
      <p:sp>
        <p:nvSpPr>
          <p:cNvPr id="7" name="Slide Number Placeholder 5"/>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2575067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27462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a:xfrm>
            <a:off x="6172200" y="144475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3"/>
          </p:nvPr>
        </p:nvSpPr>
        <p:spPr>
          <a:xfrm>
            <a:off x="841248" y="4350748"/>
            <a:ext cx="5184648" cy="21396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3798420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hree Wid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179576"/>
            <a:ext cx="10515600" cy="1828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a:xfrm>
            <a:off x="228600" y="3118109"/>
            <a:ext cx="11704320" cy="259689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3"/>
          </p:nvPr>
        </p:nvSpPr>
        <p:spPr>
          <a:xfrm>
            <a:off x="3959352" y="5212080"/>
            <a:ext cx="4645152" cy="10149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2867034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hree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432816" y="1444752"/>
            <a:ext cx="3529584"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a:xfrm>
            <a:off x="4331208" y="1444752"/>
            <a:ext cx="3529584"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3"/>
          </p:nvPr>
        </p:nvSpPr>
        <p:spPr>
          <a:xfrm>
            <a:off x="8229600" y="1444752"/>
            <a:ext cx="3529584"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6"/>
          <p:cNvSpPr>
            <a:spLocks noGrp="1"/>
          </p:cNvSpPr>
          <p:nvPr>
            <p:ph type="body" sz="quarter" idx="14"/>
          </p:nvPr>
        </p:nvSpPr>
        <p:spPr>
          <a:xfrm>
            <a:off x="838200" y="6016752"/>
            <a:ext cx="9528048" cy="548640"/>
          </a:xfrm>
        </p:spPr>
        <p:txBody>
          <a:bodyPr>
            <a:normAutofit/>
          </a:bodyPr>
          <a:lstStyle>
            <a:lvl1pPr marL="0" indent="0">
              <a:spcBef>
                <a:spcPts val="0"/>
              </a:spcBef>
              <a:buNone/>
              <a:defRPr sz="1050"/>
            </a:lvl1pPr>
          </a:lstStyle>
          <a:p>
            <a:pPr lvl="0"/>
            <a:r>
              <a:rPr lang="en-US"/>
              <a:t>Edit Master text styles</a:t>
            </a:r>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540176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9347200" y="6553201"/>
            <a:ext cx="27432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7844101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ix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18288" y="1444752"/>
            <a:ext cx="1965960"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4"/>
          <p:cNvSpPr>
            <a:spLocks noGrp="1"/>
          </p:cNvSpPr>
          <p:nvPr>
            <p:ph sz="half" idx="15"/>
          </p:nvPr>
        </p:nvSpPr>
        <p:spPr>
          <a:xfrm>
            <a:off x="2057400" y="1444752"/>
            <a:ext cx="1965960"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5"/>
          <p:cNvSpPr>
            <a:spLocks noGrp="1"/>
          </p:cNvSpPr>
          <p:nvPr>
            <p:ph sz="half" idx="2"/>
          </p:nvPr>
        </p:nvSpPr>
        <p:spPr>
          <a:xfrm>
            <a:off x="4096512" y="1444752"/>
            <a:ext cx="1965960"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6"/>
          <p:cNvSpPr>
            <a:spLocks noGrp="1"/>
          </p:cNvSpPr>
          <p:nvPr>
            <p:ph sz="half" idx="16"/>
          </p:nvPr>
        </p:nvSpPr>
        <p:spPr>
          <a:xfrm>
            <a:off x="6135624" y="1444752"/>
            <a:ext cx="1965960"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7"/>
          <p:cNvSpPr>
            <a:spLocks noGrp="1"/>
          </p:cNvSpPr>
          <p:nvPr>
            <p:ph sz="quarter" idx="13"/>
          </p:nvPr>
        </p:nvSpPr>
        <p:spPr>
          <a:xfrm>
            <a:off x="8174736" y="1444752"/>
            <a:ext cx="1965960"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8"/>
          <p:cNvSpPr>
            <a:spLocks noGrp="1"/>
          </p:cNvSpPr>
          <p:nvPr>
            <p:ph sz="quarter" idx="17"/>
          </p:nvPr>
        </p:nvSpPr>
        <p:spPr>
          <a:xfrm>
            <a:off x="10213848" y="1444752"/>
            <a:ext cx="1965960"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9"/>
          <p:cNvSpPr>
            <a:spLocks noGrp="1"/>
          </p:cNvSpPr>
          <p:nvPr>
            <p:ph type="body" sz="quarter" idx="14"/>
          </p:nvPr>
        </p:nvSpPr>
        <p:spPr>
          <a:xfrm>
            <a:off x="838200" y="6016752"/>
            <a:ext cx="9528048" cy="548640"/>
          </a:xfrm>
        </p:spPr>
        <p:txBody>
          <a:bodyPr>
            <a:normAutofit/>
          </a:bodyPr>
          <a:lstStyle>
            <a:lvl1pPr marL="0" indent="0">
              <a:spcBef>
                <a:spcPts val="0"/>
              </a:spcBef>
              <a:buNone/>
              <a:defRPr sz="1050"/>
            </a:lvl1pPr>
          </a:lstStyle>
          <a:p>
            <a:pPr lvl="0"/>
            <a:r>
              <a:rPr lang="en-US"/>
              <a:t>Edit Master text styles</a:t>
            </a:r>
          </a:p>
        </p:txBody>
      </p:sp>
      <p:sp>
        <p:nvSpPr>
          <p:cNvPr id="7" name="Slide Number Placeholder 10"/>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3493596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agline Three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9" name="Content Placeholder 3"/>
          <p:cNvSpPr>
            <a:spLocks noGrp="1"/>
          </p:cNvSpPr>
          <p:nvPr>
            <p:ph sz="quarter" idx="15"/>
          </p:nvPr>
        </p:nvSpPr>
        <p:spPr>
          <a:xfrm>
            <a:off x="841248" y="1066800"/>
            <a:ext cx="10515600" cy="45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4"/>
          <p:cNvSpPr>
            <a:spLocks noGrp="1"/>
          </p:cNvSpPr>
          <p:nvPr>
            <p:ph sz="half" idx="1"/>
          </p:nvPr>
        </p:nvSpPr>
        <p:spPr>
          <a:xfrm>
            <a:off x="432816" y="1524000"/>
            <a:ext cx="3529584"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5"/>
          <p:cNvSpPr>
            <a:spLocks noGrp="1"/>
          </p:cNvSpPr>
          <p:nvPr>
            <p:ph sz="half" idx="2"/>
          </p:nvPr>
        </p:nvSpPr>
        <p:spPr>
          <a:xfrm>
            <a:off x="4331208" y="1524000"/>
            <a:ext cx="3529584"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6"/>
          <p:cNvSpPr>
            <a:spLocks noGrp="1"/>
          </p:cNvSpPr>
          <p:nvPr>
            <p:ph sz="quarter" idx="13"/>
          </p:nvPr>
        </p:nvSpPr>
        <p:spPr>
          <a:xfrm>
            <a:off x="8229600" y="1524000"/>
            <a:ext cx="3529584"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7"/>
          <p:cNvSpPr>
            <a:spLocks noGrp="1"/>
          </p:cNvSpPr>
          <p:nvPr>
            <p:ph type="body" sz="quarter" idx="14"/>
          </p:nvPr>
        </p:nvSpPr>
        <p:spPr>
          <a:xfrm>
            <a:off x="838200" y="6016752"/>
            <a:ext cx="9528048" cy="548640"/>
          </a:xfrm>
        </p:spPr>
        <p:txBody>
          <a:bodyPr>
            <a:normAutofit/>
          </a:bodyPr>
          <a:lstStyle>
            <a:lvl1pPr marL="0" indent="0">
              <a:spcBef>
                <a:spcPts val="0"/>
              </a:spcBef>
              <a:buNone/>
              <a:defRPr sz="1050"/>
            </a:lvl1pPr>
          </a:lstStyle>
          <a:p>
            <a:pPr lvl="0"/>
            <a:r>
              <a:rPr lang="en-US"/>
              <a:t>Edit Master text styles</a:t>
            </a:r>
          </a:p>
        </p:txBody>
      </p:sp>
      <p:sp>
        <p:nvSpPr>
          <p:cNvPr id="7" name="Slide Number Placeholder 8"/>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6773366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hart Blue Source 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41248" y="1371600"/>
            <a:ext cx="7607808" cy="44439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a:xfrm>
            <a:off x="8796528" y="1371600"/>
            <a:ext cx="3026664" cy="4443984"/>
          </a:xfrm>
          <a:pattFill prst="pct25">
            <a:fgClr>
              <a:srgbClr val="CCDDF1"/>
            </a:fgClr>
            <a:bgClr>
              <a:schemeClr val="bg1"/>
            </a:bgClr>
          </a:patt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5"/>
          <p:cNvSpPr>
            <a:spLocks noGrp="1"/>
          </p:cNvSpPr>
          <p:nvPr>
            <p:ph type="body" sz="quarter" idx="13"/>
          </p:nvPr>
        </p:nvSpPr>
        <p:spPr>
          <a:xfrm>
            <a:off x="841248" y="6016752"/>
            <a:ext cx="9528048" cy="548640"/>
          </a:xfrm>
        </p:spPr>
        <p:txBody>
          <a:bodyPr>
            <a:noAutofit/>
          </a:bodyPr>
          <a:lstStyle>
            <a:lvl1pPr marL="0" indent="0">
              <a:spcBef>
                <a:spcPts val="0"/>
              </a:spcBef>
              <a:buNone/>
              <a:defRPr sz="1050"/>
            </a:lvl1pPr>
            <a:lvl2pPr marL="342892" indent="0">
              <a:buNone/>
              <a:defRPr sz="1050"/>
            </a:lvl2pPr>
            <a:lvl3pPr marL="685783" indent="0">
              <a:buNone/>
              <a:defRPr sz="1050"/>
            </a:lvl3pPr>
            <a:lvl4pPr marL="1028675" indent="0">
              <a:buNone/>
              <a:defRPr sz="1050"/>
            </a:lvl4pPr>
            <a:lvl5pPr marL="1371566" indent="0">
              <a:buNone/>
              <a:defRPr sz="1050"/>
            </a:lvl5pPr>
          </a:lstStyle>
          <a:p>
            <a:pPr lvl="0"/>
            <a:r>
              <a:rPr lang="en-US"/>
              <a:t>Edit Master text styles</a:t>
            </a:r>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2720085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icture Banner Blue 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11" name="Picture Placeholder 3"/>
          <p:cNvSpPr>
            <a:spLocks noGrp="1" noChangeAspect="1"/>
          </p:cNvSpPr>
          <p:nvPr>
            <p:ph type="pic" sz="quarter" idx="14"/>
          </p:nvPr>
        </p:nvSpPr>
        <p:spPr>
          <a:xfrm>
            <a:off x="838200" y="1133856"/>
            <a:ext cx="1033272" cy="1033272"/>
          </a:xfrm>
        </p:spPr>
        <p:txBody>
          <a:bodyPr/>
          <a:lstStyle/>
          <a:p>
            <a:r>
              <a:rPr lang="en-US"/>
              <a:t>Click icon to add picture</a:t>
            </a:r>
          </a:p>
        </p:txBody>
      </p:sp>
      <p:sp>
        <p:nvSpPr>
          <p:cNvPr id="6" name="Content Placeholder 3"/>
          <p:cNvSpPr>
            <a:spLocks noGrp="1"/>
          </p:cNvSpPr>
          <p:nvPr>
            <p:ph sz="quarter" idx="13"/>
          </p:nvPr>
        </p:nvSpPr>
        <p:spPr>
          <a:xfrm>
            <a:off x="1981200" y="1115568"/>
            <a:ext cx="9375648" cy="10698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4"/>
          <p:cNvSpPr>
            <a:spLocks noGrp="1"/>
          </p:cNvSpPr>
          <p:nvPr>
            <p:ph sz="half" idx="1"/>
          </p:nvPr>
        </p:nvSpPr>
        <p:spPr>
          <a:xfrm>
            <a:off x="838200" y="2334768"/>
            <a:ext cx="4392168" cy="39136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5"/>
          <p:cNvSpPr>
            <a:spLocks noGrp="1"/>
          </p:cNvSpPr>
          <p:nvPr>
            <p:ph sz="half" idx="2"/>
          </p:nvPr>
        </p:nvSpPr>
        <p:spPr>
          <a:xfrm>
            <a:off x="5376672" y="2334769"/>
            <a:ext cx="6812280" cy="3037060"/>
          </a:xfrm>
          <a:pattFill prst="pct25">
            <a:fgClr>
              <a:srgbClr val="CCDDF1"/>
            </a:fgClr>
            <a:bgClr>
              <a:schemeClr val="bg1"/>
            </a:bgClr>
          </a:patt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6"/>
          <p:cNvSpPr>
            <a:spLocks noGrp="1"/>
          </p:cNvSpPr>
          <p:nvPr>
            <p:ph sz="quarter" idx="15"/>
          </p:nvPr>
        </p:nvSpPr>
        <p:spPr>
          <a:xfrm>
            <a:off x="5376868" y="5521182"/>
            <a:ext cx="4986337" cy="7272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1378417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One Blue 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1652016" y="1307592"/>
            <a:ext cx="4901184" cy="31272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a:xfrm>
            <a:off x="7434072" y="1344168"/>
            <a:ext cx="4343400" cy="4306824"/>
          </a:xfrm>
          <a:pattFill prst="pct25">
            <a:fgClr>
              <a:srgbClr val="CCDDF1"/>
            </a:fgClr>
            <a:bgClr>
              <a:schemeClr val="bg1"/>
            </a:bgClr>
          </a:patt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3"/>
          </p:nvPr>
        </p:nvSpPr>
        <p:spPr>
          <a:xfrm>
            <a:off x="841248" y="4486656"/>
            <a:ext cx="6501384" cy="923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6"/>
          <p:cNvSpPr>
            <a:spLocks noGrp="1"/>
          </p:cNvSpPr>
          <p:nvPr>
            <p:ph sz="quarter" idx="15"/>
          </p:nvPr>
        </p:nvSpPr>
        <p:spPr>
          <a:xfrm>
            <a:off x="841248" y="5715000"/>
            <a:ext cx="9528048" cy="640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2977223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One Blue Three Caption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6" name="Content Placeholder 3"/>
          <p:cNvSpPr>
            <a:spLocks noGrp="1"/>
          </p:cNvSpPr>
          <p:nvPr>
            <p:ph sz="quarter" idx="13"/>
          </p:nvPr>
        </p:nvSpPr>
        <p:spPr>
          <a:xfrm>
            <a:off x="841248" y="1298448"/>
            <a:ext cx="5705856" cy="10698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4"/>
          <p:cNvSpPr>
            <a:spLocks noGrp="1"/>
          </p:cNvSpPr>
          <p:nvPr>
            <p:ph sz="half" idx="1"/>
          </p:nvPr>
        </p:nvSpPr>
        <p:spPr>
          <a:xfrm>
            <a:off x="841248" y="2438400"/>
            <a:ext cx="5705856" cy="2667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4"/>
          <p:cNvSpPr>
            <a:spLocks noGrp="1"/>
          </p:cNvSpPr>
          <p:nvPr>
            <p:ph type="body" sz="quarter" idx="16"/>
          </p:nvPr>
        </p:nvSpPr>
        <p:spPr>
          <a:xfrm>
            <a:off x="838201" y="5105406"/>
            <a:ext cx="5708651" cy="454025"/>
          </a:xfrm>
        </p:spPr>
        <p:txBody>
          <a:bodyPr>
            <a:noAutofit/>
          </a:bodyPr>
          <a:lstStyle>
            <a:lvl1pPr marL="0" indent="0">
              <a:spcBef>
                <a:spcPts val="0"/>
              </a:spcBef>
              <a:buNone/>
              <a:defRPr sz="1050"/>
            </a:lvl1pPr>
            <a:lvl2pPr marL="342892" indent="0">
              <a:buNone/>
              <a:defRPr sz="1050"/>
            </a:lvl2pPr>
            <a:lvl3pPr marL="685783" indent="0">
              <a:buNone/>
              <a:defRPr sz="1050"/>
            </a:lvl3pPr>
            <a:lvl4pPr marL="1028675" indent="0">
              <a:buNone/>
              <a:defRPr sz="1050"/>
            </a:lvl4pPr>
            <a:lvl5pPr marL="1371566" indent="0">
              <a:buNone/>
              <a:defRPr sz="1050"/>
            </a:lvl5pPr>
          </a:lstStyle>
          <a:p>
            <a:pPr lvl="0"/>
            <a:r>
              <a:rPr lang="en-US"/>
              <a:t>Edit Master text styles</a:t>
            </a:r>
          </a:p>
        </p:txBody>
      </p:sp>
      <p:sp>
        <p:nvSpPr>
          <p:cNvPr id="4" name="Content Placeholder 5"/>
          <p:cNvSpPr>
            <a:spLocks noGrp="1"/>
          </p:cNvSpPr>
          <p:nvPr>
            <p:ph sz="half" idx="2"/>
          </p:nvPr>
        </p:nvSpPr>
        <p:spPr>
          <a:xfrm>
            <a:off x="6574536" y="1115568"/>
            <a:ext cx="5513832" cy="4464068"/>
          </a:xfrm>
          <a:pattFill prst="pct25">
            <a:fgClr>
              <a:srgbClr val="CCDDF1"/>
            </a:fgClr>
            <a:bgClr>
              <a:schemeClr val="bg1"/>
            </a:bgClr>
          </a:patt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6"/>
          <p:cNvSpPr>
            <a:spLocks noGrp="1"/>
          </p:cNvSpPr>
          <p:nvPr>
            <p:ph sz="quarter" idx="15"/>
          </p:nvPr>
        </p:nvSpPr>
        <p:spPr>
          <a:xfrm>
            <a:off x="841248" y="5715000"/>
            <a:ext cx="9528048" cy="640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552230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lue Banner Three Picture Si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609600" y="1133856"/>
            <a:ext cx="849965" cy="850392"/>
          </a:xfrm>
        </p:spPr>
        <p:txBody>
          <a:bodyPr/>
          <a:lstStyle>
            <a:lvl1pPr marL="0" indent="0">
              <a:buNone/>
              <a:defRPr/>
            </a:lvl1pPr>
          </a:lstStyle>
          <a:p>
            <a:r>
              <a:rPr lang="en-US"/>
              <a:t>Click icon to add picture</a:t>
            </a:r>
            <a:endParaRPr lang="en-US" dirty="0"/>
          </a:p>
        </p:txBody>
      </p:sp>
      <p:sp>
        <p:nvSpPr>
          <p:cNvPr id="9" name="Text Placeholder 3a.2"/>
          <p:cNvSpPr>
            <a:spLocks noGrp="1"/>
          </p:cNvSpPr>
          <p:nvPr>
            <p:ph type="body" sz="quarter" idx="12"/>
          </p:nvPr>
        </p:nvSpPr>
        <p:spPr>
          <a:xfrm>
            <a:off x="1518136"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Picture Placeholder 3b.1" descr="&quot; &quot;"/>
          <p:cNvSpPr>
            <a:spLocks noGrp="1" noChangeAspect="1"/>
          </p:cNvSpPr>
          <p:nvPr>
            <p:ph type="pic" sz="quarter" idx="18"/>
          </p:nvPr>
        </p:nvSpPr>
        <p:spPr>
          <a:xfrm>
            <a:off x="4294165" y="1133856"/>
            <a:ext cx="849967" cy="850392"/>
          </a:xfrm>
        </p:spPr>
        <p:txBody>
          <a:bodyPr/>
          <a:lstStyle>
            <a:lvl1pPr marL="0" indent="0">
              <a:buNone/>
              <a:defRPr/>
            </a:lvl1pPr>
          </a:lstStyle>
          <a:p>
            <a:r>
              <a:rPr lang="en-US"/>
              <a:t>Click icon to add picture</a:t>
            </a:r>
            <a:endParaRPr lang="en-US" dirty="0"/>
          </a:p>
        </p:txBody>
      </p:sp>
      <p:sp>
        <p:nvSpPr>
          <p:cNvPr id="11" name="Text Placeholder 3b.2"/>
          <p:cNvSpPr>
            <a:spLocks noGrp="1"/>
          </p:cNvSpPr>
          <p:nvPr>
            <p:ph type="body" sz="quarter" idx="13"/>
          </p:nvPr>
        </p:nvSpPr>
        <p:spPr>
          <a:xfrm>
            <a:off x="5210908" y="1114431"/>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Picture Placeholder 3c.1" descr="&quot; &quot;"/>
          <p:cNvSpPr>
            <a:spLocks noGrp="1" noChangeAspect="1"/>
          </p:cNvSpPr>
          <p:nvPr>
            <p:ph type="pic" sz="quarter" idx="19"/>
          </p:nvPr>
        </p:nvSpPr>
        <p:spPr>
          <a:xfrm>
            <a:off x="7981543" y="1133856"/>
            <a:ext cx="849967" cy="850392"/>
          </a:xfrm>
        </p:spPr>
        <p:txBody>
          <a:bodyPr/>
          <a:lstStyle>
            <a:lvl1pPr marL="0" indent="0">
              <a:buNone/>
              <a:defRPr/>
            </a:lvl1pPr>
          </a:lstStyle>
          <a:p>
            <a:r>
              <a:rPr lang="en-US"/>
              <a:t>Click icon to add picture</a:t>
            </a:r>
            <a:endParaRPr lang="en-US" dirty="0"/>
          </a:p>
        </p:txBody>
      </p:sp>
      <p:sp>
        <p:nvSpPr>
          <p:cNvPr id="13" name="Text Placeholder 3c.2"/>
          <p:cNvSpPr>
            <a:spLocks noGrp="1"/>
          </p:cNvSpPr>
          <p:nvPr>
            <p:ph type="body" sz="quarter" idx="14"/>
          </p:nvPr>
        </p:nvSpPr>
        <p:spPr>
          <a:xfrm>
            <a:off x="8891955" y="1114431"/>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4"/>
          <p:cNvSpPr>
            <a:spLocks noGrp="1"/>
          </p:cNvSpPr>
          <p:nvPr>
            <p:ph sz="quarter" idx="15"/>
          </p:nvPr>
        </p:nvSpPr>
        <p:spPr>
          <a:xfrm>
            <a:off x="838200"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050"/>
            </a:lvl1pPr>
          </a:lstStyle>
          <a:p>
            <a:pPr lvl="0"/>
            <a:r>
              <a:rPr lang="en-US"/>
              <a:t>Edit Master text styles</a:t>
            </a:r>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2299100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Blue Banner Two Picture 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1606064" y="1133856"/>
            <a:ext cx="849965" cy="850392"/>
          </a:xfrm>
        </p:spPr>
        <p:txBody>
          <a:bodyPr/>
          <a:lstStyle>
            <a:lvl1pPr marL="0" indent="0">
              <a:buNone/>
              <a:defRPr/>
            </a:lvl1pPr>
          </a:lstStyle>
          <a:p>
            <a:r>
              <a:rPr lang="en-US"/>
              <a:t>Click icon to add picture</a:t>
            </a:r>
            <a:endParaRPr lang="en-US" dirty="0"/>
          </a:p>
        </p:txBody>
      </p:sp>
      <p:sp>
        <p:nvSpPr>
          <p:cNvPr id="9" name="Text Placeholder 3a.2"/>
          <p:cNvSpPr>
            <a:spLocks noGrp="1"/>
          </p:cNvSpPr>
          <p:nvPr>
            <p:ph type="body" sz="quarter" idx="12"/>
          </p:nvPr>
        </p:nvSpPr>
        <p:spPr>
          <a:xfrm>
            <a:off x="2514600"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Picture Placeholder 3b.1" descr="&quot; &quot;"/>
          <p:cNvSpPr>
            <a:spLocks noGrp="1" noChangeAspect="1"/>
          </p:cNvSpPr>
          <p:nvPr>
            <p:ph type="pic" sz="quarter" idx="18"/>
          </p:nvPr>
        </p:nvSpPr>
        <p:spPr>
          <a:xfrm>
            <a:off x="7008057" y="1133856"/>
            <a:ext cx="849967" cy="850392"/>
          </a:xfrm>
        </p:spPr>
        <p:txBody>
          <a:bodyPr/>
          <a:lstStyle>
            <a:lvl1pPr marL="0" indent="0">
              <a:buNone/>
              <a:defRPr/>
            </a:lvl1pPr>
          </a:lstStyle>
          <a:p>
            <a:r>
              <a:rPr lang="en-US"/>
              <a:t>Click icon to add picture</a:t>
            </a:r>
            <a:endParaRPr lang="en-US" dirty="0"/>
          </a:p>
        </p:txBody>
      </p:sp>
      <p:sp>
        <p:nvSpPr>
          <p:cNvPr id="11" name="Text Placeholder 3b.2"/>
          <p:cNvSpPr>
            <a:spLocks noGrp="1"/>
          </p:cNvSpPr>
          <p:nvPr>
            <p:ph type="body" sz="quarter" idx="13"/>
          </p:nvPr>
        </p:nvSpPr>
        <p:spPr>
          <a:xfrm>
            <a:off x="7924800" y="1114431"/>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4"/>
          <p:cNvSpPr>
            <a:spLocks noGrp="1"/>
          </p:cNvSpPr>
          <p:nvPr>
            <p:ph sz="quarter" idx="15"/>
          </p:nvPr>
        </p:nvSpPr>
        <p:spPr>
          <a:xfrm>
            <a:off x="838200" y="2194560"/>
            <a:ext cx="10515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841248" y="5102352"/>
            <a:ext cx="9528048" cy="10972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6"/>
          <p:cNvSpPr>
            <a:spLocks noGrp="1"/>
          </p:cNvSpPr>
          <p:nvPr>
            <p:ph type="sldNum" sz="quarter" idx="10"/>
          </p:nvPr>
        </p:nvSpPr>
        <p:spPr/>
        <p:txBody>
          <a:body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7927219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lue Banner Two Picture Si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609600" y="1133856"/>
            <a:ext cx="849965" cy="850392"/>
          </a:xfrm>
        </p:spPr>
        <p:txBody>
          <a:bodyPr/>
          <a:lstStyle>
            <a:lvl1pPr marL="0" indent="0">
              <a:buNone/>
              <a:defRPr/>
            </a:lvl1pPr>
          </a:lstStyle>
          <a:p>
            <a:r>
              <a:rPr lang="en-US"/>
              <a:t>Click icon to add picture</a:t>
            </a:r>
            <a:endParaRPr lang="en-US" dirty="0"/>
          </a:p>
        </p:txBody>
      </p:sp>
      <p:sp>
        <p:nvSpPr>
          <p:cNvPr id="9" name="Text Placeholder 3a.2"/>
          <p:cNvSpPr>
            <a:spLocks noGrp="1"/>
          </p:cNvSpPr>
          <p:nvPr>
            <p:ph type="body" sz="quarter" idx="12"/>
          </p:nvPr>
        </p:nvSpPr>
        <p:spPr>
          <a:xfrm>
            <a:off x="1752600"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b.2"/>
          <p:cNvSpPr>
            <a:spLocks noGrp="1"/>
          </p:cNvSpPr>
          <p:nvPr>
            <p:ph type="body" sz="quarter" idx="13"/>
          </p:nvPr>
        </p:nvSpPr>
        <p:spPr>
          <a:xfrm>
            <a:off x="4753708" y="1114431"/>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3c.2"/>
          <p:cNvSpPr>
            <a:spLocks noGrp="1"/>
          </p:cNvSpPr>
          <p:nvPr>
            <p:ph type="body" sz="quarter" idx="14"/>
          </p:nvPr>
        </p:nvSpPr>
        <p:spPr>
          <a:xfrm>
            <a:off x="7748955" y="1114431"/>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Picture Placeholder 3c.1" descr="&quot; &quot;"/>
          <p:cNvSpPr>
            <a:spLocks noGrp="1" noChangeAspect="1"/>
          </p:cNvSpPr>
          <p:nvPr>
            <p:ph type="pic" sz="quarter" idx="19"/>
          </p:nvPr>
        </p:nvSpPr>
        <p:spPr>
          <a:xfrm>
            <a:off x="10744203" y="1133856"/>
            <a:ext cx="849967" cy="850392"/>
          </a:xfrm>
        </p:spPr>
        <p:txBody>
          <a:bodyPr/>
          <a:lstStyle>
            <a:lvl1pPr marL="0" indent="0">
              <a:buNone/>
              <a:defRPr/>
            </a:lvl1pPr>
          </a:lstStyle>
          <a:p>
            <a:r>
              <a:rPr lang="en-US"/>
              <a:t>Click icon to add picture</a:t>
            </a:r>
            <a:endParaRPr lang="en-US" dirty="0"/>
          </a:p>
        </p:txBody>
      </p:sp>
      <p:sp>
        <p:nvSpPr>
          <p:cNvPr id="15" name="Content Placeholder 4"/>
          <p:cNvSpPr>
            <a:spLocks noGrp="1"/>
          </p:cNvSpPr>
          <p:nvPr>
            <p:ph sz="quarter" idx="15"/>
          </p:nvPr>
        </p:nvSpPr>
        <p:spPr>
          <a:xfrm>
            <a:off x="838200"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050"/>
            </a:lvl1pPr>
          </a:lstStyle>
          <a:p>
            <a:pPr lvl="0"/>
            <a:r>
              <a:rPr lang="en-US"/>
              <a:t>Edit Master text styles</a:t>
            </a:r>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14537954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lue Banner Two Picture Seve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p:nvSpPr>
        <p:spPr>
          <a:xfrm>
            <a:off x="1" y="1114249"/>
            <a:ext cx="12192000" cy="1225296"/>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381000" y="1133856"/>
            <a:ext cx="849965" cy="850392"/>
          </a:xfrm>
        </p:spPr>
        <p:txBody>
          <a:bodyPr/>
          <a:lstStyle>
            <a:lvl1pPr marL="0" indent="0">
              <a:buNone/>
              <a:defRPr/>
            </a:lvl1pPr>
          </a:lstStyle>
          <a:p>
            <a:r>
              <a:rPr lang="en-US"/>
              <a:t>Click icon to add picture</a:t>
            </a:r>
            <a:endParaRPr lang="en-US" dirty="0"/>
          </a:p>
        </p:txBody>
      </p:sp>
      <p:sp>
        <p:nvSpPr>
          <p:cNvPr id="9" name="Text Placeholder 3a.2"/>
          <p:cNvSpPr>
            <a:spLocks noGrp="1"/>
          </p:cNvSpPr>
          <p:nvPr>
            <p:ph type="body" sz="quarter" idx="12"/>
          </p:nvPr>
        </p:nvSpPr>
        <p:spPr>
          <a:xfrm>
            <a:off x="1464905" y="1115568"/>
            <a:ext cx="2148840" cy="1225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b.2"/>
          <p:cNvSpPr>
            <a:spLocks noGrp="1"/>
          </p:cNvSpPr>
          <p:nvPr>
            <p:ph type="body" sz="quarter" idx="13"/>
          </p:nvPr>
        </p:nvSpPr>
        <p:spPr>
          <a:xfrm>
            <a:off x="3828661" y="1115568"/>
            <a:ext cx="2148840" cy="1225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3c.2"/>
          <p:cNvSpPr>
            <a:spLocks noGrp="1"/>
          </p:cNvSpPr>
          <p:nvPr>
            <p:ph type="body" sz="quarter" idx="14"/>
          </p:nvPr>
        </p:nvSpPr>
        <p:spPr>
          <a:xfrm>
            <a:off x="8519160" y="1114424"/>
            <a:ext cx="2148840" cy="1225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Picture Placeholder 3c.1" descr="&quot; &quot;"/>
          <p:cNvSpPr>
            <a:spLocks noGrp="1" noChangeAspect="1"/>
          </p:cNvSpPr>
          <p:nvPr>
            <p:ph type="pic" sz="quarter" idx="19"/>
          </p:nvPr>
        </p:nvSpPr>
        <p:spPr>
          <a:xfrm>
            <a:off x="10915265" y="1133856"/>
            <a:ext cx="849967" cy="850392"/>
          </a:xfrm>
        </p:spPr>
        <p:txBody>
          <a:bodyPr/>
          <a:lstStyle>
            <a:lvl1pPr marL="0" indent="0">
              <a:buNone/>
              <a:defRPr/>
            </a:lvl1pPr>
          </a:lstStyle>
          <a:p>
            <a:r>
              <a:rPr lang="en-US"/>
              <a:t>Click icon to add picture</a:t>
            </a:r>
            <a:endParaRPr lang="en-US" dirty="0"/>
          </a:p>
        </p:txBody>
      </p:sp>
      <p:sp>
        <p:nvSpPr>
          <p:cNvPr id="15" name="Content Placeholder 4"/>
          <p:cNvSpPr>
            <a:spLocks noGrp="1"/>
          </p:cNvSpPr>
          <p:nvPr>
            <p:ph sz="quarter" idx="15"/>
          </p:nvPr>
        </p:nvSpPr>
        <p:spPr>
          <a:xfrm>
            <a:off x="838200"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050"/>
            </a:lvl1pPr>
          </a:lstStyle>
          <a:p>
            <a:pPr lvl="0"/>
            <a:r>
              <a:rPr lang="en-US"/>
              <a:t>Edit Master text styles</a:t>
            </a:r>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dirty="0"/>
          </a:p>
        </p:txBody>
      </p:sp>
      <p:sp>
        <p:nvSpPr>
          <p:cNvPr id="8" name="Content Placeholder 7"/>
          <p:cNvSpPr>
            <a:spLocks noGrp="1"/>
          </p:cNvSpPr>
          <p:nvPr>
            <p:ph sz="quarter" idx="20"/>
          </p:nvPr>
        </p:nvSpPr>
        <p:spPr>
          <a:xfrm>
            <a:off x="6172200" y="1115568"/>
            <a:ext cx="2148840" cy="1225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06004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9347200" y="6569076"/>
            <a:ext cx="27432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10231795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ue Banner Si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 Placeholder 3a"/>
          <p:cNvSpPr>
            <a:spLocks noGrp="1"/>
          </p:cNvSpPr>
          <p:nvPr>
            <p:ph type="body" sz="quarter" idx="12"/>
          </p:nvPr>
        </p:nvSpPr>
        <p:spPr>
          <a:xfrm>
            <a:off x="1084383"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b"/>
          <p:cNvSpPr>
            <a:spLocks noGrp="1"/>
          </p:cNvSpPr>
          <p:nvPr>
            <p:ph type="body" sz="quarter" idx="13"/>
          </p:nvPr>
        </p:nvSpPr>
        <p:spPr>
          <a:xfrm>
            <a:off x="4777155" y="1114431"/>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3c"/>
          <p:cNvSpPr>
            <a:spLocks noGrp="1"/>
          </p:cNvSpPr>
          <p:nvPr>
            <p:ph type="body" sz="quarter" idx="14"/>
          </p:nvPr>
        </p:nvSpPr>
        <p:spPr>
          <a:xfrm>
            <a:off x="8458200" y="1114431"/>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4"/>
          <p:cNvSpPr>
            <a:spLocks noGrp="1"/>
          </p:cNvSpPr>
          <p:nvPr>
            <p:ph sz="quarter" idx="15"/>
          </p:nvPr>
        </p:nvSpPr>
        <p:spPr>
          <a:xfrm>
            <a:off x="838200"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050"/>
            </a:lvl1pPr>
          </a:lstStyle>
          <a:p>
            <a:pPr lvl="0"/>
            <a:r>
              <a:rPr lang="en-US"/>
              <a:t>Edit Master text styles</a:t>
            </a:r>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9874762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lue Banner Fiv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 Placeholder 3a"/>
          <p:cNvSpPr>
            <a:spLocks noGrp="1"/>
          </p:cNvSpPr>
          <p:nvPr>
            <p:ph type="body" sz="quarter" idx="12"/>
          </p:nvPr>
        </p:nvSpPr>
        <p:spPr>
          <a:xfrm>
            <a:off x="1084383"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b"/>
          <p:cNvSpPr>
            <a:spLocks noGrp="1"/>
          </p:cNvSpPr>
          <p:nvPr>
            <p:ph type="body" sz="quarter" idx="13"/>
          </p:nvPr>
        </p:nvSpPr>
        <p:spPr>
          <a:xfrm>
            <a:off x="4777155" y="1114431"/>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3c"/>
          <p:cNvSpPr>
            <a:spLocks noGrp="1"/>
          </p:cNvSpPr>
          <p:nvPr>
            <p:ph type="body" sz="quarter" idx="14"/>
          </p:nvPr>
        </p:nvSpPr>
        <p:spPr>
          <a:xfrm>
            <a:off x="8458200" y="1114431"/>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4"/>
          <p:cNvSpPr>
            <a:spLocks noGrp="1"/>
          </p:cNvSpPr>
          <p:nvPr>
            <p:ph sz="quarter" idx="15"/>
          </p:nvPr>
        </p:nvSpPr>
        <p:spPr>
          <a:xfrm>
            <a:off x="838200" y="2194560"/>
            <a:ext cx="5157216" cy="42958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6"/>
          <p:cNvSpPr>
            <a:spLocks noGrp="1"/>
          </p:cNvSpPr>
          <p:nvPr>
            <p:ph type="sldNum" sz="quarter" idx="10"/>
          </p:nvPr>
        </p:nvSpPr>
        <p:spPr/>
        <p:txBody>
          <a:body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27053352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anner Fiv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9" name="Text Placeholder 3a"/>
          <p:cNvSpPr>
            <a:spLocks noGrp="1"/>
          </p:cNvSpPr>
          <p:nvPr>
            <p:ph type="body" sz="quarter" idx="12"/>
          </p:nvPr>
        </p:nvSpPr>
        <p:spPr>
          <a:xfrm>
            <a:off x="1084383"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b"/>
          <p:cNvSpPr>
            <a:spLocks noGrp="1"/>
          </p:cNvSpPr>
          <p:nvPr>
            <p:ph type="body" sz="quarter" idx="13"/>
          </p:nvPr>
        </p:nvSpPr>
        <p:spPr>
          <a:xfrm>
            <a:off x="4777155" y="1114431"/>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3c"/>
          <p:cNvSpPr>
            <a:spLocks noGrp="1"/>
          </p:cNvSpPr>
          <p:nvPr>
            <p:ph type="body" sz="quarter" idx="14"/>
          </p:nvPr>
        </p:nvSpPr>
        <p:spPr>
          <a:xfrm>
            <a:off x="8458200" y="1114431"/>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4"/>
          <p:cNvSpPr>
            <a:spLocks noGrp="1"/>
          </p:cNvSpPr>
          <p:nvPr>
            <p:ph sz="quarter" idx="15"/>
          </p:nvPr>
        </p:nvSpPr>
        <p:spPr>
          <a:xfrm>
            <a:off x="838200" y="2194560"/>
            <a:ext cx="5157216" cy="42958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6"/>
          <p:cNvSpPr>
            <a:spLocks noGrp="1"/>
          </p:cNvSpPr>
          <p:nvPr>
            <p:ph type="sldNum" sz="quarter" idx="10"/>
          </p:nvPr>
        </p:nvSpPr>
        <p:spPr/>
        <p:txBody>
          <a:body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36635569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
            <a:ext cx="10515600" cy="1066800"/>
          </a:xfrm>
        </p:spPr>
        <p:txBody>
          <a:bodyPr/>
          <a:lstStyle>
            <a:lvl1pPr>
              <a:lnSpc>
                <a:spcPct val="100000"/>
              </a:lnSpc>
              <a:defRPr/>
            </a:lvl1pPr>
          </a:lstStyle>
          <a:p>
            <a:r>
              <a:rPr lang="en-US"/>
              <a:t>Click to edit Master title style</a:t>
            </a:r>
            <a:endParaRPr lang="en-US" dirty="0"/>
          </a:p>
        </p:txBody>
      </p:sp>
      <p:cxnSp>
        <p:nvCxnSpPr>
          <p:cNvPr id="10"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Text Placeholder 3"/>
          <p:cNvSpPr>
            <a:spLocks noGrp="1"/>
          </p:cNvSpPr>
          <p:nvPr>
            <p:ph type="body" idx="1"/>
          </p:nvPr>
        </p:nvSpPr>
        <p:spPr>
          <a:xfrm>
            <a:off x="839789" y="1371600"/>
            <a:ext cx="5157787" cy="823912"/>
          </a:xfrm>
        </p:spPr>
        <p:txBody>
          <a:bodyPr anchor="b">
            <a:normAutofit/>
          </a:bodyPr>
          <a:lstStyle>
            <a:lvl1pPr marL="0" indent="0">
              <a:spcBef>
                <a:spcPts val="0"/>
              </a:spcBef>
              <a:buNone/>
              <a:defRPr sz="1650" b="0"/>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839789" y="2195512"/>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371600"/>
            <a:ext cx="5183188" cy="823912"/>
          </a:xfrm>
        </p:spPr>
        <p:txBody>
          <a:bodyPr anchor="b">
            <a:normAutofit/>
          </a:bodyPr>
          <a:lstStyle>
            <a:lvl1pPr marL="0" indent="0">
              <a:spcBef>
                <a:spcPts val="0"/>
              </a:spcBef>
              <a:buNone/>
              <a:defRPr sz="1650" b="0"/>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4"/>
          <p:cNvSpPr>
            <a:spLocks noGrp="1"/>
          </p:cNvSpPr>
          <p:nvPr>
            <p:ph sz="quarter" idx="4"/>
          </p:nvPr>
        </p:nvSpPr>
        <p:spPr>
          <a:xfrm>
            <a:off x="6172203" y="2195512"/>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2243632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69848"/>
          </a:xfrm>
        </p:spPr>
        <p:txBody>
          <a:bodyPr/>
          <a:lstStyle>
            <a:lvl1pPr>
              <a:lnSpc>
                <a:spcPct val="100000"/>
              </a:lnSpc>
              <a:defRPr/>
            </a:lvl1pPr>
          </a:lstStyle>
          <a:p>
            <a:r>
              <a:rPr lang="en-US"/>
              <a:t>Click to edit Master title style</a:t>
            </a:r>
            <a:endParaRPr lang="en-US" dirty="0"/>
          </a:p>
        </p:txBody>
      </p:sp>
      <p:sp>
        <p:nvSpPr>
          <p:cNvPr id="5" name="Slide Number Placeholder 2"/>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6120501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0971716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lnSpc>
                <a:spcPct val="100000"/>
              </a:lnSpc>
              <a:defRPr sz="3000"/>
            </a:lvl1pPr>
          </a:lstStyle>
          <a:p>
            <a:r>
              <a:rPr lang="en-US"/>
              <a:t>Click to edit Master title style</a:t>
            </a:r>
            <a:endParaRPr lang="en-US" dirty="0"/>
          </a:p>
        </p:txBody>
      </p:sp>
      <p:sp>
        <p:nvSpPr>
          <p:cNvPr id="4" name="Text Placeholder 2"/>
          <p:cNvSpPr>
            <a:spLocks noGrp="1"/>
          </p:cNvSpPr>
          <p:nvPr>
            <p:ph type="body" sz="half" idx="2"/>
          </p:nvPr>
        </p:nvSpPr>
        <p:spPr>
          <a:xfrm>
            <a:off x="839788" y="2057400"/>
            <a:ext cx="3932237" cy="3811588"/>
          </a:xfrm>
        </p:spPr>
        <p:txBody>
          <a:bodyPr>
            <a:normAutofit/>
          </a:bodyPr>
          <a:lstStyle>
            <a:lvl1pPr marL="0" indent="0">
              <a:spcBef>
                <a:spcPts val="0"/>
              </a:spcBef>
              <a:buNone/>
              <a:defRPr sz="1650">
                <a:solidFill>
                  <a:srgbClr val="0F4D7B"/>
                </a:solidFill>
              </a:defRPr>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3" name="Content Placeholder 3"/>
          <p:cNvSpPr>
            <a:spLocks noGrp="1"/>
          </p:cNvSpPr>
          <p:nvPr>
            <p:ph idx="1"/>
          </p:nvPr>
        </p:nvSpPr>
        <p:spPr>
          <a:xfrm>
            <a:off x="5183188" y="987431"/>
            <a:ext cx="6172200" cy="4873625"/>
          </a:xfrm>
        </p:spPr>
        <p:txBody>
          <a:bodyPr/>
          <a:lstStyle>
            <a:lvl1pPr>
              <a:defRPr sz="1650"/>
            </a:lvl1pPr>
            <a:lvl2pPr>
              <a:defRPr sz="1500"/>
            </a:lvl2pPr>
            <a:lvl3pPr>
              <a:defRPr sz="1350"/>
            </a:lvl3pPr>
            <a:lvl4pPr>
              <a:defRPr sz="1200"/>
            </a:lvl4pPr>
            <a:lvl5pPr>
              <a:lnSpc>
                <a:spcPct val="100000"/>
              </a:lnSpc>
              <a:spcBef>
                <a:spcPts val="285"/>
              </a:spcBef>
              <a:defRPr sz="105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4"/>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6728084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lnSpc>
                <a:spcPct val="100000"/>
              </a:lnSpc>
              <a:defRPr sz="3000"/>
            </a:lvl1pPr>
          </a:lstStyle>
          <a:p>
            <a:r>
              <a:rPr lang="en-US"/>
              <a:t>Click to edit Master title style</a:t>
            </a:r>
            <a:endParaRPr lang="en-US" dirty="0"/>
          </a:p>
        </p:txBody>
      </p:sp>
      <p:sp>
        <p:nvSpPr>
          <p:cNvPr id="4" name="Text Placeholder 2"/>
          <p:cNvSpPr>
            <a:spLocks noGrp="1"/>
          </p:cNvSpPr>
          <p:nvPr>
            <p:ph type="body" sz="half" idx="2"/>
          </p:nvPr>
        </p:nvSpPr>
        <p:spPr>
          <a:xfrm>
            <a:off x="839788" y="2057400"/>
            <a:ext cx="3932237" cy="3811588"/>
          </a:xfrm>
        </p:spPr>
        <p:txBody>
          <a:bodyPr>
            <a:normAutofit/>
          </a:bodyPr>
          <a:lstStyle>
            <a:lvl1pPr marL="0" indent="0">
              <a:spcBef>
                <a:spcPts val="0"/>
              </a:spcBef>
              <a:buNone/>
              <a:defRPr sz="165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3" name="Picture Placeholder 3"/>
          <p:cNvSpPr>
            <a:spLocks noGrp="1" noChangeAspect="1"/>
          </p:cNvSpPr>
          <p:nvPr>
            <p:ph type="pic" idx="1"/>
          </p:nvPr>
        </p:nvSpPr>
        <p:spPr>
          <a:xfrm>
            <a:off x="5183188" y="987431"/>
            <a:ext cx="6172200" cy="4873625"/>
          </a:xfrm>
        </p:spPr>
        <p:txBody>
          <a:bodyPr anchor="t"/>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endParaRPr lang="en-US" dirty="0"/>
          </a:p>
        </p:txBody>
      </p:sp>
      <p:sp>
        <p:nvSpPr>
          <p:cNvPr id="7" name="Slide Number Placeholder 4"/>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5020087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69848"/>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444752"/>
            <a:ext cx="10515600" cy="43513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3"/>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3699289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3"/>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4105282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a:xfrm>
            <a:off x="9347200" y="6553201"/>
            <a:ext cx="2743200" cy="365125"/>
          </a:xfrm>
          <a:prstGeom prst="rect">
            <a:avLst/>
          </a:prstGeom>
        </p:spPr>
        <p:txBody>
          <a:bodyPr/>
          <a:lstStyle/>
          <a:p>
            <a:fld id="{F9ECA865-404D-4A57-9AC1-FD3038CC100D}" type="slidenum">
              <a:rPr lang="en-US" smtClean="0"/>
              <a:pPr/>
              <a:t>‹#›</a:t>
            </a:fld>
            <a:endParaRPr lang="en-US"/>
          </a:p>
        </p:txBody>
      </p:sp>
      <p:sp>
        <p:nvSpPr>
          <p:cNvPr id="4" name="Rectangle 3"/>
          <p:cNvSpPr/>
          <p:nvPr userDrawn="1"/>
        </p:nvSpPr>
        <p:spPr>
          <a:xfrm>
            <a:off x="21017" y="6606913"/>
            <a:ext cx="8765628" cy="230832"/>
          </a:xfrm>
          <a:prstGeom prst="rect">
            <a:avLst/>
          </a:prstGeom>
        </p:spPr>
        <p:txBody>
          <a:bodyPr wrap="square">
            <a:spAutoFit/>
          </a:bodyPr>
          <a:lstStyle/>
          <a:p>
            <a:pPr eaLnBrk="1" hangingPunct="1">
              <a:spcBef>
                <a:spcPct val="0"/>
              </a:spcBef>
              <a:buNone/>
            </a:pPr>
            <a:r>
              <a:rPr lang="en-US" sz="900" i="1" dirty="0">
                <a:solidFill>
                  <a:prstClr val="white"/>
                </a:solidFill>
                <a:latin typeface="+mn-lt"/>
              </a:rPr>
              <a:t>Source: </a:t>
            </a:r>
            <a:r>
              <a:rPr lang="en-US" sz="900" dirty="0">
                <a:solidFill>
                  <a:prstClr val="white"/>
                </a:solidFill>
                <a:latin typeface="+mn-lt"/>
              </a:rPr>
              <a:t>HRSA. Ryan White HIV/AIDS Program Services Report (RSR) 2018. Does not include AIDS Drug Assistance Program data.</a:t>
            </a:r>
          </a:p>
        </p:txBody>
      </p:sp>
    </p:spTree>
    <p:extLst>
      <p:ext uri="{BB962C8B-B14F-4D97-AF65-F5344CB8AC3E}">
        <p14:creationId xmlns:p14="http://schemas.microsoft.com/office/powerpoint/2010/main" val="18851370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2"/>
          <p:cNvSpPr>
            <a:spLocks noGrp="1"/>
          </p:cNvSpPr>
          <p:nvPr>
            <p:ph type="ctrTitle"/>
          </p:nvPr>
        </p:nvSpPr>
        <p:spPr>
          <a:xfrm>
            <a:off x="841248" y="1600200"/>
            <a:ext cx="10515600" cy="2706624"/>
          </a:xfrm>
        </p:spPr>
        <p:txBody>
          <a:bodyPr anchor="b">
            <a:normAutofit/>
          </a:bodyPr>
          <a:lstStyle>
            <a:lvl1pPr algn="ctr">
              <a:lnSpc>
                <a:spcPct val="100000"/>
              </a:lnSpc>
              <a:defRPr sz="4000"/>
            </a:lvl1pPr>
          </a:lstStyle>
          <a:p>
            <a:r>
              <a:rPr lang="en-US"/>
              <a:t>Click to edit Master title style</a:t>
            </a:r>
            <a:endParaRPr lang="en-US" dirty="0"/>
          </a:p>
        </p:txBody>
      </p:sp>
      <p:sp>
        <p:nvSpPr>
          <p:cNvPr id="3" name="Subtitle 3"/>
          <p:cNvSpPr>
            <a:spLocks noGrp="1"/>
          </p:cNvSpPr>
          <p:nvPr>
            <p:ph type="subTitle" idx="1"/>
          </p:nvPr>
        </p:nvSpPr>
        <p:spPr>
          <a:xfrm>
            <a:off x="841248" y="4544568"/>
            <a:ext cx="10515600" cy="1399032"/>
          </a:xfrm>
        </p:spPr>
        <p:txBody>
          <a:bodyPr>
            <a:normAutofit/>
          </a:bodyPr>
          <a:lstStyle>
            <a:lvl1pPr marL="0" indent="0" algn="ctr">
              <a:buNone/>
              <a:defRPr sz="2800" b="1">
                <a:solidFill>
                  <a:srgbClr val="8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6985060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wo Banner Title">
    <p:spTree>
      <p:nvGrpSpPr>
        <p:cNvPr id="1" name=""/>
        <p:cNvGrpSpPr/>
        <p:nvPr/>
      </p:nvGrpSpPr>
      <p:grpSpPr>
        <a:xfrm>
          <a:off x="0" y="0"/>
          <a:ext cx="0" cy="0"/>
          <a:chOff x="0" y="0"/>
          <a:chExt cx="0" cy="0"/>
        </a:xfrm>
      </p:grpSpPr>
      <p:pic>
        <p:nvPicPr>
          <p:cNvPr id="20" name="Picture 1" descr="Logo: HRSA. Health Resources &amp; Services Administration.&#10;&#10;Vision: Healthy Communities, Healthy People">
            <a:extLst>
              <a:ext uri="{FF2B5EF4-FFF2-40B4-BE49-F238E27FC236}">
                <a16:creationId xmlns:a16="http://schemas.microsoft.com/office/drawing/2014/main" id="{59B87ACB-63D1-7145-B55B-0A5815BD19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2"/>
          <p:cNvSpPr>
            <a:spLocks noGrp="1"/>
          </p:cNvSpPr>
          <p:nvPr>
            <p:ph type="ctrTitle"/>
          </p:nvPr>
        </p:nvSpPr>
        <p:spPr>
          <a:xfrm>
            <a:off x="841248" y="1899138"/>
            <a:ext cx="10515600" cy="2560320"/>
          </a:xfrm>
        </p:spPr>
        <p:txBody>
          <a:bodyPr anchor="b">
            <a:normAutofit/>
          </a:bodyPr>
          <a:lstStyle>
            <a:lvl1pPr algn="ctr">
              <a:lnSpc>
                <a:spcPct val="100000"/>
              </a:lnSpc>
              <a:defRPr sz="4000"/>
            </a:lvl1pPr>
          </a:lstStyle>
          <a:p>
            <a:r>
              <a:rPr lang="en-US"/>
              <a:t>Click to edit Master title style</a:t>
            </a:r>
            <a:endParaRPr lang="en-US" dirty="0"/>
          </a:p>
        </p:txBody>
      </p:sp>
      <p:sp>
        <p:nvSpPr>
          <p:cNvPr id="3" name="Subtitle 3"/>
          <p:cNvSpPr>
            <a:spLocks noGrp="1"/>
          </p:cNvSpPr>
          <p:nvPr>
            <p:ph type="subTitle" idx="1"/>
          </p:nvPr>
        </p:nvSpPr>
        <p:spPr>
          <a:xfrm>
            <a:off x="914400" y="4498848"/>
            <a:ext cx="10515600" cy="914400"/>
          </a:xfrm>
        </p:spPr>
        <p:txBody>
          <a:bodyPr>
            <a:normAutofit/>
          </a:bodyPr>
          <a:lstStyle>
            <a:lvl1pPr marL="0" indent="0" algn="ctr">
              <a:buNone/>
              <a:defRPr sz="2800" b="1">
                <a:solidFill>
                  <a:srgbClr val="8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6225423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1248" y="1124712"/>
            <a:ext cx="10515600" cy="2386584"/>
          </a:xfrm>
        </p:spPr>
        <p:txBody>
          <a:bodyPr anchor="b">
            <a:normAutofit/>
          </a:bodyPr>
          <a:lstStyle>
            <a:lvl1pPr>
              <a:lnSpc>
                <a:spcPct val="100000"/>
              </a:lnSpc>
              <a:defRPr sz="4000"/>
            </a:lvl1pPr>
          </a:lstStyle>
          <a:p>
            <a:r>
              <a:rPr lang="en-US"/>
              <a:t>Click to edit Master title style</a:t>
            </a:r>
            <a:endParaRPr lang="en-US" dirty="0"/>
          </a:p>
        </p:txBody>
      </p:sp>
      <p:sp>
        <p:nvSpPr>
          <p:cNvPr id="3" name="Text Placeholder 2"/>
          <p:cNvSpPr>
            <a:spLocks noGrp="1"/>
          </p:cNvSpPr>
          <p:nvPr>
            <p:ph type="body" idx="1"/>
          </p:nvPr>
        </p:nvSpPr>
        <p:spPr>
          <a:xfrm>
            <a:off x="841248" y="3602736"/>
            <a:ext cx="10515600" cy="1655064"/>
          </a:xfrm>
        </p:spPr>
        <p:txBody>
          <a:bodyPr>
            <a:normAutofit/>
          </a:bodyPr>
          <a:lstStyle>
            <a:lvl1pPr marL="0" indent="0">
              <a:buNone/>
              <a:defRPr sz="2200">
                <a:solidFill>
                  <a:srgbClr val="0F4D7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6101874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7"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Text Placeholder 3"/>
          <p:cNvSpPr>
            <a:spLocks noGrp="1"/>
          </p:cNvSpPr>
          <p:nvPr>
            <p:ph type="body" sz="quarter" idx="13" hasCustomPrompt="1"/>
          </p:nvPr>
        </p:nvSpPr>
        <p:spPr>
          <a:xfrm rot="-5400000">
            <a:off x="-579120" y="2819399"/>
            <a:ext cx="4206240" cy="1828800"/>
          </a:xfrm>
        </p:spPr>
        <p:txBody>
          <a:bodyPr>
            <a:normAutofit/>
          </a:bodyPr>
          <a:lstStyle>
            <a:lvl1pPr marL="0" indent="0">
              <a:buNone/>
              <a:defRPr sz="8800" b="1">
                <a:solidFill>
                  <a:srgbClr val="800000"/>
                </a:solidFill>
              </a:defRPr>
            </a:lvl1pPr>
          </a:lstStyle>
          <a:p>
            <a:pPr lvl="0"/>
            <a:r>
              <a:rPr lang="en-US" sz="8800" b="1" dirty="0"/>
              <a:t>AGENDA</a:t>
            </a:r>
            <a:endParaRPr lang="en-US" dirty="0"/>
          </a:p>
        </p:txBody>
      </p:sp>
      <p:cxnSp>
        <p:nvCxnSpPr>
          <p:cNvPr id="9" name="Straight Connector 3" descr="&quot; &quot;">
            <a:extLst>
              <a:ext uri="{C183D7F6-B498-43B3-948B-1728B52AA6E4}">
                <adec:decorative xmlns:adec="http://schemas.microsoft.com/office/drawing/2017/decorative" val="1"/>
              </a:ext>
            </a:extLst>
          </p:cNvPr>
          <p:cNvCxnSpPr/>
          <p:nvPr/>
        </p:nvCxnSpPr>
        <p:spPr>
          <a:xfrm>
            <a:off x="2080846" y="1409699"/>
            <a:ext cx="0" cy="46482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4"/>
          <p:cNvSpPr>
            <a:spLocks noGrp="1"/>
          </p:cNvSpPr>
          <p:nvPr>
            <p:ph idx="1"/>
          </p:nvPr>
        </p:nvSpPr>
        <p:spPr>
          <a:xfrm>
            <a:off x="2502408" y="1447800"/>
            <a:ext cx="868680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9272016" y="6492240"/>
            <a:ext cx="2743200" cy="381000"/>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459840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7"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idx="1"/>
          </p:nvPr>
        </p:nvSpPr>
        <p:spPr>
          <a:xfrm>
            <a:off x="838200" y="1447800"/>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4"/>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dirty="0"/>
          </a:p>
        </p:txBody>
      </p:sp>
      <p:sp>
        <p:nvSpPr>
          <p:cNvPr id="8" name="Rectangle 7"/>
          <p:cNvSpPr/>
          <p:nvPr userDrawn="1"/>
        </p:nvSpPr>
        <p:spPr>
          <a:xfrm>
            <a:off x="76200" y="6567324"/>
            <a:ext cx="8601075" cy="230832"/>
          </a:xfrm>
          <a:prstGeom prst="rect">
            <a:avLst/>
          </a:prstGeom>
        </p:spPr>
        <p:txBody>
          <a:bodyPr wrap="square">
            <a:spAutoFit/>
          </a:bodyPr>
          <a:lstStyle/>
          <a:p>
            <a:r>
              <a:rPr lang="en-US" sz="9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Source: </a:t>
            </a:r>
            <a:r>
              <a:rPr lang="en-US" sz="900" dirty="0">
                <a:solidFill>
                  <a:schemeClr val="bg1"/>
                </a:solidFill>
                <a:latin typeface="Calibri" panose="020F0502020204030204" pitchFamily="34" charset="0"/>
                <a:ea typeface="Calibri" panose="020F0502020204030204" pitchFamily="34" charset="0"/>
                <a:cs typeface="Times New Roman" panose="02020603050405020304" pitchFamily="18" charset="0"/>
              </a:rPr>
              <a:t>HRSA. Ryan White HIV/AIDS Program Data Report (RSR) 2022. Does not include AIDS Drug Assistance Program data.</a:t>
            </a:r>
          </a:p>
        </p:txBody>
      </p:sp>
    </p:spTree>
    <p:extLst>
      <p:ext uri="{BB962C8B-B14F-4D97-AF65-F5344CB8AC3E}">
        <p14:creationId xmlns:p14="http://schemas.microsoft.com/office/powerpoint/2010/main" val="34752202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HRSA Goals">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7"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TextBox 1" descr="&quot; &quot;">
            <a:extLst>
              <a:ext uri="{FF2B5EF4-FFF2-40B4-BE49-F238E27FC236}">
                <a16:creationId xmlns:a16="http://schemas.microsoft.com/office/drawing/2014/main" id="{C6402E67-A38A-48B6-9551-9DFB20412E28}"/>
              </a:ext>
              <a:ext uri="{C183D7F6-B498-43B3-948B-1728B52AA6E4}">
                <adec:decorative xmlns:adec="http://schemas.microsoft.com/office/drawing/2017/decorative" val="1"/>
              </a:ext>
            </a:extLst>
          </p:cNvPr>
          <p:cNvSpPr txBox="1"/>
          <p:nvPr/>
        </p:nvSpPr>
        <p:spPr>
          <a:xfrm>
            <a:off x="1358449" y="1470674"/>
            <a:ext cx="9454896" cy="685800"/>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1" descr="&quot; &quot;">
            <a:extLst>
              <a:ext uri="{FF2B5EF4-FFF2-40B4-BE49-F238E27FC236}">
                <a16:creationId xmlns:a16="http://schemas.microsoft.com/office/drawing/2014/main" id="{D867B8F6-DAA1-714D-9DDF-440B2E7C4985}"/>
              </a:ext>
            </a:extLst>
          </p:cNvPr>
          <p:cNvPicPr>
            <a:picLocks noChangeAspect="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4957" b="14540"/>
          <a:stretch/>
        </p:blipFill>
        <p:spPr>
          <a:xfrm>
            <a:off x="1504437" y="1535598"/>
            <a:ext cx="665743" cy="598621"/>
          </a:xfrm>
          <a:prstGeom prst="rect">
            <a:avLst/>
          </a:prstGeom>
        </p:spPr>
      </p:pic>
      <p:sp>
        <p:nvSpPr>
          <p:cNvPr id="10" name="Content Placeholder 1"/>
          <p:cNvSpPr>
            <a:spLocks noGrp="1"/>
          </p:cNvSpPr>
          <p:nvPr>
            <p:ph sz="quarter" idx="13"/>
          </p:nvPr>
        </p:nvSpPr>
        <p:spPr>
          <a:xfrm>
            <a:off x="2281218" y="1600200"/>
            <a:ext cx="1292225" cy="685800"/>
          </a:xfrm>
        </p:spPr>
        <p:txBody>
          <a:bodyPr>
            <a:noAutofit/>
          </a:bodyPr>
          <a:lstStyle>
            <a:lvl1pPr marL="0" indent="0">
              <a:buNone/>
              <a:defRPr sz="2400" b="1"/>
            </a:lvl1pPr>
          </a:lstStyle>
          <a:p>
            <a:pPr lvl="0"/>
            <a:r>
              <a:rPr lang="en-US"/>
              <a:t>Edit Master text styles</a:t>
            </a:r>
          </a:p>
        </p:txBody>
      </p:sp>
      <p:grpSp>
        <p:nvGrpSpPr>
          <p:cNvPr id="4" name="Group 1" descr="&quot; &quot;"/>
          <p:cNvGrpSpPr/>
          <p:nvPr/>
        </p:nvGrpSpPr>
        <p:grpSpPr>
          <a:xfrm>
            <a:off x="3782988" y="1672425"/>
            <a:ext cx="672206" cy="309317"/>
            <a:chOff x="3782988" y="1672425"/>
            <a:chExt cx="672206" cy="309317"/>
          </a:xfrm>
        </p:grpSpPr>
        <p:sp>
          <p:nvSpPr>
            <p:cNvPr id="12" name="Right Arrow 1" descr="&quot; &quot;">
              <a:extLst>
                <a:ext uri="{FF2B5EF4-FFF2-40B4-BE49-F238E27FC236}">
                  <a16:creationId xmlns:a16="http://schemas.microsoft.com/office/drawing/2014/main" id="{78375FE7-DB1C-E944-85D7-C0D27FB65F51}"/>
                </a:ext>
              </a:extLst>
            </p:cNvPr>
            <p:cNvSpPr/>
            <p:nvPr/>
          </p:nvSpPr>
          <p:spPr>
            <a:xfrm>
              <a:off x="3782988" y="1672425"/>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 descr="&quot; &quot;">
              <a:extLst>
                <a:ext uri="{FF2B5EF4-FFF2-40B4-BE49-F238E27FC236}">
                  <a16:creationId xmlns:a16="http://schemas.microsoft.com/office/drawing/2014/main" id="{E374D2A4-8AF2-4EF3-9230-FEA6CAF5C5AE}"/>
                </a:ext>
                <a:ext uri="{C183D7F6-B498-43B3-948B-1728B52AA6E4}">
                  <adec:decorative xmlns:adec="http://schemas.microsoft.com/office/drawing/2017/decorative" val="1"/>
                </a:ext>
              </a:extLst>
            </p:cNvPr>
            <p:cNvCxnSpPr/>
            <p:nvPr/>
          </p:nvCxnSpPr>
          <p:spPr>
            <a:xfrm>
              <a:off x="3796826" y="1801632"/>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3" name="Text Placeholder 1"/>
          <p:cNvSpPr>
            <a:spLocks noGrp="1"/>
          </p:cNvSpPr>
          <p:nvPr>
            <p:ph type="body" sz="quarter" idx="18"/>
          </p:nvPr>
        </p:nvSpPr>
        <p:spPr>
          <a:xfrm>
            <a:off x="4574301" y="1472184"/>
            <a:ext cx="5943600" cy="685800"/>
          </a:xfrm>
        </p:spPr>
        <p:txBody>
          <a:bodyPr anchor="ctr">
            <a:normAutofit/>
          </a:bodyPr>
          <a:lstStyle>
            <a:lvl1pPr marL="0" indent="0">
              <a:buNone/>
              <a:defRPr sz="1800" b="1">
                <a:solidFill>
                  <a:srgbClr val="0F4D7B"/>
                </a:solidFill>
              </a:defRPr>
            </a:lvl1pPr>
          </a:lstStyle>
          <a:p>
            <a:pPr lvl="0"/>
            <a:r>
              <a:rPr lang="en-US"/>
              <a:t>Edit Master text styles</a:t>
            </a:r>
          </a:p>
        </p:txBody>
      </p:sp>
      <p:sp>
        <p:nvSpPr>
          <p:cNvPr id="14" name="TextBox 2" descr="&quot; &quot;">
            <a:extLst>
              <a:ext uri="{FF2B5EF4-FFF2-40B4-BE49-F238E27FC236}">
                <a16:creationId xmlns:a16="http://schemas.microsoft.com/office/drawing/2014/main" id="{4B4CD2B3-0C35-4CA5-9C22-D20E1D1848AF}"/>
              </a:ext>
              <a:ext uri="{C183D7F6-B498-43B3-948B-1728B52AA6E4}">
                <adec:decorative xmlns:adec="http://schemas.microsoft.com/office/drawing/2017/decorative" val="1"/>
              </a:ext>
            </a:extLst>
          </p:cNvPr>
          <p:cNvSpPr txBox="1"/>
          <p:nvPr/>
        </p:nvSpPr>
        <p:spPr>
          <a:xfrm>
            <a:off x="1358447" y="2386584"/>
            <a:ext cx="9454896" cy="685800"/>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 name="Picture 2" descr="&quot; &quot;">
            <a:extLst>
              <a:ext uri="{FF2B5EF4-FFF2-40B4-BE49-F238E27FC236}">
                <a16:creationId xmlns:a16="http://schemas.microsoft.com/office/drawing/2014/main" id="{251983AE-FDD8-D54B-895D-78E3810E9A3A}"/>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t="5027" b="16215"/>
          <a:stretch/>
        </p:blipFill>
        <p:spPr>
          <a:xfrm>
            <a:off x="1410302" y="2421393"/>
            <a:ext cx="848701" cy="668420"/>
          </a:xfrm>
          <a:prstGeom prst="rect">
            <a:avLst/>
          </a:prstGeom>
        </p:spPr>
      </p:pic>
      <p:sp>
        <p:nvSpPr>
          <p:cNvPr id="16" name="Content Placeholder 2"/>
          <p:cNvSpPr>
            <a:spLocks noGrp="1"/>
          </p:cNvSpPr>
          <p:nvPr>
            <p:ph sz="quarter" idx="14"/>
          </p:nvPr>
        </p:nvSpPr>
        <p:spPr>
          <a:xfrm>
            <a:off x="2286000" y="2514600"/>
            <a:ext cx="1292225" cy="685800"/>
          </a:xfrm>
        </p:spPr>
        <p:txBody>
          <a:bodyPr>
            <a:noAutofit/>
          </a:bodyPr>
          <a:lstStyle>
            <a:lvl1pPr marL="0" indent="0">
              <a:buNone/>
              <a:defRPr sz="2400" b="1"/>
            </a:lvl1pPr>
          </a:lstStyle>
          <a:p>
            <a:pPr lvl="0"/>
            <a:r>
              <a:rPr lang="en-US"/>
              <a:t>Edit Master text styles</a:t>
            </a:r>
          </a:p>
        </p:txBody>
      </p:sp>
      <p:grpSp>
        <p:nvGrpSpPr>
          <p:cNvPr id="5" name="Group 2" descr="&quot; &quot;"/>
          <p:cNvGrpSpPr/>
          <p:nvPr/>
        </p:nvGrpSpPr>
        <p:grpSpPr>
          <a:xfrm>
            <a:off x="3781816" y="2580898"/>
            <a:ext cx="668737" cy="309317"/>
            <a:chOff x="3781816" y="2580898"/>
            <a:chExt cx="668737" cy="309317"/>
          </a:xfrm>
        </p:grpSpPr>
        <p:sp>
          <p:nvSpPr>
            <p:cNvPr id="18" name="Right Arrow 2" descr="&quot; &quot;">
              <a:extLst>
                <a:ext uri="{FF2B5EF4-FFF2-40B4-BE49-F238E27FC236}">
                  <a16:creationId xmlns:a16="http://schemas.microsoft.com/office/drawing/2014/main" id="{FB22A8FF-B6D6-EF48-957E-1C6C265C0E6A}"/>
                </a:ext>
              </a:extLst>
            </p:cNvPr>
            <p:cNvSpPr/>
            <p:nvPr/>
          </p:nvSpPr>
          <p:spPr>
            <a:xfrm>
              <a:off x="3781816" y="2580898"/>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2" descr="&quot; &quot;">
              <a:extLst>
                <a:ext uri="{FF2B5EF4-FFF2-40B4-BE49-F238E27FC236}">
                  <a16:creationId xmlns:a16="http://schemas.microsoft.com/office/drawing/2014/main" id="{06DDA596-35B1-4B19-8917-80773EB6EF20}"/>
                </a:ext>
                <a:ext uri="{C183D7F6-B498-43B3-948B-1728B52AA6E4}">
                  <adec:decorative xmlns:adec="http://schemas.microsoft.com/office/drawing/2017/decorative" val="1"/>
                </a:ext>
              </a:extLst>
            </p:cNvPr>
            <p:cNvCxnSpPr/>
            <p:nvPr/>
          </p:nvCxnSpPr>
          <p:spPr>
            <a:xfrm>
              <a:off x="3794760" y="2730619"/>
              <a:ext cx="65579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9" name="Text Placeholder 2"/>
          <p:cNvSpPr>
            <a:spLocks noGrp="1"/>
          </p:cNvSpPr>
          <p:nvPr>
            <p:ph type="body" sz="quarter" idx="19"/>
          </p:nvPr>
        </p:nvSpPr>
        <p:spPr>
          <a:xfrm>
            <a:off x="4574301" y="2386584"/>
            <a:ext cx="5943600" cy="685800"/>
          </a:xfrm>
        </p:spPr>
        <p:txBody>
          <a:bodyPr anchor="ctr">
            <a:normAutofit/>
          </a:bodyPr>
          <a:lstStyle>
            <a:lvl1pPr marL="0" indent="0">
              <a:buNone/>
              <a:defRPr sz="1800" b="1">
                <a:solidFill>
                  <a:srgbClr val="0F4D7B"/>
                </a:solidFill>
              </a:defRPr>
            </a:lvl1pPr>
          </a:lstStyle>
          <a:p>
            <a:pPr lvl="0"/>
            <a:r>
              <a:rPr lang="en-US"/>
              <a:t>Edit Master text styles</a:t>
            </a:r>
          </a:p>
        </p:txBody>
      </p:sp>
      <p:sp>
        <p:nvSpPr>
          <p:cNvPr id="20" name="TextBox 3" descr="&quot; &quot;">
            <a:extLst>
              <a:ext uri="{FF2B5EF4-FFF2-40B4-BE49-F238E27FC236}">
                <a16:creationId xmlns:a16="http://schemas.microsoft.com/office/drawing/2014/main" id="{60B3EAF8-E8EC-4858-8A8B-E56502F72082}"/>
              </a:ext>
              <a:ext uri="{C183D7F6-B498-43B3-948B-1728B52AA6E4}">
                <adec:decorative xmlns:adec="http://schemas.microsoft.com/office/drawing/2017/decorative" val="1"/>
              </a:ext>
            </a:extLst>
          </p:cNvPr>
          <p:cNvSpPr txBox="1"/>
          <p:nvPr/>
        </p:nvSpPr>
        <p:spPr>
          <a:xfrm>
            <a:off x="1358449" y="3300984"/>
            <a:ext cx="9451426" cy="685800"/>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1" name="Picture 3" descr="&quot; &quot;">
            <a:extLst>
              <a:ext uri="{FF2B5EF4-FFF2-40B4-BE49-F238E27FC236}">
                <a16:creationId xmlns:a16="http://schemas.microsoft.com/office/drawing/2014/main" id="{0C1C26A6-6D39-AA4C-91F2-A6B15313B4DF}"/>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b="24347"/>
          <a:stretch/>
        </p:blipFill>
        <p:spPr>
          <a:xfrm>
            <a:off x="1373852" y="3224268"/>
            <a:ext cx="948727" cy="717739"/>
          </a:xfrm>
          <a:prstGeom prst="rect">
            <a:avLst/>
          </a:prstGeom>
        </p:spPr>
      </p:pic>
      <p:sp>
        <p:nvSpPr>
          <p:cNvPr id="22" name="Content Placeholder 3"/>
          <p:cNvSpPr>
            <a:spLocks noGrp="1"/>
          </p:cNvSpPr>
          <p:nvPr>
            <p:ph sz="quarter" idx="15"/>
          </p:nvPr>
        </p:nvSpPr>
        <p:spPr>
          <a:xfrm>
            <a:off x="2286000" y="3429000"/>
            <a:ext cx="1292225" cy="685800"/>
          </a:xfrm>
        </p:spPr>
        <p:txBody>
          <a:bodyPr>
            <a:noAutofit/>
          </a:bodyPr>
          <a:lstStyle>
            <a:lvl1pPr marL="0" indent="0">
              <a:buNone/>
              <a:defRPr sz="2400" b="1"/>
            </a:lvl1pPr>
          </a:lstStyle>
          <a:p>
            <a:pPr lvl="0"/>
            <a:r>
              <a:rPr lang="en-US"/>
              <a:t>Edit Master text styles</a:t>
            </a:r>
          </a:p>
        </p:txBody>
      </p:sp>
      <p:grpSp>
        <p:nvGrpSpPr>
          <p:cNvPr id="40" name="Group 3" descr="&quot; &quot;"/>
          <p:cNvGrpSpPr/>
          <p:nvPr/>
        </p:nvGrpSpPr>
        <p:grpSpPr>
          <a:xfrm>
            <a:off x="3782988" y="3481001"/>
            <a:ext cx="672206" cy="309317"/>
            <a:chOff x="3782988" y="3481001"/>
            <a:chExt cx="672206" cy="309317"/>
          </a:xfrm>
        </p:grpSpPr>
        <p:sp>
          <p:nvSpPr>
            <p:cNvPr id="24" name="Right Arrow 3" descr="&quot; &quot;">
              <a:extLst>
                <a:ext uri="{FF2B5EF4-FFF2-40B4-BE49-F238E27FC236}">
                  <a16:creationId xmlns:a16="http://schemas.microsoft.com/office/drawing/2014/main" id="{1913B0D4-773F-E345-9779-302C302A9DB4}"/>
                </a:ext>
              </a:extLst>
            </p:cNvPr>
            <p:cNvSpPr/>
            <p:nvPr/>
          </p:nvSpPr>
          <p:spPr>
            <a:xfrm>
              <a:off x="3782988" y="3481001"/>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3" descr="&quot; &quot;">
              <a:extLst>
                <a:ext uri="{FF2B5EF4-FFF2-40B4-BE49-F238E27FC236}">
                  <a16:creationId xmlns:a16="http://schemas.microsoft.com/office/drawing/2014/main" id="{E0C063F0-B581-43F0-B7A2-53C3ECA9772F}"/>
                </a:ext>
                <a:ext uri="{C183D7F6-B498-43B3-948B-1728B52AA6E4}">
                  <adec:decorative xmlns:adec="http://schemas.microsoft.com/office/drawing/2017/decorative" val="1"/>
                </a:ext>
              </a:extLst>
            </p:cNvPr>
            <p:cNvCxnSpPr/>
            <p:nvPr/>
          </p:nvCxnSpPr>
          <p:spPr>
            <a:xfrm>
              <a:off x="3796826" y="3619035"/>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25" name="Text Placeholder 3"/>
          <p:cNvSpPr>
            <a:spLocks noGrp="1"/>
          </p:cNvSpPr>
          <p:nvPr>
            <p:ph type="body" sz="quarter" idx="20"/>
          </p:nvPr>
        </p:nvSpPr>
        <p:spPr>
          <a:xfrm>
            <a:off x="4574301" y="3298824"/>
            <a:ext cx="5943600" cy="685800"/>
          </a:xfrm>
        </p:spPr>
        <p:txBody>
          <a:bodyPr anchor="ctr">
            <a:normAutofit/>
          </a:bodyPr>
          <a:lstStyle>
            <a:lvl1pPr marL="0" indent="0">
              <a:buNone/>
              <a:defRPr sz="1800" b="1">
                <a:solidFill>
                  <a:srgbClr val="0F4D7B"/>
                </a:solidFill>
              </a:defRPr>
            </a:lvl1pPr>
          </a:lstStyle>
          <a:p>
            <a:pPr lvl="0"/>
            <a:r>
              <a:rPr lang="en-US"/>
              <a:t>Edit Master text styles</a:t>
            </a:r>
          </a:p>
        </p:txBody>
      </p:sp>
      <p:sp>
        <p:nvSpPr>
          <p:cNvPr id="26" name="TextBox 4" descr="&quot; &quot;">
            <a:extLst>
              <a:ext uri="{FF2B5EF4-FFF2-40B4-BE49-F238E27FC236}">
                <a16:creationId xmlns:a16="http://schemas.microsoft.com/office/drawing/2014/main" id="{85EF0527-BE10-49F7-A277-F3642E27FCAF}"/>
              </a:ext>
              <a:ext uri="{C183D7F6-B498-43B3-948B-1728B52AA6E4}">
                <adec:decorative xmlns:adec="http://schemas.microsoft.com/office/drawing/2017/decorative" val="1"/>
              </a:ext>
            </a:extLst>
          </p:cNvPr>
          <p:cNvSpPr txBox="1"/>
          <p:nvPr/>
        </p:nvSpPr>
        <p:spPr>
          <a:xfrm>
            <a:off x="1358447" y="4215384"/>
            <a:ext cx="9454896" cy="685800"/>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7" name="Picture 4" descr="&quot; &quot;">
            <a:extLst>
              <a:ext uri="{FF2B5EF4-FFF2-40B4-BE49-F238E27FC236}">
                <a16:creationId xmlns:a16="http://schemas.microsoft.com/office/drawing/2014/main" id="{C09885F3-74CC-4C4E-9968-3750ABA8418C}"/>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b="15556"/>
          <a:stretch/>
        </p:blipFill>
        <p:spPr>
          <a:xfrm>
            <a:off x="1459821" y="4218554"/>
            <a:ext cx="779503" cy="658246"/>
          </a:xfrm>
          <a:prstGeom prst="rect">
            <a:avLst/>
          </a:prstGeom>
        </p:spPr>
      </p:pic>
      <p:sp>
        <p:nvSpPr>
          <p:cNvPr id="28" name="Content Placeholder 4"/>
          <p:cNvSpPr>
            <a:spLocks noGrp="1"/>
          </p:cNvSpPr>
          <p:nvPr>
            <p:ph sz="quarter" idx="16"/>
          </p:nvPr>
        </p:nvSpPr>
        <p:spPr>
          <a:xfrm>
            <a:off x="2286000" y="4343400"/>
            <a:ext cx="1292225" cy="685800"/>
          </a:xfrm>
        </p:spPr>
        <p:txBody>
          <a:bodyPr>
            <a:noAutofit/>
          </a:bodyPr>
          <a:lstStyle>
            <a:lvl1pPr marL="0" indent="0">
              <a:buNone/>
              <a:defRPr sz="2400" b="1"/>
            </a:lvl1pPr>
          </a:lstStyle>
          <a:p>
            <a:pPr lvl="0"/>
            <a:r>
              <a:rPr lang="en-US"/>
              <a:t>Edit Master text styles</a:t>
            </a:r>
          </a:p>
        </p:txBody>
      </p:sp>
      <p:grpSp>
        <p:nvGrpSpPr>
          <p:cNvPr id="41" name="Group 4" descr="&quot; &quot;"/>
          <p:cNvGrpSpPr/>
          <p:nvPr/>
        </p:nvGrpSpPr>
        <p:grpSpPr>
          <a:xfrm>
            <a:off x="3780692" y="4398460"/>
            <a:ext cx="674502" cy="309317"/>
            <a:chOff x="3780692" y="4398460"/>
            <a:chExt cx="674502" cy="309317"/>
          </a:xfrm>
        </p:grpSpPr>
        <p:sp>
          <p:nvSpPr>
            <p:cNvPr id="30" name="Right Arrow 4" descr="&quot; &quot;">
              <a:extLst>
                <a:ext uri="{FF2B5EF4-FFF2-40B4-BE49-F238E27FC236}">
                  <a16:creationId xmlns:a16="http://schemas.microsoft.com/office/drawing/2014/main" id="{CB4042CC-3526-E345-A0B0-EC60879BC64D}"/>
                </a:ext>
              </a:extLst>
            </p:cNvPr>
            <p:cNvSpPr/>
            <p:nvPr/>
          </p:nvSpPr>
          <p:spPr>
            <a:xfrm>
              <a:off x="3780692" y="4398460"/>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4" descr="&quot; &quot;">
              <a:extLst>
                <a:ext uri="{FF2B5EF4-FFF2-40B4-BE49-F238E27FC236}">
                  <a16:creationId xmlns:a16="http://schemas.microsoft.com/office/drawing/2014/main" id="{8CF7B626-BFAE-4657-80B6-D8FBC78B5CEC}"/>
                </a:ext>
                <a:ext uri="{C183D7F6-B498-43B3-948B-1728B52AA6E4}">
                  <adec:decorative xmlns:adec="http://schemas.microsoft.com/office/drawing/2017/decorative" val="1"/>
                </a:ext>
              </a:extLst>
            </p:cNvPr>
            <p:cNvCxnSpPr/>
            <p:nvPr/>
          </p:nvCxnSpPr>
          <p:spPr>
            <a:xfrm>
              <a:off x="3796826" y="4541806"/>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31" name="Text Placeholder 4"/>
          <p:cNvSpPr>
            <a:spLocks noGrp="1"/>
          </p:cNvSpPr>
          <p:nvPr>
            <p:ph type="body" sz="quarter" idx="21"/>
          </p:nvPr>
        </p:nvSpPr>
        <p:spPr>
          <a:xfrm>
            <a:off x="4574301" y="4215384"/>
            <a:ext cx="5943600" cy="685800"/>
          </a:xfrm>
        </p:spPr>
        <p:txBody>
          <a:bodyPr anchor="ctr">
            <a:normAutofit/>
          </a:bodyPr>
          <a:lstStyle>
            <a:lvl1pPr marL="0" indent="0">
              <a:buNone/>
              <a:defRPr sz="1800" b="1">
                <a:solidFill>
                  <a:srgbClr val="0F4D7B"/>
                </a:solidFill>
              </a:defRPr>
            </a:lvl1pPr>
          </a:lstStyle>
          <a:p>
            <a:pPr lvl="0"/>
            <a:r>
              <a:rPr lang="en-US"/>
              <a:t>Edit Master text styles</a:t>
            </a:r>
          </a:p>
        </p:txBody>
      </p:sp>
      <p:sp>
        <p:nvSpPr>
          <p:cNvPr id="32" name="TextBox 5" descr="&quot; &quot;">
            <a:extLst>
              <a:ext uri="{FF2B5EF4-FFF2-40B4-BE49-F238E27FC236}">
                <a16:creationId xmlns:a16="http://schemas.microsoft.com/office/drawing/2014/main" id="{43532CC2-D793-46EC-B5F4-56F124E6A3EC}"/>
              </a:ext>
              <a:ext uri="{C183D7F6-B498-43B3-948B-1728B52AA6E4}">
                <adec:decorative xmlns:adec="http://schemas.microsoft.com/office/drawing/2017/decorative" val="1"/>
              </a:ext>
            </a:extLst>
          </p:cNvPr>
          <p:cNvSpPr txBox="1"/>
          <p:nvPr/>
        </p:nvSpPr>
        <p:spPr>
          <a:xfrm>
            <a:off x="1358450" y="5129784"/>
            <a:ext cx="9451425" cy="687111"/>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3" name="Picture 5" descr="&quot; &quot;">
            <a:extLst>
              <a:ext uri="{FF2B5EF4-FFF2-40B4-BE49-F238E27FC236}">
                <a16:creationId xmlns:a16="http://schemas.microsoft.com/office/drawing/2014/main" id="{42EEB4FA-EC18-374F-8CE6-BB5F8A87DB85}"/>
              </a:ext>
            </a:extLst>
          </p:cNvPr>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b="15035"/>
          <a:stretch/>
        </p:blipFill>
        <p:spPr>
          <a:xfrm>
            <a:off x="1469629" y="5149334"/>
            <a:ext cx="727859" cy="618420"/>
          </a:xfrm>
          <a:prstGeom prst="rect">
            <a:avLst/>
          </a:prstGeom>
        </p:spPr>
      </p:pic>
      <p:sp>
        <p:nvSpPr>
          <p:cNvPr id="34" name="Content Placeholder 5"/>
          <p:cNvSpPr>
            <a:spLocks noGrp="1"/>
          </p:cNvSpPr>
          <p:nvPr>
            <p:ph sz="quarter" idx="17"/>
          </p:nvPr>
        </p:nvSpPr>
        <p:spPr>
          <a:xfrm>
            <a:off x="2286000" y="5257800"/>
            <a:ext cx="1292225" cy="685800"/>
          </a:xfrm>
        </p:spPr>
        <p:txBody>
          <a:bodyPr>
            <a:noAutofit/>
          </a:bodyPr>
          <a:lstStyle>
            <a:lvl1pPr marL="0" indent="0">
              <a:buNone/>
              <a:defRPr sz="2400" b="1"/>
            </a:lvl1pPr>
          </a:lstStyle>
          <a:p>
            <a:pPr lvl="0"/>
            <a:r>
              <a:rPr lang="en-US"/>
              <a:t>Edit Master text styles</a:t>
            </a:r>
          </a:p>
        </p:txBody>
      </p:sp>
      <p:grpSp>
        <p:nvGrpSpPr>
          <p:cNvPr id="42" name="Group 5"/>
          <p:cNvGrpSpPr/>
          <p:nvPr/>
        </p:nvGrpSpPr>
        <p:grpSpPr>
          <a:xfrm>
            <a:off x="3781860" y="5329483"/>
            <a:ext cx="674502" cy="309317"/>
            <a:chOff x="3781860" y="5329483"/>
            <a:chExt cx="674502" cy="309317"/>
          </a:xfrm>
        </p:grpSpPr>
        <p:sp>
          <p:nvSpPr>
            <p:cNvPr id="36" name="Right Arrow 5" descr="&quot; &quot;">
              <a:extLst>
                <a:ext uri="{FF2B5EF4-FFF2-40B4-BE49-F238E27FC236}">
                  <a16:creationId xmlns:a16="http://schemas.microsoft.com/office/drawing/2014/main" id="{8345FEEA-C542-9B4E-AEF3-3D5CEF9197FC}"/>
                </a:ext>
              </a:extLst>
            </p:cNvPr>
            <p:cNvSpPr/>
            <p:nvPr/>
          </p:nvSpPr>
          <p:spPr>
            <a:xfrm>
              <a:off x="3781860" y="5329483"/>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5" descr="&quot; &quot;">
              <a:extLst>
                <a:ext uri="{FF2B5EF4-FFF2-40B4-BE49-F238E27FC236}">
                  <a16:creationId xmlns:a16="http://schemas.microsoft.com/office/drawing/2014/main" id="{F06050F9-7E34-4E90-85F1-ADA3F727F5BF}"/>
                </a:ext>
                <a:ext uri="{C183D7F6-B498-43B3-948B-1728B52AA6E4}">
                  <adec:decorative xmlns:adec="http://schemas.microsoft.com/office/drawing/2017/decorative" val="1"/>
                </a:ext>
              </a:extLst>
            </p:cNvPr>
            <p:cNvCxnSpPr/>
            <p:nvPr/>
          </p:nvCxnSpPr>
          <p:spPr>
            <a:xfrm>
              <a:off x="3797994" y="5463258"/>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37" name="Text Placeholder 5"/>
          <p:cNvSpPr>
            <a:spLocks noGrp="1"/>
          </p:cNvSpPr>
          <p:nvPr>
            <p:ph type="body" sz="quarter" idx="22"/>
          </p:nvPr>
        </p:nvSpPr>
        <p:spPr>
          <a:xfrm>
            <a:off x="4574301" y="5129784"/>
            <a:ext cx="5943600" cy="685800"/>
          </a:xfrm>
        </p:spPr>
        <p:txBody>
          <a:bodyPr anchor="ctr">
            <a:normAutofit/>
          </a:bodyPr>
          <a:lstStyle>
            <a:lvl1pPr marL="0" indent="0">
              <a:buNone/>
              <a:defRPr sz="1800" b="1">
                <a:solidFill>
                  <a:srgbClr val="0F4D7B"/>
                </a:solidFill>
              </a:defRPr>
            </a:lvl1pPr>
          </a:lstStyle>
          <a:p>
            <a:pPr lvl="0"/>
            <a:r>
              <a:rPr lang="en-US"/>
              <a:t>Edit Master text styles</a:t>
            </a:r>
          </a:p>
        </p:txBody>
      </p:sp>
      <p:sp>
        <p:nvSpPr>
          <p:cNvPr id="6" name="Slide Number Placeholder 4"/>
          <p:cNvSpPr>
            <a:spLocks noGrp="1"/>
          </p:cNvSpPr>
          <p:nvPr>
            <p:ph type="sldNum" sz="quarter" idx="12"/>
          </p:nvPr>
        </p:nvSpPr>
        <p:spPr>
          <a:xfrm>
            <a:off x="9272016" y="6492240"/>
            <a:ext cx="2743200" cy="381000"/>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250809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One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7"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idx="1"/>
          </p:nvPr>
        </p:nvSpPr>
        <p:spPr>
          <a:xfrm>
            <a:off x="838200" y="1447800"/>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3"/>
          </p:nvPr>
        </p:nvSpPr>
        <p:spPr>
          <a:xfrm>
            <a:off x="841248" y="6016752"/>
            <a:ext cx="9528048" cy="548640"/>
          </a:xfrm>
        </p:spPr>
        <p:txBody>
          <a:bodyPr>
            <a:normAutofit/>
          </a:bodyPr>
          <a:lstStyle>
            <a:lvl1pPr marL="0" indent="0">
              <a:spcBef>
                <a:spcPts val="0"/>
              </a:spcBef>
              <a:buNone/>
              <a:defRPr sz="1400"/>
            </a:lvl1pPr>
          </a:lstStyle>
          <a:p>
            <a:pPr lvl="0"/>
            <a:r>
              <a:rPr lang="en-US"/>
              <a:t>Edit Master text styles</a:t>
            </a:r>
          </a:p>
        </p:txBody>
      </p:sp>
      <p:sp>
        <p:nvSpPr>
          <p:cNvPr id="6" name="Slide Number Placeholder 5"/>
          <p:cNvSpPr>
            <a:spLocks noGrp="1"/>
          </p:cNvSpPr>
          <p:nvPr>
            <p:ph type="sldNum" sz="quarter" idx="12"/>
          </p:nvPr>
        </p:nvSpPr>
        <p:spPr>
          <a:xfrm>
            <a:off x="9272016" y="6492240"/>
            <a:ext cx="2743200" cy="381000"/>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897024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wo Wide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7"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Content Placeholder 3"/>
          <p:cNvSpPr>
            <a:spLocks noGrp="1"/>
          </p:cNvSpPr>
          <p:nvPr>
            <p:ph sz="quarter" idx="14"/>
          </p:nvPr>
        </p:nvSpPr>
        <p:spPr>
          <a:xfrm>
            <a:off x="838200" y="1115568"/>
            <a:ext cx="10515600" cy="68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4"/>
          <p:cNvSpPr>
            <a:spLocks noGrp="1"/>
          </p:cNvSpPr>
          <p:nvPr>
            <p:ph idx="1"/>
          </p:nvPr>
        </p:nvSpPr>
        <p:spPr>
          <a:xfrm>
            <a:off x="838200" y="1828800"/>
            <a:ext cx="10515600" cy="397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5"/>
          <p:cNvSpPr>
            <a:spLocks noGrp="1"/>
          </p:cNvSpPr>
          <p:nvPr>
            <p:ph type="body" sz="quarter" idx="13"/>
          </p:nvPr>
        </p:nvSpPr>
        <p:spPr>
          <a:xfrm>
            <a:off x="841248" y="6016752"/>
            <a:ext cx="9528048" cy="548640"/>
          </a:xfrm>
        </p:spPr>
        <p:txBody>
          <a:bodyPr>
            <a:normAutofit/>
          </a:bodyPr>
          <a:lstStyle>
            <a:lvl1pPr marL="0" indent="0">
              <a:spcBef>
                <a:spcPts val="0"/>
              </a:spcBef>
              <a:buNone/>
              <a:defRPr sz="1400"/>
            </a:lvl1pPr>
          </a:lstStyle>
          <a:p>
            <a:pPr lvl="0"/>
            <a:r>
              <a:rPr lang="en-US"/>
              <a:t>Edit Master text styles</a:t>
            </a:r>
          </a:p>
        </p:txBody>
      </p:sp>
      <p:sp>
        <p:nvSpPr>
          <p:cNvPr id="6" name="Slide Number Placeholder 6"/>
          <p:cNvSpPr>
            <a:spLocks noGrp="1"/>
          </p:cNvSpPr>
          <p:nvPr>
            <p:ph type="sldNum" sz="quarter" idx="12"/>
          </p:nvPr>
        </p:nvSpPr>
        <p:spPr>
          <a:xfrm>
            <a:off x="9272016" y="6492240"/>
            <a:ext cx="2743200" cy="381000"/>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897646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a:xfrm>
            <a:off x="6172200" y="144475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908488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wo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a:xfrm>
            <a:off x="6172200" y="144475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5"/>
          <p:cNvSpPr>
            <a:spLocks noGrp="1"/>
          </p:cNvSpPr>
          <p:nvPr>
            <p:ph type="body" sz="quarter" idx="13"/>
          </p:nvPr>
        </p:nvSpPr>
        <p:spPr>
          <a:xfrm>
            <a:off x="841248" y="6016752"/>
            <a:ext cx="9528048" cy="548640"/>
          </a:xfrm>
        </p:spPr>
        <p:txBody>
          <a:bodyPr>
            <a:noAutofit/>
          </a:bodyPr>
          <a:lstStyle>
            <a:lvl1pPr marL="0" indent="0">
              <a:spcBef>
                <a:spcPts val="0"/>
              </a:spcBef>
              <a:buNone/>
              <a:defRPr sz="1400"/>
            </a:lvl1pPr>
            <a:lvl2pPr marL="457200" indent="0">
              <a:spcBef>
                <a:spcPts val="0"/>
              </a:spcBef>
              <a:buNone/>
              <a:defRPr sz="1400"/>
            </a:lvl2pPr>
            <a:lvl3pPr marL="914400" indent="0">
              <a:spcBef>
                <a:spcPts val="0"/>
              </a:spcBef>
              <a:buNone/>
              <a:defRPr sz="1400"/>
            </a:lvl3pPr>
            <a:lvl4pPr marL="1371600" indent="0">
              <a:spcBef>
                <a:spcPts val="0"/>
              </a:spcBef>
              <a:buNone/>
              <a:defRPr sz="1400"/>
            </a:lvl4pPr>
            <a:lvl5pPr marL="1828800" indent="0">
              <a:spcBef>
                <a:spcPts val="0"/>
              </a:spcBef>
              <a:buNone/>
              <a:defRPr sz="1400"/>
            </a:lvl5pPr>
          </a:lstStyle>
          <a:p>
            <a:pPr lvl="0"/>
            <a:r>
              <a:rPr lang="en-US"/>
              <a:t>Edit Master text styles</a:t>
            </a:r>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98845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347200" y="6553201"/>
            <a:ext cx="27432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777177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Wid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10515600" cy="32552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a:xfrm>
            <a:off x="838200" y="4700016"/>
            <a:ext cx="10515600" cy="1225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63077771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wo Content and One Content 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2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p:cNvSpPr>
            <a:spLocks noGrp="1"/>
          </p:cNvSpPr>
          <p:nvPr>
            <p:ph sz="quarter" idx="13"/>
          </p:nvPr>
        </p:nvSpPr>
        <p:spPr>
          <a:xfrm>
            <a:off x="6172200" y="1444752"/>
            <a:ext cx="5184648" cy="5486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5"/>
          <p:cNvSpPr>
            <a:spLocks noGrp="1"/>
          </p:cNvSpPr>
          <p:nvPr>
            <p:ph sz="half" idx="2"/>
          </p:nvPr>
        </p:nvSpPr>
        <p:spPr>
          <a:xfrm>
            <a:off x="6172200" y="2133600"/>
            <a:ext cx="5181600" cy="3662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1604984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1_Two Content One Content 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2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p:cNvSpPr>
            <a:spLocks noGrp="1"/>
          </p:cNvSpPr>
          <p:nvPr>
            <p:ph sz="quarter" idx="13"/>
          </p:nvPr>
        </p:nvSpPr>
        <p:spPr>
          <a:xfrm>
            <a:off x="6172200" y="1444752"/>
            <a:ext cx="5184648" cy="5486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5"/>
          <p:cNvSpPr>
            <a:spLocks noGrp="1"/>
          </p:cNvSpPr>
          <p:nvPr>
            <p:ph sz="half" idx="2"/>
          </p:nvPr>
        </p:nvSpPr>
        <p:spPr>
          <a:xfrm>
            <a:off x="6172200" y="2133600"/>
            <a:ext cx="5181600" cy="3662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p:cNvSpPr>
            <a:spLocks noGrp="1"/>
          </p:cNvSpPr>
          <p:nvPr>
            <p:ph type="body" sz="quarter" idx="14"/>
          </p:nvPr>
        </p:nvSpPr>
        <p:spPr>
          <a:xfrm>
            <a:off x="838200" y="6016752"/>
            <a:ext cx="9528048" cy="548640"/>
          </a:xfrm>
        </p:spPr>
        <p:txBody>
          <a:bodyPr>
            <a:normAutofit/>
          </a:bodyPr>
          <a:lstStyle>
            <a:lvl1pPr marL="0" indent="0">
              <a:spcBef>
                <a:spcPts val="0"/>
              </a:spcBef>
              <a:buNone/>
              <a:defRPr sz="1400"/>
            </a:lvl1pPr>
          </a:lstStyle>
          <a:p>
            <a:pPr lvl="0"/>
            <a:r>
              <a:rPr lang="en-US"/>
              <a:t>Edit Master text styles</a:t>
            </a:r>
          </a:p>
        </p:txBody>
      </p:sp>
      <p:sp>
        <p:nvSpPr>
          <p:cNvPr id="7" name="Slide Number Placeholder 7"/>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2282681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wo Titled Content Three Pictures">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726948" y="1252537"/>
            <a:ext cx="4572000" cy="45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a"/>
          <p:cNvSpPr>
            <a:spLocks noGrp="1"/>
          </p:cNvSpPr>
          <p:nvPr>
            <p:ph sz="quarter" idx="17"/>
          </p:nvPr>
        </p:nvSpPr>
        <p:spPr>
          <a:xfrm>
            <a:off x="841248" y="1895474"/>
            <a:ext cx="4343400" cy="4352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p:cNvSpPr>
            <a:spLocks noGrp="1"/>
          </p:cNvSpPr>
          <p:nvPr>
            <p:ph sz="quarter" idx="13"/>
          </p:nvPr>
        </p:nvSpPr>
        <p:spPr>
          <a:xfrm>
            <a:off x="6705600" y="1262428"/>
            <a:ext cx="4572000" cy="45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a"/>
          <p:cNvSpPr>
            <a:spLocks noGrp="1"/>
          </p:cNvSpPr>
          <p:nvPr>
            <p:ph sz="half" idx="2"/>
          </p:nvPr>
        </p:nvSpPr>
        <p:spPr>
          <a:xfrm>
            <a:off x="7616952" y="1895854"/>
            <a:ext cx="3660648" cy="39514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4b.1" descr="&quot; &quot;"/>
          <p:cNvSpPr>
            <a:spLocks noGrp="1"/>
          </p:cNvSpPr>
          <p:nvPr>
            <p:ph type="pic" sz="quarter" idx="14"/>
          </p:nvPr>
        </p:nvSpPr>
        <p:spPr>
          <a:xfrm>
            <a:off x="6705600" y="2157984"/>
            <a:ext cx="685800" cy="685800"/>
          </a:xfrm>
        </p:spPr>
        <p:txBody>
          <a:bodyPr/>
          <a:lstStyle/>
          <a:p>
            <a:r>
              <a:rPr lang="en-US"/>
              <a:t>Click icon to add picture</a:t>
            </a:r>
            <a:endParaRPr lang="en-US" dirty="0"/>
          </a:p>
        </p:txBody>
      </p:sp>
      <p:sp>
        <p:nvSpPr>
          <p:cNvPr id="11" name="Picture Placeholder 4b.2" descr="&quot; &quot;"/>
          <p:cNvSpPr>
            <a:spLocks noGrp="1"/>
          </p:cNvSpPr>
          <p:nvPr>
            <p:ph type="pic" sz="quarter" idx="15"/>
          </p:nvPr>
        </p:nvSpPr>
        <p:spPr>
          <a:xfrm>
            <a:off x="6705600" y="3364992"/>
            <a:ext cx="685800" cy="685800"/>
          </a:xfrm>
        </p:spPr>
        <p:txBody>
          <a:bodyPr/>
          <a:lstStyle/>
          <a:p>
            <a:r>
              <a:rPr lang="en-US"/>
              <a:t>Click icon to add picture</a:t>
            </a:r>
            <a:endParaRPr lang="en-US" dirty="0"/>
          </a:p>
        </p:txBody>
      </p:sp>
      <p:sp>
        <p:nvSpPr>
          <p:cNvPr id="12" name="Picture Placeholder 4b.3" descr="&quot; &quot;"/>
          <p:cNvSpPr>
            <a:spLocks noGrp="1"/>
          </p:cNvSpPr>
          <p:nvPr>
            <p:ph type="pic" sz="quarter" idx="16"/>
          </p:nvPr>
        </p:nvSpPr>
        <p:spPr>
          <a:xfrm>
            <a:off x="6720254" y="4572000"/>
            <a:ext cx="685800" cy="685800"/>
          </a:xfrm>
        </p:spPr>
        <p:txBody>
          <a:bodyPr/>
          <a:lstStyle/>
          <a:p>
            <a:r>
              <a:rPr lang="en-US"/>
              <a:t>Click icon to add picture</a:t>
            </a:r>
            <a:endParaRPr lang="en-US" dirty="0"/>
          </a:p>
        </p:txBody>
      </p:sp>
      <p:sp>
        <p:nvSpPr>
          <p:cNvPr id="7"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520872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27462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a:xfrm>
            <a:off x="6172200" y="144475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3"/>
          </p:nvPr>
        </p:nvSpPr>
        <p:spPr>
          <a:xfrm>
            <a:off x="841248" y="4350748"/>
            <a:ext cx="5184648" cy="21396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02598782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hree Wid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179576"/>
            <a:ext cx="10515600" cy="1828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a:xfrm>
            <a:off x="228600" y="3118103"/>
            <a:ext cx="11704320" cy="259689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3"/>
          </p:nvPr>
        </p:nvSpPr>
        <p:spPr>
          <a:xfrm>
            <a:off x="3959352" y="5212080"/>
            <a:ext cx="4645152" cy="10149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140595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hree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432816" y="1444752"/>
            <a:ext cx="3529584"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a:xfrm>
            <a:off x="4331208" y="1444752"/>
            <a:ext cx="3529584"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3"/>
          </p:nvPr>
        </p:nvSpPr>
        <p:spPr>
          <a:xfrm>
            <a:off x="8229600" y="1444752"/>
            <a:ext cx="3529584"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6"/>
          <p:cNvSpPr>
            <a:spLocks noGrp="1"/>
          </p:cNvSpPr>
          <p:nvPr>
            <p:ph type="body" sz="quarter" idx="14"/>
          </p:nvPr>
        </p:nvSpPr>
        <p:spPr>
          <a:xfrm>
            <a:off x="838200" y="6016752"/>
            <a:ext cx="9528048" cy="548640"/>
          </a:xfrm>
        </p:spPr>
        <p:txBody>
          <a:bodyPr>
            <a:normAutofit/>
          </a:bodyPr>
          <a:lstStyle>
            <a:lvl1pPr marL="0" indent="0">
              <a:spcBef>
                <a:spcPts val="0"/>
              </a:spcBef>
              <a:buNone/>
              <a:defRPr sz="1400"/>
            </a:lvl1pPr>
          </a:lstStyle>
          <a:p>
            <a:pPr lvl="0"/>
            <a:r>
              <a:rPr lang="en-US"/>
              <a:t>Edit Master text styles</a:t>
            </a:r>
          </a:p>
        </p:txBody>
      </p:sp>
      <p:sp>
        <p:nvSpPr>
          <p:cNvPr id="7" name="Slide Number Placeholder 7"/>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994114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Six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18288" y="1444752"/>
            <a:ext cx="1965960"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4"/>
          <p:cNvSpPr>
            <a:spLocks noGrp="1"/>
          </p:cNvSpPr>
          <p:nvPr>
            <p:ph sz="half" idx="15"/>
          </p:nvPr>
        </p:nvSpPr>
        <p:spPr>
          <a:xfrm>
            <a:off x="2057400" y="1444752"/>
            <a:ext cx="1965960"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5"/>
          <p:cNvSpPr>
            <a:spLocks noGrp="1"/>
          </p:cNvSpPr>
          <p:nvPr>
            <p:ph sz="half" idx="2"/>
          </p:nvPr>
        </p:nvSpPr>
        <p:spPr>
          <a:xfrm>
            <a:off x="4096512" y="1444752"/>
            <a:ext cx="1965960"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6"/>
          <p:cNvSpPr>
            <a:spLocks noGrp="1"/>
          </p:cNvSpPr>
          <p:nvPr>
            <p:ph sz="half" idx="16"/>
          </p:nvPr>
        </p:nvSpPr>
        <p:spPr>
          <a:xfrm>
            <a:off x="6135624" y="1444752"/>
            <a:ext cx="1965960"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7"/>
          <p:cNvSpPr>
            <a:spLocks noGrp="1"/>
          </p:cNvSpPr>
          <p:nvPr>
            <p:ph sz="quarter" idx="13"/>
          </p:nvPr>
        </p:nvSpPr>
        <p:spPr>
          <a:xfrm>
            <a:off x="8174736" y="1444752"/>
            <a:ext cx="1965960"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8"/>
          <p:cNvSpPr>
            <a:spLocks noGrp="1"/>
          </p:cNvSpPr>
          <p:nvPr>
            <p:ph sz="quarter" idx="17"/>
          </p:nvPr>
        </p:nvSpPr>
        <p:spPr>
          <a:xfrm>
            <a:off x="10213848" y="1444752"/>
            <a:ext cx="1965960"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9"/>
          <p:cNvSpPr>
            <a:spLocks noGrp="1"/>
          </p:cNvSpPr>
          <p:nvPr>
            <p:ph type="body" sz="quarter" idx="14"/>
          </p:nvPr>
        </p:nvSpPr>
        <p:spPr>
          <a:xfrm>
            <a:off x="838200" y="6016752"/>
            <a:ext cx="9528048" cy="548640"/>
          </a:xfrm>
        </p:spPr>
        <p:txBody>
          <a:bodyPr>
            <a:normAutofit/>
          </a:bodyPr>
          <a:lstStyle>
            <a:lvl1pPr marL="0" indent="0">
              <a:spcBef>
                <a:spcPts val="0"/>
              </a:spcBef>
              <a:buNone/>
              <a:defRPr sz="1400"/>
            </a:lvl1pPr>
          </a:lstStyle>
          <a:p>
            <a:pPr lvl="0"/>
            <a:r>
              <a:rPr lang="en-US"/>
              <a:t>Edit Master text styles</a:t>
            </a:r>
          </a:p>
        </p:txBody>
      </p:sp>
      <p:sp>
        <p:nvSpPr>
          <p:cNvPr id="7" name="Slide Number Placeholder 10"/>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6172998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agline Three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9" name="Content Placeholder 3"/>
          <p:cNvSpPr>
            <a:spLocks noGrp="1"/>
          </p:cNvSpPr>
          <p:nvPr>
            <p:ph sz="quarter" idx="15"/>
          </p:nvPr>
        </p:nvSpPr>
        <p:spPr>
          <a:xfrm>
            <a:off x="841248" y="1066800"/>
            <a:ext cx="10515600" cy="45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4"/>
          <p:cNvSpPr>
            <a:spLocks noGrp="1"/>
          </p:cNvSpPr>
          <p:nvPr>
            <p:ph sz="half" idx="1"/>
          </p:nvPr>
        </p:nvSpPr>
        <p:spPr>
          <a:xfrm>
            <a:off x="432816" y="1524000"/>
            <a:ext cx="3529584"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5"/>
          <p:cNvSpPr>
            <a:spLocks noGrp="1"/>
          </p:cNvSpPr>
          <p:nvPr>
            <p:ph sz="half" idx="2"/>
          </p:nvPr>
        </p:nvSpPr>
        <p:spPr>
          <a:xfrm>
            <a:off x="4331208" y="1524000"/>
            <a:ext cx="3529584"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6"/>
          <p:cNvSpPr>
            <a:spLocks noGrp="1"/>
          </p:cNvSpPr>
          <p:nvPr>
            <p:ph sz="quarter" idx="13"/>
          </p:nvPr>
        </p:nvSpPr>
        <p:spPr>
          <a:xfrm>
            <a:off x="8229600" y="1524000"/>
            <a:ext cx="3529584" cy="4160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7"/>
          <p:cNvSpPr>
            <a:spLocks noGrp="1"/>
          </p:cNvSpPr>
          <p:nvPr>
            <p:ph type="body" sz="quarter" idx="14"/>
          </p:nvPr>
        </p:nvSpPr>
        <p:spPr>
          <a:xfrm>
            <a:off x="838200" y="6016752"/>
            <a:ext cx="9528048" cy="548640"/>
          </a:xfrm>
        </p:spPr>
        <p:txBody>
          <a:bodyPr>
            <a:normAutofit/>
          </a:bodyPr>
          <a:lstStyle>
            <a:lvl1pPr marL="0" indent="0">
              <a:spcBef>
                <a:spcPts val="0"/>
              </a:spcBef>
              <a:buNone/>
              <a:defRPr sz="1400"/>
            </a:lvl1pPr>
          </a:lstStyle>
          <a:p>
            <a:pPr lvl="0"/>
            <a:r>
              <a:rPr lang="en-US"/>
              <a:t>Edit Master text styles</a:t>
            </a:r>
          </a:p>
        </p:txBody>
      </p:sp>
      <p:sp>
        <p:nvSpPr>
          <p:cNvPr id="7"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6192476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Chart Blue Source 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41248" y="1371600"/>
            <a:ext cx="7607808" cy="44439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a:xfrm>
            <a:off x="8796528" y="1371600"/>
            <a:ext cx="3026664" cy="4443984"/>
          </a:xfrm>
          <a:pattFill prst="pct25">
            <a:fgClr>
              <a:srgbClr val="CCDDF1"/>
            </a:fgClr>
            <a:bgClr>
              <a:schemeClr val="bg1"/>
            </a:bgClr>
          </a:patt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5"/>
          <p:cNvSpPr>
            <a:spLocks noGrp="1"/>
          </p:cNvSpPr>
          <p:nvPr>
            <p:ph type="body" sz="quarter" idx="13"/>
          </p:nvPr>
        </p:nvSpPr>
        <p:spPr>
          <a:xfrm>
            <a:off x="841248" y="6016752"/>
            <a:ext cx="9528048" cy="548640"/>
          </a:xfrm>
        </p:spPr>
        <p:txBody>
          <a:bodyPr>
            <a:noAutofit/>
          </a:bodyPr>
          <a:lstStyle>
            <a:lvl1pPr marL="0" indent="0">
              <a:spcBef>
                <a:spcPts val="0"/>
              </a:spcBef>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804827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a:xfrm>
            <a:off x="9347200" y="6553201"/>
            <a:ext cx="27432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1515079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Picture Banner Blue 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11" name="Picture Placeholder 3"/>
          <p:cNvSpPr>
            <a:spLocks noGrp="1" noChangeAspect="1"/>
          </p:cNvSpPr>
          <p:nvPr>
            <p:ph type="pic" sz="quarter" idx="14"/>
          </p:nvPr>
        </p:nvSpPr>
        <p:spPr>
          <a:xfrm>
            <a:off x="838200" y="1133856"/>
            <a:ext cx="1033272" cy="1033272"/>
          </a:xfrm>
        </p:spPr>
        <p:txBody>
          <a:bodyPr/>
          <a:lstStyle/>
          <a:p>
            <a:r>
              <a:rPr lang="en-US"/>
              <a:t>Click icon to add picture</a:t>
            </a:r>
          </a:p>
        </p:txBody>
      </p:sp>
      <p:sp>
        <p:nvSpPr>
          <p:cNvPr id="6" name="Content Placeholder 3"/>
          <p:cNvSpPr>
            <a:spLocks noGrp="1"/>
          </p:cNvSpPr>
          <p:nvPr>
            <p:ph sz="quarter" idx="13"/>
          </p:nvPr>
        </p:nvSpPr>
        <p:spPr>
          <a:xfrm>
            <a:off x="1981200" y="1115568"/>
            <a:ext cx="9375648" cy="10698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4"/>
          <p:cNvSpPr>
            <a:spLocks noGrp="1"/>
          </p:cNvSpPr>
          <p:nvPr>
            <p:ph sz="half" idx="1"/>
          </p:nvPr>
        </p:nvSpPr>
        <p:spPr>
          <a:xfrm>
            <a:off x="838200" y="2334768"/>
            <a:ext cx="4392168" cy="39136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5"/>
          <p:cNvSpPr>
            <a:spLocks noGrp="1"/>
          </p:cNvSpPr>
          <p:nvPr>
            <p:ph sz="half" idx="2"/>
          </p:nvPr>
        </p:nvSpPr>
        <p:spPr>
          <a:xfrm>
            <a:off x="5376672" y="2334769"/>
            <a:ext cx="6812280" cy="3037060"/>
          </a:xfrm>
          <a:pattFill prst="pct25">
            <a:fgClr>
              <a:srgbClr val="CCDDF1"/>
            </a:fgClr>
            <a:bgClr>
              <a:schemeClr val="bg1"/>
            </a:bgClr>
          </a:patt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6"/>
          <p:cNvSpPr>
            <a:spLocks noGrp="1"/>
          </p:cNvSpPr>
          <p:nvPr>
            <p:ph sz="quarter" idx="15"/>
          </p:nvPr>
        </p:nvSpPr>
        <p:spPr>
          <a:xfrm>
            <a:off x="5376863" y="5521182"/>
            <a:ext cx="4986337" cy="7272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7"/>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487614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One Blue 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1652016" y="1307592"/>
            <a:ext cx="4901184" cy="31272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a:xfrm>
            <a:off x="7434072" y="1344168"/>
            <a:ext cx="4343400" cy="4306824"/>
          </a:xfrm>
          <a:pattFill prst="pct25">
            <a:fgClr>
              <a:srgbClr val="CCDDF1"/>
            </a:fgClr>
            <a:bgClr>
              <a:schemeClr val="bg1"/>
            </a:bgClr>
          </a:patt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3"/>
          </p:nvPr>
        </p:nvSpPr>
        <p:spPr>
          <a:xfrm>
            <a:off x="841248" y="4486656"/>
            <a:ext cx="6501384" cy="923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6"/>
          <p:cNvSpPr>
            <a:spLocks noGrp="1"/>
          </p:cNvSpPr>
          <p:nvPr>
            <p:ph sz="quarter" idx="15"/>
          </p:nvPr>
        </p:nvSpPr>
        <p:spPr>
          <a:xfrm>
            <a:off x="841248" y="5715000"/>
            <a:ext cx="9528048" cy="640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7"/>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4754922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One Blue Three Caption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6" name="Content Placeholder 3"/>
          <p:cNvSpPr>
            <a:spLocks noGrp="1"/>
          </p:cNvSpPr>
          <p:nvPr>
            <p:ph sz="quarter" idx="13"/>
          </p:nvPr>
        </p:nvSpPr>
        <p:spPr>
          <a:xfrm>
            <a:off x="841248" y="1298448"/>
            <a:ext cx="5705856" cy="10698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4"/>
          <p:cNvSpPr>
            <a:spLocks noGrp="1"/>
          </p:cNvSpPr>
          <p:nvPr>
            <p:ph sz="half" idx="1"/>
          </p:nvPr>
        </p:nvSpPr>
        <p:spPr>
          <a:xfrm>
            <a:off x="841248" y="2438400"/>
            <a:ext cx="5705856" cy="2667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4"/>
          <p:cNvSpPr>
            <a:spLocks noGrp="1"/>
          </p:cNvSpPr>
          <p:nvPr>
            <p:ph type="body" sz="quarter" idx="16"/>
          </p:nvPr>
        </p:nvSpPr>
        <p:spPr>
          <a:xfrm>
            <a:off x="838200" y="5105400"/>
            <a:ext cx="5708650" cy="454025"/>
          </a:xfrm>
        </p:spPr>
        <p:txBody>
          <a:bodyPr>
            <a:noAutofit/>
          </a:bodyPr>
          <a:lstStyle>
            <a:lvl1pPr marL="0" indent="0">
              <a:spcBef>
                <a:spcPts val="0"/>
              </a:spcBef>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sp>
        <p:nvSpPr>
          <p:cNvPr id="4" name="Content Placeholder 5"/>
          <p:cNvSpPr>
            <a:spLocks noGrp="1"/>
          </p:cNvSpPr>
          <p:nvPr>
            <p:ph sz="half" idx="2"/>
          </p:nvPr>
        </p:nvSpPr>
        <p:spPr>
          <a:xfrm>
            <a:off x="6574536" y="1115568"/>
            <a:ext cx="5513832" cy="4464068"/>
          </a:xfrm>
          <a:pattFill prst="pct25">
            <a:fgClr>
              <a:srgbClr val="CCDDF1"/>
            </a:fgClr>
            <a:bgClr>
              <a:schemeClr val="bg1"/>
            </a:bgClr>
          </a:patt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6"/>
          <p:cNvSpPr>
            <a:spLocks noGrp="1"/>
          </p:cNvSpPr>
          <p:nvPr>
            <p:ph sz="quarter" idx="15"/>
          </p:nvPr>
        </p:nvSpPr>
        <p:spPr>
          <a:xfrm>
            <a:off x="841248" y="5715000"/>
            <a:ext cx="9528048" cy="640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7"/>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728833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Blue Banner Three Picture Si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609599" y="1133856"/>
            <a:ext cx="849965" cy="850392"/>
          </a:xfrm>
        </p:spPr>
        <p:txBody>
          <a:bodyPr/>
          <a:lstStyle>
            <a:lvl1pPr marL="0" indent="0">
              <a:buNone/>
              <a:defRPr/>
            </a:lvl1pPr>
          </a:lstStyle>
          <a:p>
            <a:r>
              <a:rPr lang="en-US"/>
              <a:t>Click icon to add picture</a:t>
            </a:r>
            <a:endParaRPr lang="en-US" dirty="0"/>
          </a:p>
        </p:txBody>
      </p:sp>
      <p:sp>
        <p:nvSpPr>
          <p:cNvPr id="9" name="Text Placeholder 3a.2"/>
          <p:cNvSpPr>
            <a:spLocks noGrp="1"/>
          </p:cNvSpPr>
          <p:nvPr>
            <p:ph type="body" sz="quarter" idx="12"/>
          </p:nvPr>
        </p:nvSpPr>
        <p:spPr>
          <a:xfrm>
            <a:off x="1518136"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Picture Placeholder 3b.1" descr="&quot; &quot;"/>
          <p:cNvSpPr>
            <a:spLocks noGrp="1" noChangeAspect="1"/>
          </p:cNvSpPr>
          <p:nvPr>
            <p:ph type="pic" sz="quarter" idx="18"/>
          </p:nvPr>
        </p:nvSpPr>
        <p:spPr>
          <a:xfrm>
            <a:off x="4294162" y="1133856"/>
            <a:ext cx="849966" cy="850392"/>
          </a:xfrm>
        </p:spPr>
        <p:txBody>
          <a:bodyPr/>
          <a:lstStyle>
            <a:lvl1pPr marL="0" indent="0">
              <a:buNone/>
              <a:defRPr/>
            </a:lvl1pPr>
          </a:lstStyle>
          <a:p>
            <a:r>
              <a:rPr lang="en-US"/>
              <a:t>Click icon to add picture</a:t>
            </a:r>
            <a:endParaRPr lang="en-US" dirty="0"/>
          </a:p>
        </p:txBody>
      </p:sp>
      <p:sp>
        <p:nvSpPr>
          <p:cNvPr id="11" name="Text Placeholder 3b.2"/>
          <p:cNvSpPr>
            <a:spLocks noGrp="1"/>
          </p:cNvSpPr>
          <p:nvPr>
            <p:ph type="body" sz="quarter" idx="13"/>
          </p:nvPr>
        </p:nvSpPr>
        <p:spPr>
          <a:xfrm>
            <a:off x="5210908" y="1114425"/>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Picture Placeholder 3c.1" descr="&quot; &quot;"/>
          <p:cNvSpPr>
            <a:spLocks noGrp="1" noChangeAspect="1"/>
          </p:cNvSpPr>
          <p:nvPr>
            <p:ph type="pic" sz="quarter" idx="19"/>
          </p:nvPr>
        </p:nvSpPr>
        <p:spPr>
          <a:xfrm>
            <a:off x="7981540" y="1133856"/>
            <a:ext cx="849966" cy="850392"/>
          </a:xfrm>
        </p:spPr>
        <p:txBody>
          <a:bodyPr/>
          <a:lstStyle>
            <a:lvl1pPr marL="0" indent="0">
              <a:buNone/>
              <a:defRPr/>
            </a:lvl1pPr>
          </a:lstStyle>
          <a:p>
            <a:r>
              <a:rPr lang="en-US"/>
              <a:t>Click icon to add picture</a:t>
            </a:r>
            <a:endParaRPr lang="en-US" dirty="0"/>
          </a:p>
        </p:txBody>
      </p:sp>
      <p:sp>
        <p:nvSpPr>
          <p:cNvPr id="13" name="Text Placeholder 3c.2"/>
          <p:cNvSpPr>
            <a:spLocks noGrp="1"/>
          </p:cNvSpPr>
          <p:nvPr>
            <p:ph type="body" sz="quarter" idx="14"/>
          </p:nvPr>
        </p:nvSpPr>
        <p:spPr>
          <a:xfrm>
            <a:off x="8891954" y="1114425"/>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4"/>
          <p:cNvSpPr>
            <a:spLocks noGrp="1"/>
          </p:cNvSpPr>
          <p:nvPr>
            <p:ph sz="quarter" idx="15"/>
          </p:nvPr>
        </p:nvSpPr>
        <p:spPr>
          <a:xfrm>
            <a:off x="838200"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400"/>
            </a:lvl1pPr>
          </a:lstStyle>
          <a:p>
            <a:pPr lvl="0"/>
            <a:r>
              <a:rPr lang="en-US"/>
              <a:t>Edit Master text styles</a:t>
            </a:r>
          </a:p>
        </p:txBody>
      </p:sp>
      <p:sp>
        <p:nvSpPr>
          <p:cNvPr id="3" name="Slide Number Placeholder 7"/>
          <p:cNvSpPr>
            <a:spLocks noGrp="1"/>
          </p:cNvSpPr>
          <p:nvPr>
            <p:ph type="sldNum" sz="quarter" idx="10"/>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2542712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Blue Banner Two Picture 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1606063" y="1133856"/>
            <a:ext cx="849965" cy="850392"/>
          </a:xfrm>
        </p:spPr>
        <p:txBody>
          <a:bodyPr/>
          <a:lstStyle>
            <a:lvl1pPr marL="0" indent="0">
              <a:buNone/>
              <a:defRPr/>
            </a:lvl1pPr>
          </a:lstStyle>
          <a:p>
            <a:r>
              <a:rPr lang="en-US"/>
              <a:t>Click icon to add picture</a:t>
            </a:r>
            <a:endParaRPr lang="en-US" dirty="0"/>
          </a:p>
        </p:txBody>
      </p:sp>
      <p:sp>
        <p:nvSpPr>
          <p:cNvPr id="9" name="Text Placeholder 3a.2"/>
          <p:cNvSpPr>
            <a:spLocks noGrp="1"/>
          </p:cNvSpPr>
          <p:nvPr>
            <p:ph type="body" sz="quarter" idx="12"/>
          </p:nvPr>
        </p:nvSpPr>
        <p:spPr>
          <a:xfrm>
            <a:off x="2514600"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Picture Placeholder 3b.1" descr="&quot; &quot;"/>
          <p:cNvSpPr>
            <a:spLocks noGrp="1" noChangeAspect="1"/>
          </p:cNvSpPr>
          <p:nvPr>
            <p:ph type="pic" sz="quarter" idx="18"/>
          </p:nvPr>
        </p:nvSpPr>
        <p:spPr>
          <a:xfrm>
            <a:off x="7008054" y="1133856"/>
            <a:ext cx="849966" cy="850392"/>
          </a:xfrm>
        </p:spPr>
        <p:txBody>
          <a:bodyPr/>
          <a:lstStyle>
            <a:lvl1pPr marL="0" indent="0">
              <a:buNone/>
              <a:defRPr/>
            </a:lvl1pPr>
          </a:lstStyle>
          <a:p>
            <a:r>
              <a:rPr lang="en-US"/>
              <a:t>Click icon to add picture</a:t>
            </a:r>
            <a:endParaRPr lang="en-US" dirty="0"/>
          </a:p>
        </p:txBody>
      </p:sp>
      <p:sp>
        <p:nvSpPr>
          <p:cNvPr id="11" name="Text Placeholder 3b.2"/>
          <p:cNvSpPr>
            <a:spLocks noGrp="1"/>
          </p:cNvSpPr>
          <p:nvPr>
            <p:ph type="body" sz="quarter" idx="13"/>
          </p:nvPr>
        </p:nvSpPr>
        <p:spPr>
          <a:xfrm>
            <a:off x="7924800" y="1114425"/>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4"/>
          <p:cNvSpPr>
            <a:spLocks noGrp="1"/>
          </p:cNvSpPr>
          <p:nvPr>
            <p:ph sz="quarter" idx="15"/>
          </p:nvPr>
        </p:nvSpPr>
        <p:spPr>
          <a:xfrm>
            <a:off x="838200" y="2194560"/>
            <a:ext cx="10515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841248" y="5102352"/>
            <a:ext cx="9528048" cy="10972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6"/>
          <p:cNvSpPr>
            <a:spLocks noGrp="1"/>
          </p:cNvSpPr>
          <p:nvPr>
            <p:ph type="sldNum" sz="quarter" idx="10"/>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8650668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Blue Banner Two Picture Si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609599" y="1133856"/>
            <a:ext cx="849965" cy="850392"/>
          </a:xfrm>
        </p:spPr>
        <p:txBody>
          <a:bodyPr/>
          <a:lstStyle>
            <a:lvl1pPr marL="0" indent="0">
              <a:buNone/>
              <a:defRPr/>
            </a:lvl1pPr>
          </a:lstStyle>
          <a:p>
            <a:r>
              <a:rPr lang="en-US"/>
              <a:t>Click icon to add picture</a:t>
            </a:r>
            <a:endParaRPr lang="en-US" dirty="0"/>
          </a:p>
        </p:txBody>
      </p:sp>
      <p:sp>
        <p:nvSpPr>
          <p:cNvPr id="9" name="Text Placeholder 3a.2"/>
          <p:cNvSpPr>
            <a:spLocks noGrp="1"/>
          </p:cNvSpPr>
          <p:nvPr>
            <p:ph type="body" sz="quarter" idx="12"/>
          </p:nvPr>
        </p:nvSpPr>
        <p:spPr>
          <a:xfrm>
            <a:off x="1752600"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b.2"/>
          <p:cNvSpPr>
            <a:spLocks noGrp="1"/>
          </p:cNvSpPr>
          <p:nvPr>
            <p:ph type="body" sz="quarter" idx="13"/>
          </p:nvPr>
        </p:nvSpPr>
        <p:spPr>
          <a:xfrm>
            <a:off x="4753708" y="1114425"/>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3c.2"/>
          <p:cNvSpPr>
            <a:spLocks noGrp="1"/>
          </p:cNvSpPr>
          <p:nvPr>
            <p:ph type="body" sz="quarter" idx="14"/>
          </p:nvPr>
        </p:nvSpPr>
        <p:spPr>
          <a:xfrm>
            <a:off x="7748954" y="1114425"/>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Picture Placeholder 3c.1" descr="&quot; &quot;"/>
          <p:cNvSpPr>
            <a:spLocks noGrp="1" noChangeAspect="1"/>
          </p:cNvSpPr>
          <p:nvPr>
            <p:ph type="pic" sz="quarter" idx="19"/>
          </p:nvPr>
        </p:nvSpPr>
        <p:spPr>
          <a:xfrm>
            <a:off x="10744200" y="1133856"/>
            <a:ext cx="849966" cy="850392"/>
          </a:xfrm>
        </p:spPr>
        <p:txBody>
          <a:bodyPr/>
          <a:lstStyle>
            <a:lvl1pPr marL="0" indent="0">
              <a:buNone/>
              <a:defRPr/>
            </a:lvl1pPr>
          </a:lstStyle>
          <a:p>
            <a:r>
              <a:rPr lang="en-US"/>
              <a:t>Click icon to add picture</a:t>
            </a:r>
            <a:endParaRPr lang="en-US" dirty="0"/>
          </a:p>
        </p:txBody>
      </p:sp>
      <p:sp>
        <p:nvSpPr>
          <p:cNvPr id="15" name="Content Placeholder 4"/>
          <p:cNvSpPr>
            <a:spLocks noGrp="1"/>
          </p:cNvSpPr>
          <p:nvPr>
            <p:ph sz="quarter" idx="15"/>
          </p:nvPr>
        </p:nvSpPr>
        <p:spPr>
          <a:xfrm>
            <a:off x="838200"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400"/>
            </a:lvl1pPr>
          </a:lstStyle>
          <a:p>
            <a:pPr lvl="0"/>
            <a:r>
              <a:rPr lang="en-US"/>
              <a:t>Edit Master text styles</a:t>
            </a:r>
          </a:p>
        </p:txBody>
      </p:sp>
      <p:sp>
        <p:nvSpPr>
          <p:cNvPr id="3" name="Slide Number Placeholder 7"/>
          <p:cNvSpPr>
            <a:spLocks noGrp="1"/>
          </p:cNvSpPr>
          <p:nvPr>
            <p:ph type="sldNum" sz="quarter" idx="10"/>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5478535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Blue Banner Two Picture Seve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p:nvSpPr>
        <p:spPr>
          <a:xfrm>
            <a:off x="1" y="1114249"/>
            <a:ext cx="12192000" cy="1225296"/>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381000" y="1133856"/>
            <a:ext cx="849965" cy="850392"/>
          </a:xfrm>
        </p:spPr>
        <p:txBody>
          <a:bodyPr/>
          <a:lstStyle>
            <a:lvl1pPr marL="0" indent="0">
              <a:buNone/>
              <a:defRPr/>
            </a:lvl1pPr>
          </a:lstStyle>
          <a:p>
            <a:r>
              <a:rPr lang="en-US"/>
              <a:t>Click icon to add picture</a:t>
            </a:r>
            <a:endParaRPr lang="en-US" dirty="0"/>
          </a:p>
        </p:txBody>
      </p:sp>
      <p:sp>
        <p:nvSpPr>
          <p:cNvPr id="9" name="Text Placeholder 3a.2"/>
          <p:cNvSpPr>
            <a:spLocks noGrp="1"/>
          </p:cNvSpPr>
          <p:nvPr>
            <p:ph type="body" sz="quarter" idx="12"/>
          </p:nvPr>
        </p:nvSpPr>
        <p:spPr>
          <a:xfrm>
            <a:off x="1464905" y="1115568"/>
            <a:ext cx="2148840" cy="1225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b.2"/>
          <p:cNvSpPr>
            <a:spLocks noGrp="1"/>
          </p:cNvSpPr>
          <p:nvPr>
            <p:ph type="body" sz="quarter" idx="13"/>
          </p:nvPr>
        </p:nvSpPr>
        <p:spPr>
          <a:xfrm>
            <a:off x="3828661" y="1115568"/>
            <a:ext cx="2148840" cy="1225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3c.2"/>
          <p:cNvSpPr>
            <a:spLocks noGrp="1"/>
          </p:cNvSpPr>
          <p:nvPr>
            <p:ph type="body" sz="quarter" idx="14"/>
          </p:nvPr>
        </p:nvSpPr>
        <p:spPr>
          <a:xfrm>
            <a:off x="8519160" y="1114424"/>
            <a:ext cx="2148840" cy="1225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Picture Placeholder 3c.1" descr="&quot; &quot;"/>
          <p:cNvSpPr>
            <a:spLocks noGrp="1" noChangeAspect="1"/>
          </p:cNvSpPr>
          <p:nvPr>
            <p:ph type="pic" sz="quarter" idx="19"/>
          </p:nvPr>
        </p:nvSpPr>
        <p:spPr>
          <a:xfrm>
            <a:off x="10915261" y="1133856"/>
            <a:ext cx="849966" cy="850392"/>
          </a:xfrm>
        </p:spPr>
        <p:txBody>
          <a:bodyPr/>
          <a:lstStyle>
            <a:lvl1pPr marL="0" indent="0">
              <a:buNone/>
              <a:defRPr/>
            </a:lvl1pPr>
          </a:lstStyle>
          <a:p>
            <a:r>
              <a:rPr lang="en-US"/>
              <a:t>Click icon to add picture</a:t>
            </a:r>
            <a:endParaRPr lang="en-US" dirty="0"/>
          </a:p>
        </p:txBody>
      </p:sp>
      <p:sp>
        <p:nvSpPr>
          <p:cNvPr id="15" name="Content Placeholder 4"/>
          <p:cNvSpPr>
            <a:spLocks noGrp="1"/>
          </p:cNvSpPr>
          <p:nvPr>
            <p:ph sz="quarter" idx="15"/>
          </p:nvPr>
        </p:nvSpPr>
        <p:spPr>
          <a:xfrm>
            <a:off x="838200"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400"/>
            </a:lvl1pPr>
          </a:lstStyle>
          <a:p>
            <a:pPr lvl="0"/>
            <a:r>
              <a:rPr lang="en-US"/>
              <a:t>Edit Master text styles</a:t>
            </a:r>
          </a:p>
        </p:txBody>
      </p:sp>
      <p:sp>
        <p:nvSpPr>
          <p:cNvPr id="3" name="Slide Number Placeholder 7"/>
          <p:cNvSpPr>
            <a:spLocks noGrp="1"/>
          </p:cNvSpPr>
          <p:nvPr>
            <p:ph type="sldNum" sz="quarter" idx="10"/>
          </p:nvPr>
        </p:nvSpPr>
        <p:spPr/>
        <p:txBody>
          <a:bodyPr/>
          <a:lstStyle/>
          <a:p>
            <a:fld id="{48F63A3B-78C7-47BE-AE5E-E10140E04643}" type="slidenum">
              <a:rPr lang="en-US" smtClean="0"/>
              <a:t>‹#›</a:t>
            </a:fld>
            <a:endParaRPr lang="en-US" dirty="0"/>
          </a:p>
        </p:txBody>
      </p:sp>
      <p:sp>
        <p:nvSpPr>
          <p:cNvPr id="8" name="Content Placeholder 7"/>
          <p:cNvSpPr>
            <a:spLocks noGrp="1"/>
          </p:cNvSpPr>
          <p:nvPr>
            <p:ph sz="quarter" idx="20"/>
          </p:nvPr>
        </p:nvSpPr>
        <p:spPr>
          <a:xfrm>
            <a:off x="6172200" y="1115568"/>
            <a:ext cx="2148840" cy="1225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586097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Blue Banner Si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 Placeholder 3a"/>
          <p:cNvSpPr>
            <a:spLocks noGrp="1"/>
          </p:cNvSpPr>
          <p:nvPr>
            <p:ph type="body" sz="quarter" idx="12"/>
          </p:nvPr>
        </p:nvSpPr>
        <p:spPr>
          <a:xfrm>
            <a:off x="1084382"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b"/>
          <p:cNvSpPr>
            <a:spLocks noGrp="1"/>
          </p:cNvSpPr>
          <p:nvPr>
            <p:ph type="body" sz="quarter" idx="13"/>
          </p:nvPr>
        </p:nvSpPr>
        <p:spPr>
          <a:xfrm>
            <a:off x="4777154" y="1114425"/>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3c"/>
          <p:cNvSpPr>
            <a:spLocks noGrp="1"/>
          </p:cNvSpPr>
          <p:nvPr>
            <p:ph type="body" sz="quarter" idx="14"/>
          </p:nvPr>
        </p:nvSpPr>
        <p:spPr>
          <a:xfrm>
            <a:off x="8458200" y="1114425"/>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4"/>
          <p:cNvSpPr>
            <a:spLocks noGrp="1"/>
          </p:cNvSpPr>
          <p:nvPr>
            <p:ph sz="quarter" idx="15"/>
          </p:nvPr>
        </p:nvSpPr>
        <p:spPr>
          <a:xfrm>
            <a:off x="838200"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400"/>
            </a:lvl1pPr>
          </a:lstStyle>
          <a:p>
            <a:pPr lvl="0"/>
            <a:r>
              <a:rPr lang="en-US"/>
              <a:t>Edit Master text styles</a:t>
            </a:r>
          </a:p>
        </p:txBody>
      </p:sp>
      <p:sp>
        <p:nvSpPr>
          <p:cNvPr id="3" name="Slide Number Placeholder 7"/>
          <p:cNvSpPr>
            <a:spLocks noGrp="1"/>
          </p:cNvSpPr>
          <p:nvPr>
            <p:ph type="sldNum" sz="quarter" idx="10"/>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7693414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Blue Banner Fiv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 Placeholder 3a"/>
          <p:cNvSpPr>
            <a:spLocks noGrp="1"/>
          </p:cNvSpPr>
          <p:nvPr>
            <p:ph type="body" sz="quarter" idx="12"/>
          </p:nvPr>
        </p:nvSpPr>
        <p:spPr>
          <a:xfrm>
            <a:off x="1084382"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b"/>
          <p:cNvSpPr>
            <a:spLocks noGrp="1"/>
          </p:cNvSpPr>
          <p:nvPr>
            <p:ph type="body" sz="quarter" idx="13"/>
          </p:nvPr>
        </p:nvSpPr>
        <p:spPr>
          <a:xfrm>
            <a:off x="4777154" y="1114425"/>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3c"/>
          <p:cNvSpPr>
            <a:spLocks noGrp="1"/>
          </p:cNvSpPr>
          <p:nvPr>
            <p:ph type="body" sz="quarter" idx="14"/>
          </p:nvPr>
        </p:nvSpPr>
        <p:spPr>
          <a:xfrm>
            <a:off x="8458200" y="1114425"/>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4"/>
          <p:cNvSpPr>
            <a:spLocks noGrp="1"/>
          </p:cNvSpPr>
          <p:nvPr>
            <p:ph sz="quarter" idx="15"/>
          </p:nvPr>
        </p:nvSpPr>
        <p:spPr>
          <a:xfrm>
            <a:off x="838200" y="2194560"/>
            <a:ext cx="5157216" cy="42958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6"/>
          <p:cNvSpPr>
            <a:spLocks noGrp="1"/>
          </p:cNvSpPr>
          <p:nvPr>
            <p:ph type="sldNum" sz="quarter" idx="10"/>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9039227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Banner Fiv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9" name="Text Placeholder 3a"/>
          <p:cNvSpPr>
            <a:spLocks noGrp="1"/>
          </p:cNvSpPr>
          <p:nvPr>
            <p:ph type="body" sz="quarter" idx="12"/>
          </p:nvPr>
        </p:nvSpPr>
        <p:spPr>
          <a:xfrm>
            <a:off x="1084382" y="1115568"/>
            <a:ext cx="2743200" cy="886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b"/>
          <p:cNvSpPr>
            <a:spLocks noGrp="1"/>
          </p:cNvSpPr>
          <p:nvPr>
            <p:ph type="body" sz="quarter" idx="13"/>
          </p:nvPr>
        </p:nvSpPr>
        <p:spPr>
          <a:xfrm>
            <a:off x="4777154" y="1114425"/>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3c"/>
          <p:cNvSpPr>
            <a:spLocks noGrp="1"/>
          </p:cNvSpPr>
          <p:nvPr>
            <p:ph type="body" sz="quarter" idx="14"/>
          </p:nvPr>
        </p:nvSpPr>
        <p:spPr>
          <a:xfrm>
            <a:off x="8458200" y="1114425"/>
            <a:ext cx="2743200" cy="887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4"/>
          <p:cNvSpPr>
            <a:spLocks noGrp="1"/>
          </p:cNvSpPr>
          <p:nvPr>
            <p:ph sz="quarter" idx="15"/>
          </p:nvPr>
        </p:nvSpPr>
        <p:spPr>
          <a:xfrm>
            <a:off x="838200" y="2194560"/>
            <a:ext cx="5157216" cy="42958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6"/>
          <p:cNvSpPr>
            <a:spLocks noGrp="1"/>
          </p:cNvSpPr>
          <p:nvPr>
            <p:ph type="sldNum" sz="quarter" idx="10"/>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92285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a:xfrm>
            <a:off x="9347200" y="6553201"/>
            <a:ext cx="27432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17671231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
            <a:ext cx="10515600" cy="1066800"/>
          </a:xfrm>
        </p:spPr>
        <p:txBody>
          <a:bodyPr/>
          <a:lstStyle>
            <a:lvl1pPr>
              <a:lnSpc>
                <a:spcPct val="100000"/>
              </a:lnSpc>
              <a:defRPr/>
            </a:lvl1pPr>
          </a:lstStyle>
          <a:p>
            <a:r>
              <a:rPr lang="en-US"/>
              <a:t>Click to edit Master title style</a:t>
            </a:r>
            <a:endParaRPr lang="en-US" dirty="0"/>
          </a:p>
        </p:txBody>
      </p:sp>
      <p:cxnSp>
        <p:nvCxnSpPr>
          <p:cNvPr id="10"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Text Placeholder 3"/>
          <p:cNvSpPr>
            <a:spLocks noGrp="1"/>
          </p:cNvSpPr>
          <p:nvPr>
            <p:ph type="body" idx="1"/>
          </p:nvPr>
        </p:nvSpPr>
        <p:spPr>
          <a:xfrm>
            <a:off x="839788" y="1371600"/>
            <a:ext cx="5157787" cy="823912"/>
          </a:xfrm>
        </p:spPr>
        <p:txBody>
          <a:bodyPr anchor="b">
            <a:normAutofit/>
          </a:bodyPr>
          <a:lstStyle>
            <a:lvl1pPr marL="0" indent="0">
              <a:spcBef>
                <a:spcPts val="0"/>
              </a:spcBef>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195512"/>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371600"/>
            <a:ext cx="5183188" cy="823912"/>
          </a:xfrm>
        </p:spPr>
        <p:txBody>
          <a:bodyPr anchor="b">
            <a:normAutofit/>
          </a:bodyPr>
          <a:lstStyle>
            <a:lvl1pPr marL="0" indent="0">
              <a:spcBef>
                <a:spcPts val="0"/>
              </a:spcBef>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4"/>
          <p:cNvSpPr>
            <a:spLocks noGrp="1"/>
          </p:cNvSpPr>
          <p:nvPr>
            <p:ph sz="quarter" idx="4"/>
          </p:nvPr>
        </p:nvSpPr>
        <p:spPr>
          <a:xfrm>
            <a:off x="6172200" y="2195512"/>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5813808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69848"/>
          </a:xfrm>
        </p:spPr>
        <p:txBody>
          <a:bodyPr/>
          <a:lstStyle>
            <a:lvl1pPr>
              <a:lnSpc>
                <a:spcPct val="100000"/>
              </a:lnSpc>
              <a:defRPr/>
            </a:lvl1pPr>
          </a:lstStyle>
          <a:p>
            <a:r>
              <a:rPr lang="en-US"/>
              <a:t>Click to edit Master title style</a:t>
            </a:r>
            <a:endParaRPr lang="en-US" dirty="0"/>
          </a:p>
        </p:txBody>
      </p:sp>
      <p:sp>
        <p:nvSpPr>
          <p:cNvPr id="5" name="Slide Number Placeholder 2"/>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97316335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03557704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lnSpc>
                <a:spcPct val="100000"/>
              </a:lnSpc>
              <a:defRPr sz="4000"/>
            </a:lvl1pPr>
          </a:lstStyle>
          <a:p>
            <a:r>
              <a:rPr lang="en-US"/>
              <a:t>Click to edit Master title style</a:t>
            </a:r>
            <a:endParaRPr lang="en-US" dirty="0"/>
          </a:p>
        </p:txBody>
      </p:sp>
      <p:sp>
        <p:nvSpPr>
          <p:cNvPr id="4" name="Text Placeholder 2"/>
          <p:cNvSpPr>
            <a:spLocks noGrp="1"/>
          </p:cNvSpPr>
          <p:nvPr>
            <p:ph type="body" sz="half" idx="2"/>
          </p:nvPr>
        </p:nvSpPr>
        <p:spPr>
          <a:xfrm>
            <a:off x="839788" y="2057400"/>
            <a:ext cx="3932237" cy="3811588"/>
          </a:xfrm>
        </p:spPr>
        <p:txBody>
          <a:bodyPr>
            <a:normAutofit/>
          </a:bodyPr>
          <a:lstStyle>
            <a:lvl1pPr marL="0" indent="0">
              <a:spcBef>
                <a:spcPts val="0"/>
              </a:spcBef>
              <a:buNone/>
              <a:defRPr sz="2200">
                <a:solidFill>
                  <a:srgbClr val="0F4D7B"/>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3"/>
          <p:cNvSpPr>
            <a:spLocks noGrp="1"/>
          </p:cNvSpPr>
          <p:nvPr>
            <p:ph idx="1"/>
          </p:nvPr>
        </p:nvSpPr>
        <p:spPr>
          <a:xfrm>
            <a:off x="5183188" y="987425"/>
            <a:ext cx="6172200" cy="4873625"/>
          </a:xfrm>
        </p:spPr>
        <p:txBody>
          <a:bodyPr/>
          <a:lstStyle>
            <a:lvl1pPr>
              <a:defRPr sz="2200"/>
            </a:lvl1pPr>
            <a:lvl2pPr>
              <a:defRPr sz="2000"/>
            </a:lvl2pPr>
            <a:lvl3pPr>
              <a:defRPr sz="1800"/>
            </a:lvl3pPr>
            <a:lvl4pPr>
              <a:defRPr sz="1600"/>
            </a:lvl4pPr>
            <a:lvl5pPr>
              <a:lnSpc>
                <a:spcPct val="100000"/>
              </a:lnSpc>
              <a:spcBef>
                <a:spcPts val="380"/>
              </a:spcBef>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4"/>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57952828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lnSpc>
                <a:spcPct val="100000"/>
              </a:lnSpc>
              <a:defRPr sz="4000"/>
            </a:lvl1pPr>
          </a:lstStyle>
          <a:p>
            <a:r>
              <a:rPr lang="en-US"/>
              <a:t>Click to edit Master title style</a:t>
            </a:r>
            <a:endParaRPr lang="en-US" dirty="0"/>
          </a:p>
        </p:txBody>
      </p:sp>
      <p:sp>
        <p:nvSpPr>
          <p:cNvPr id="4" name="Text Placeholder 2"/>
          <p:cNvSpPr>
            <a:spLocks noGrp="1"/>
          </p:cNvSpPr>
          <p:nvPr>
            <p:ph type="body" sz="half" idx="2"/>
          </p:nvPr>
        </p:nvSpPr>
        <p:spPr>
          <a:xfrm>
            <a:off x="839788" y="2057400"/>
            <a:ext cx="3932237" cy="3811588"/>
          </a:xfrm>
        </p:spPr>
        <p:txBody>
          <a:bodyPr>
            <a:normAutofit/>
          </a:bodyPr>
          <a:lstStyle>
            <a:lvl1pPr marL="0" indent="0">
              <a:spcBef>
                <a:spcPts val="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3"/>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4"/>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9665345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69848"/>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444752"/>
            <a:ext cx="10515600" cy="43513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3"/>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35592306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3"/>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91021651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247BF-1724-4FCC-ABD4-6F2637F5D005}"/>
              </a:ext>
            </a:extLst>
          </p:cNvPr>
          <p:cNvSpPr>
            <a:spLocks noGrp="1"/>
          </p:cNvSpPr>
          <p:nvPr>
            <p:ph type="title"/>
          </p:nvPr>
        </p:nvSpPr>
        <p:spPr/>
        <p:txBody>
          <a:bodyPr/>
          <a:lstStyle>
            <a:lvl1pPr algn="ctr">
              <a:defRPr/>
            </a:lvl1pPr>
          </a:lstStyle>
          <a:p>
            <a:r>
              <a:rPr lang="en-US"/>
              <a:t>Click to edit Master title style</a:t>
            </a:r>
          </a:p>
        </p:txBody>
      </p:sp>
      <p:sp>
        <p:nvSpPr>
          <p:cNvPr id="7" name="Slide Number Placeholder 6">
            <a:extLst>
              <a:ext uri="{FF2B5EF4-FFF2-40B4-BE49-F238E27FC236}">
                <a16:creationId xmlns:a16="http://schemas.microsoft.com/office/drawing/2014/main" id="{E690E1FD-CE1F-4C89-A771-3DCC40A8006B}"/>
              </a:ext>
            </a:extLst>
          </p:cNvPr>
          <p:cNvSpPr>
            <a:spLocks noGrp="1"/>
          </p:cNvSpPr>
          <p:nvPr>
            <p:ph type="sldNum" sz="quarter" idx="12"/>
          </p:nvPr>
        </p:nvSpPr>
        <p:spPr/>
        <p:txBody>
          <a:bodyPr/>
          <a:lstStyle/>
          <a:p>
            <a:fld id="{C7D939B5-D1D6-442B-960C-11410C62AFA7}" type="slidenum">
              <a:rPr lang="en-US" smtClean="0"/>
              <a:t>‹#›</a:t>
            </a:fld>
            <a:endParaRPr lang="en-US"/>
          </a:p>
        </p:txBody>
      </p:sp>
      <p:sp>
        <p:nvSpPr>
          <p:cNvPr id="6" name="Content Placeholder 5">
            <a:extLst>
              <a:ext uri="{FF2B5EF4-FFF2-40B4-BE49-F238E27FC236}">
                <a16:creationId xmlns:a16="http://schemas.microsoft.com/office/drawing/2014/main" id="{AF4464D8-962B-4998-AEE0-6127DBEF0099}"/>
              </a:ext>
            </a:extLst>
          </p:cNvPr>
          <p:cNvSpPr>
            <a:spLocks noGrp="1"/>
          </p:cNvSpPr>
          <p:nvPr>
            <p:ph sz="quarter" idx="13"/>
          </p:nvPr>
        </p:nvSpPr>
        <p:spPr>
          <a:xfrm>
            <a:off x="838200" y="1895254"/>
            <a:ext cx="10515600" cy="1255712"/>
          </a:xfrm>
        </p:spPr>
        <p:txBody>
          <a:bodyPr>
            <a:normAutofit/>
          </a:bodyPr>
          <a:lstStyle>
            <a:lvl1pPr algn="ctr">
              <a:defRPr sz="3500"/>
            </a:lvl1pPr>
            <a:lvl2pPr marL="49213" indent="0">
              <a:buNone/>
              <a:defRPr/>
            </a:lvl2pPr>
          </a:lstStyle>
          <a:p>
            <a:pPr lvl="0"/>
            <a:r>
              <a:rPr lang="en-US"/>
              <a:t>Click to edit Master text styles</a:t>
            </a:r>
          </a:p>
        </p:txBody>
      </p:sp>
      <p:sp>
        <p:nvSpPr>
          <p:cNvPr id="9" name="Content Placeholder 5">
            <a:extLst>
              <a:ext uri="{FF2B5EF4-FFF2-40B4-BE49-F238E27FC236}">
                <a16:creationId xmlns:a16="http://schemas.microsoft.com/office/drawing/2014/main" id="{066654EE-1DEC-4DA6-9B7B-8CB04D3FB718}"/>
              </a:ext>
            </a:extLst>
          </p:cNvPr>
          <p:cNvSpPr>
            <a:spLocks noGrp="1"/>
          </p:cNvSpPr>
          <p:nvPr>
            <p:ph sz="quarter" idx="14"/>
          </p:nvPr>
        </p:nvSpPr>
        <p:spPr>
          <a:xfrm>
            <a:off x="838200" y="3819210"/>
            <a:ext cx="10515600" cy="707214"/>
          </a:xfrm>
        </p:spPr>
        <p:txBody>
          <a:bodyPr>
            <a:normAutofit/>
          </a:bodyPr>
          <a:lstStyle>
            <a:lvl1pPr algn="ctr">
              <a:defRPr sz="3000"/>
            </a:lvl1pPr>
            <a:lvl2pPr marL="49213" indent="0">
              <a:buNone/>
              <a:defRPr/>
            </a:lvl2pPr>
          </a:lstStyle>
          <a:p>
            <a:pPr lvl="0"/>
            <a:r>
              <a:rPr lang="en-US"/>
              <a:t>Click to edit Master text styles</a:t>
            </a:r>
          </a:p>
        </p:txBody>
      </p:sp>
      <p:sp>
        <p:nvSpPr>
          <p:cNvPr id="10" name="Content Placeholder 5">
            <a:extLst>
              <a:ext uri="{FF2B5EF4-FFF2-40B4-BE49-F238E27FC236}">
                <a16:creationId xmlns:a16="http://schemas.microsoft.com/office/drawing/2014/main" id="{6E312277-6F03-45E3-AD46-A3BDC7E91C80}"/>
              </a:ext>
            </a:extLst>
          </p:cNvPr>
          <p:cNvSpPr>
            <a:spLocks noGrp="1"/>
          </p:cNvSpPr>
          <p:nvPr>
            <p:ph sz="quarter" idx="15"/>
          </p:nvPr>
        </p:nvSpPr>
        <p:spPr>
          <a:xfrm>
            <a:off x="838200" y="4526424"/>
            <a:ext cx="10515600" cy="707214"/>
          </a:xfrm>
        </p:spPr>
        <p:txBody>
          <a:bodyPr>
            <a:normAutofit/>
          </a:bodyPr>
          <a:lstStyle>
            <a:lvl1pPr algn="ctr">
              <a:defRPr sz="2400"/>
            </a:lvl1pPr>
            <a:lvl2pPr marL="49213" indent="0">
              <a:buNone/>
              <a:defRPr/>
            </a:lvl2pPr>
          </a:lstStyle>
          <a:p>
            <a:pPr lvl="0"/>
            <a:r>
              <a:rPr lang="en-US"/>
              <a:t>Click to edit Master text styles</a:t>
            </a:r>
          </a:p>
        </p:txBody>
      </p:sp>
    </p:spTree>
    <p:extLst>
      <p:ext uri="{BB962C8B-B14F-4D97-AF65-F5344CB8AC3E}">
        <p14:creationId xmlns:p14="http://schemas.microsoft.com/office/powerpoint/2010/main" val="699225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9" Type="http://schemas.openxmlformats.org/officeDocument/2006/relationships/image" Target="../media/image4.tiff"/><Relationship Id="rId21" Type="http://schemas.openxmlformats.org/officeDocument/2006/relationships/slideLayout" Target="../slideLayouts/slideLayout43.xml"/><Relationship Id="rId34" Type="http://schemas.openxmlformats.org/officeDocument/2006/relationships/slideLayout" Target="../slideLayouts/slideLayout56.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33" Type="http://schemas.openxmlformats.org/officeDocument/2006/relationships/slideLayout" Target="../slideLayouts/slideLayout55.xml"/><Relationship Id="rId38"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slideLayout" Target="../slideLayouts/slideLayout51.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32" Type="http://schemas.openxmlformats.org/officeDocument/2006/relationships/slideLayout" Target="../slideLayouts/slideLayout54.xml"/><Relationship Id="rId37" Type="http://schemas.openxmlformats.org/officeDocument/2006/relationships/slideLayout" Target="../slideLayouts/slideLayout59.xml"/><Relationship Id="rId40" Type="http://schemas.openxmlformats.org/officeDocument/2006/relationships/image" Target="../media/image5.png"/><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36" Type="http://schemas.openxmlformats.org/officeDocument/2006/relationships/slideLayout" Target="../slideLayouts/slideLayout58.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31" Type="http://schemas.openxmlformats.org/officeDocument/2006/relationships/slideLayout" Target="../slideLayouts/slideLayout5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slideLayout" Target="../slideLayouts/slideLayout52.xml"/><Relationship Id="rId35" Type="http://schemas.openxmlformats.org/officeDocument/2006/relationships/slideLayout" Target="../slideLayouts/slideLayout57.xml"/><Relationship Id="rId8" Type="http://schemas.openxmlformats.org/officeDocument/2006/relationships/slideLayout" Target="../slideLayouts/slideLayout30.xml"/><Relationship Id="rId3"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72.xml"/><Relationship Id="rId18" Type="http://schemas.openxmlformats.org/officeDocument/2006/relationships/slideLayout" Target="../slideLayouts/slideLayout77.xml"/><Relationship Id="rId26" Type="http://schemas.openxmlformats.org/officeDocument/2006/relationships/slideLayout" Target="../slideLayouts/slideLayout85.xml"/><Relationship Id="rId39" Type="http://schemas.openxmlformats.org/officeDocument/2006/relationships/theme" Target="../theme/theme4.xml"/><Relationship Id="rId21" Type="http://schemas.openxmlformats.org/officeDocument/2006/relationships/slideLayout" Target="../slideLayouts/slideLayout80.xml"/><Relationship Id="rId34" Type="http://schemas.openxmlformats.org/officeDocument/2006/relationships/slideLayout" Target="../slideLayouts/slideLayout93.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29" Type="http://schemas.openxmlformats.org/officeDocument/2006/relationships/slideLayout" Target="../slideLayouts/slideLayout88.xml"/><Relationship Id="rId41" Type="http://schemas.openxmlformats.org/officeDocument/2006/relationships/image" Target="../media/image12.jpg"/><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slideLayout" Target="../slideLayouts/slideLayout83.xml"/><Relationship Id="rId32" Type="http://schemas.openxmlformats.org/officeDocument/2006/relationships/slideLayout" Target="../slideLayouts/slideLayout91.xml"/><Relationship Id="rId37" Type="http://schemas.openxmlformats.org/officeDocument/2006/relationships/slideLayout" Target="../slideLayouts/slideLayout96.xml"/><Relationship Id="rId40" Type="http://schemas.openxmlformats.org/officeDocument/2006/relationships/image" Target="../media/image4.tiff"/><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slideLayout" Target="../slideLayouts/slideLayout82.xml"/><Relationship Id="rId28" Type="http://schemas.openxmlformats.org/officeDocument/2006/relationships/slideLayout" Target="../slideLayouts/slideLayout87.xml"/><Relationship Id="rId36" Type="http://schemas.openxmlformats.org/officeDocument/2006/relationships/slideLayout" Target="../slideLayouts/slideLayout95.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31" Type="http://schemas.openxmlformats.org/officeDocument/2006/relationships/slideLayout" Target="../slideLayouts/slideLayout90.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slideLayout" Target="../slideLayouts/slideLayout81.xml"/><Relationship Id="rId27" Type="http://schemas.openxmlformats.org/officeDocument/2006/relationships/slideLayout" Target="../slideLayouts/slideLayout86.xml"/><Relationship Id="rId30" Type="http://schemas.openxmlformats.org/officeDocument/2006/relationships/slideLayout" Target="../slideLayouts/slideLayout89.xml"/><Relationship Id="rId35" Type="http://schemas.openxmlformats.org/officeDocument/2006/relationships/slideLayout" Target="../slideLayouts/slideLayout94.xml"/><Relationship Id="rId8" Type="http://schemas.openxmlformats.org/officeDocument/2006/relationships/slideLayout" Target="../slideLayouts/slideLayout67.xml"/><Relationship Id="rId3" Type="http://schemas.openxmlformats.org/officeDocument/2006/relationships/slideLayout" Target="../slideLayouts/slideLayout62.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slideLayout" Target="../slideLayouts/slideLayout84.xml"/><Relationship Id="rId33" Type="http://schemas.openxmlformats.org/officeDocument/2006/relationships/slideLayout" Target="../slideLayouts/slideLayout92.xml"/><Relationship Id="rId38"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2362201"/>
            <a:ext cx="10515600" cy="336708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p:nvCxnSpPr>
        <p:spPr>
          <a:xfrm>
            <a:off x="1117600" y="6553200"/>
            <a:ext cx="8753856" cy="0"/>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0" y="6629400"/>
            <a:ext cx="12192000" cy="2286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 y="5729290"/>
            <a:ext cx="1200148" cy="900111"/>
          </a:xfrm>
          <a:prstGeom prst="rect">
            <a:avLst/>
          </a:prstGeom>
        </p:spPr>
      </p:pic>
      <p:pic>
        <p:nvPicPr>
          <p:cNvPr id="11" name="Picture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944729" y="6119096"/>
            <a:ext cx="2145672" cy="434104"/>
          </a:xfrm>
          <a:prstGeom prst="rect">
            <a:avLst/>
          </a:prstGeom>
        </p:spPr>
      </p:pic>
      <p:sp>
        <p:nvSpPr>
          <p:cNvPr id="4" name="Slide Number Placeholder 3"/>
          <p:cNvSpPr>
            <a:spLocks noGrp="1"/>
          </p:cNvSpPr>
          <p:nvPr>
            <p:ph type="sldNum" sz="quarter" idx="4"/>
          </p:nvPr>
        </p:nvSpPr>
        <p:spPr>
          <a:xfrm>
            <a:off x="9347201" y="6553201"/>
            <a:ext cx="2743200" cy="365125"/>
          </a:xfrm>
          <a:prstGeom prst="rect">
            <a:avLst/>
          </a:prstGeom>
        </p:spPr>
        <p:txBody>
          <a:bodyPr vert="horz" lIns="91440" tIns="45720" rIns="91440" bIns="45720" rtlCol="0" anchor="ctr"/>
          <a:lstStyle>
            <a:lvl1pPr algn="r">
              <a:defRPr sz="1200" b="1">
                <a:solidFill>
                  <a:schemeClr val="bg1"/>
                </a:solidFill>
              </a:defRPr>
            </a:lvl1pPr>
          </a:lstStyle>
          <a:p>
            <a:fld id="{48F63A3B-78C7-47BE-AE5E-E10140E04643}" type="slidenum">
              <a:rPr lang="en-US" smtClean="0"/>
              <a:t>‹#›</a:t>
            </a:fld>
            <a:endParaRPr lang="en-US" dirty="0"/>
          </a:p>
        </p:txBody>
      </p:sp>
      <p:cxnSp>
        <p:nvCxnSpPr>
          <p:cNvPr id="10" name="Straight Connector 9"/>
          <p:cNvCxnSpPr/>
          <p:nvPr userDrawn="1"/>
        </p:nvCxnSpPr>
        <p:spPr>
          <a:xfrm>
            <a:off x="-13547" y="6553200"/>
            <a:ext cx="9855200" cy="0"/>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6629400"/>
            <a:ext cx="12192000" cy="2286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956800" y="6156590"/>
            <a:ext cx="2133600" cy="431662"/>
          </a:xfrm>
          <a:prstGeom prst="rect">
            <a:avLst/>
          </a:prstGeom>
        </p:spPr>
      </p:pic>
    </p:spTree>
    <p:extLst>
      <p:ext uri="{BB962C8B-B14F-4D97-AF65-F5344CB8AC3E}">
        <p14:creationId xmlns:p14="http://schemas.microsoft.com/office/powerpoint/2010/main" val="3270560192"/>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914400" rtl="0" eaLnBrk="1" latinLnBrk="0" hangingPunct="1">
        <a:lnSpc>
          <a:spcPct val="90000"/>
        </a:lnSpc>
        <a:spcBef>
          <a:spcPct val="0"/>
        </a:spcBef>
        <a:buNone/>
        <a:defRPr lang="en-US" sz="4000" b="1" kern="1200" dirty="0">
          <a:solidFill>
            <a:srgbClr val="0F4D7B"/>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b="1" kern="1200">
          <a:solidFill>
            <a:srgbClr val="0F4D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1F62DB-D77C-4BBE-B8CC-9D3A1579A0DE}" type="slidenum">
              <a:rPr lang="en-US" smtClean="0"/>
              <a:t>‹#›</a:t>
            </a:fld>
            <a:endParaRPr lang="en-US"/>
          </a:p>
        </p:txBody>
      </p:sp>
    </p:spTree>
    <p:extLst>
      <p:ext uri="{BB962C8B-B14F-4D97-AF65-F5344CB8AC3E}">
        <p14:creationId xmlns:p14="http://schemas.microsoft.com/office/powerpoint/2010/main" val="247091920"/>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0"/>
            <a:ext cx="10515600" cy="106984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444752"/>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3" descr="Logo:  Department of Health &amp; Human Services. USA."/>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152400" y="5769866"/>
            <a:ext cx="707136" cy="707134"/>
          </a:xfrm>
          <a:prstGeom prst="rect">
            <a:avLst/>
          </a:prstGeom>
          <a:noFill/>
          <a:ln>
            <a:noFill/>
          </a:ln>
        </p:spPr>
      </p:pic>
      <p:cxnSp>
        <p:nvCxnSpPr>
          <p:cNvPr id="7" name="Straight Connector 4" descr="&quot; &quot;"/>
          <p:cNvCxnSpPr/>
          <p:nvPr/>
        </p:nvCxnSpPr>
        <p:spPr>
          <a:xfrm flipV="1">
            <a:off x="838200" y="6355811"/>
            <a:ext cx="9525000" cy="545"/>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pic>
        <p:nvPicPr>
          <p:cNvPr id="9" name="Picture 5" title="Ryan White &amp; Global HIV/AIDS Program"/>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10439403" y="5991296"/>
            <a:ext cx="1463111" cy="394680"/>
          </a:xfrm>
          <a:prstGeom prst="rect">
            <a:avLst/>
          </a:prstGeom>
          <a:noFill/>
          <a:ln>
            <a:noFill/>
          </a:ln>
        </p:spPr>
      </p:pic>
      <p:sp>
        <p:nvSpPr>
          <p:cNvPr id="8" name="Rectangle 6" descr="&quot; &quot;"/>
          <p:cNvSpPr/>
          <p:nvPr/>
        </p:nvSpPr>
        <p:spPr>
          <a:xfrm>
            <a:off x="0" y="6477000"/>
            <a:ext cx="12192000" cy="3810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Slide Number Placeholder 7"/>
          <p:cNvSpPr>
            <a:spLocks noGrp="1"/>
          </p:cNvSpPr>
          <p:nvPr>
            <p:ph type="sldNum" sz="quarter" idx="4"/>
          </p:nvPr>
        </p:nvSpPr>
        <p:spPr>
          <a:xfrm>
            <a:off x="9272016" y="6490444"/>
            <a:ext cx="2743200" cy="384048"/>
          </a:xfrm>
          <a:prstGeom prst="rect">
            <a:avLst/>
          </a:prstGeom>
        </p:spPr>
        <p:txBody>
          <a:bodyPr vert="horz" lIns="91440" tIns="45720" rIns="91440" bIns="45720" rtlCol="0" anchor="ctr"/>
          <a:lstStyle>
            <a:lvl1pPr algn="r">
              <a:defRPr sz="1200" b="1">
                <a:solidFill>
                  <a:schemeClr val="bg1"/>
                </a:solidFill>
              </a:defRPr>
            </a:lvl1p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3371184494"/>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 id="2147483778" r:id="rId19"/>
    <p:sldLayoutId id="2147483779" r:id="rId20"/>
    <p:sldLayoutId id="2147483780" r:id="rId21"/>
    <p:sldLayoutId id="2147483781" r:id="rId22"/>
    <p:sldLayoutId id="2147483782" r:id="rId23"/>
    <p:sldLayoutId id="2147483783" r:id="rId24"/>
    <p:sldLayoutId id="2147483784" r:id="rId25"/>
    <p:sldLayoutId id="2147483785" r:id="rId26"/>
    <p:sldLayoutId id="2147483786" r:id="rId27"/>
    <p:sldLayoutId id="2147483787" r:id="rId28"/>
    <p:sldLayoutId id="2147483788" r:id="rId29"/>
    <p:sldLayoutId id="2147483789" r:id="rId30"/>
    <p:sldLayoutId id="2147483790" r:id="rId31"/>
    <p:sldLayoutId id="2147483791" r:id="rId32"/>
    <p:sldLayoutId id="2147483792" r:id="rId33"/>
    <p:sldLayoutId id="2147483793" r:id="rId34"/>
    <p:sldLayoutId id="2147483794" r:id="rId35"/>
    <p:sldLayoutId id="2147483795" r:id="rId36"/>
    <p:sldLayoutId id="2147483796" r:id="rId37"/>
  </p:sldLayoutIdLst>
  <p:hf hdr="0" ftr="0" dt="0"/>
  <p:txStyles>
    <p:titleStyle>
      <a:lvl1pPr algn="l" defTabSz="685783" rtl="0" eaLnBrk="1" latinLnBrk="0" hangingPunct="1">
        <a:lnSpc>
          <a:spcPct val="100000"/>
        </a:lnSpc>
        <a:spcBef>
          <a:spcPct val="0"/>
        </a:spcBef>
        <a:buNone/>
        <a:defRPr sz="3000" b="1" kern="1200">
          <a:solidFill>
            <a:srgbClr val="0F4D7B"/>
          </a:solidFill>
          <a:latin typeface="+mn-lt"/>
          <a:ea typeface="+mj-ea"/>
          <a:cs typeface="+mj-cs"/>
        </a:defRPr>
      </a:lvl1pPr>
    </p:titleStyle>
    <p:bodyStyle>
      <a:lvl1pPr marL="260597" indent="-260597" algn="l" defTabSz="685783" rtl="0" eaLnBrk="1" latinLnBrk="0" hangingPunct="1">
        <a:lnSpc>
          <a:spcPct val="100000"/>
        </a:lnSpc>
        <a:spcBef>
          <a:spcPts val="396"/>
        </a:spcBef>
        <a:buClr>
          <a:srgbClr val="0F4D7B"/>
        </a:buClr>
        <a:buSzPct val="125000"/>
        <a:buFont typeface="Arial" panose="020B0604020202020204" pitchFamily="34" charset="0"/>
        <a:buChar char="•"/>
        <a:defRPr sz="1650" kern="1200">
          <a:solidFill>
            <a:srgbClr val="0F4D7B"/>
          </a:solidFill>
          <a:latin typeface="+mn-lt"/>
          <a:ea typeface="+mn-ea"/>
          <a:cs typeface="+mn-cs"/>
        </a:defRPr>
      </a:lvl1pPr>
      <a:lvl2pPr marL="555484" indent="-212593" algn="l" defTabSz="685783" rtl="0" eaLnBrk="1" latinLnBrk="0" hangingPunct="1">
        <a:lnSpc>
          <a:spcPct val="100000"/>
        </a:lnSpc>
        <a:spcBef>
          <a:spcPts val="360"/>
        </a:spcBef>
        <a:buClr>
          <a:srgbClr val="0F4D7B"/>
        </a:buClr>
        <a:buFont typeface="Wingdings" panose="05000000000000000000" pitchFamily="2" charset="2"/>
        <a:buChar char="§"/>
        <a:defRPr sz="1500" kern="1200">
          <a:solidFill>
            <a:srgbClr val="0F4D7B"/>
          </a:solidFill>
          <a:latin typeface="+mn-lt"/>
          <a:ea typeface="+mn-ea"/>
          <a:cs typeface="+mn-cs"/>
        </a:defRPr>
      </a:lvl2pPr>
      <a:lvl3pPr marL="857228" indent="-171446" algn="l" defTabSz="685783" rtl="0" eaLnBrk="1" latinLnBrk="0" hangingPunct="1">
        <a:lnSpc>
          <a:spcPct val="100000"/>
        </a:lnSpc>
        <a:spcBef>
          <a:spcPts val="324"/>
        </a:spcBef>
        <a:buClr>
          <a:srgbClr val="0F4D7B"/>
        </a:buClr>
        <a:buFont typeface="Wingdings" panose="05000000000000000000" pitchFamily="2" charset="2"/>
        <a:buChar char="ü"/>
        <a:defRPr sz="1350" kern="1200">
          <a:solidFill>
            <a:srgbClr val="0F4D7B"/>
          </a:solidFill>
          <a:latin typeface="+mn-lt"/>
          <a:ea typeface="+mn-ea"/>
          <a:cs typeface="+mn-cs"/>
        </a:defRPr>
      </a:lvl3pPr>
      <a:lvl4pPr marL="1200120" indent="-171446" algn="l" defTabSz="685783" rtl="0" eaLnBrk="1" latinLnBrk="0" hangingPunct="1">
        <a:lnSpc>
          <a:spcPct val="100000"/>
        </a:lnSpc>
        <a:spcBef>
          <a:spcPts val="300"/>
        </a:spcBef>
        <a:buClr>
          <a:srgbClr val="0F4D7B"/>
        </a:buClr>
        <a:buSzPct val="100000"/>
        <a:buFont typeface="Courier New" panose="02070309020205020404" pitchFamily="49" charset="0"/>
        <a:buChar char="o"/>
        <a:defRPr sz="1200" kern="1200">
          <a:solidFill>
            <a:srgbClr val="0F4D7B"/>
          </a:solidFill>
          <a:latin typeface="+mn-lt"/>
          <a:ea typeface="+mn-ea"/>
          <a:cs typeface="+mn-cs"/>
        </a:defRPr>
      </a:lvl4pPr>
      <a:lvl5pPr marL="1543012" indent="-171446" algn="l" defTabSz="685783" rtl="0" eaLnBrk="1" latinLnBrk="0" hangingPunct="1">
        <a:lnSpc>
          <a:spcPct val="100000"/>
        </a:lnSpc>
        <a:spcBef>
          <a:spcPts val="285"/>
        </a:spcBef>
        <a:buClr>
          <a:srgbClr val="0F4D7B"/>
        </a:buClr>
        <a:buFont typeface="Wingdings" panose="05000000000000000000" pitchFamily="2" charset="2"/>
        <a:buChar char="Ø"/>
        <a:defRPr sz="1050" kern="1200">
          <a:solidFill>
            <a:srgbClr val="0F4D7B"/>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0"/>
            <a:ext cx="10515600" cy="106984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444752"/>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3" descr="Logo:  Department of Health &amp; Human Services. USA."/>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152400" y="5769866"/>
            <a:ext cx="707136" cy="707134"/>
          </a:xfrm>
          <a:prstGeom prst="rect">
            <a:avLst/>
          </a:prstGeom>
          <a:noFill/>
          <a:ln>
            <a:noFill/>
          </a:ln>
        </p:spPr>
      </p:pic>
      <p:cxnSp>
        <p:nvCxnSpPr>
          <p:cNvPr id="7" name="Straight Connector 4" descr="&quot; &quot;"/>
          <p:cNvCxnSpPr/>
          <p:nvPr/>
        </p:nvCxnSpPr>
        <p:spPr>
          <a:xfrm flipV="1">
            <a:off x="838200" y="6355805"/>
            <a:ext cx="9525000" cy="545"/>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pic>
        <p:nvPicPr>
          <p:cNvPr id="9" name="Picture 5"/>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10490473" y="5991296"/>
            <a:ext cx="1360965" cy="394680"/>
          </a:xfrm>
          <a:prstGeom prst="rect">
            <a:avLst/>
          </a:prstGeom>
          <a:noFill/>
          <a:ln>
            <a:noFill/>
          </a:ln>
        </p:spPr>
      </p:pic>
      <p:sp>
        <p:nvSpPr>
          <p:cNvPr id="8" name="Rectangle 6" descr="&quot; &quot;"/>
          <p:cNvSpPr/>
          <p:nvPr/>
        </p:nvSpPr>
        <p:spPr>
          <a:xfrm>
            <a:off x="0" y="6477000"/>
            <a:ext cx="12192000" cy="3810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Slide Number Placeholder 7"/>
          <p:cNvSpPr>
            <a:spLocks noGrp="1"/>
          </p:cNvSpPr>
          <p:nvPr>
            <p:ph type="sldNum" sz="quarter" idx="4"/>
          </p:nvPr>
        </p:nvSpPr>
        <p:spPr>
          <a:xfrm>
            <a:off x="9272016" y="6490444"/>
            <a:ext cx="2743200" cy="384048"/>
          </a:xfrm>
          <a:prstGeom prst="rect">
            <a:avLst/>
          </a:prstGeom>
        </p:spPr>
        <p:txBody>
          <a:bodyPr vert="horz" lIns="91440" tIns="45720" rIns="91440" bIns="45720" rtlCol="0" anchor="ctr"/>
          <a:lstStyle>
            <a:lvl1pPr algn="r">
              <a:defRPr sz="1600" b="1">
                <a:solidFill>
                  <a:schemeClr val="bg1"/>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2688700388"/>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 id="2147483824" r:id="rId15"/>
    <p:sldLayoutId id="2147483825" r:id="rId16"/>
    <p:sldLayoutId id="2147483826" r:id="rId17"/>
    <p:sldLayoutId id="2147483827" r:id="rId18"/>
    <p:sldLayoutId id="2147483828" r:id="rId19"/>
    <p:sldLayoutId id="2147483829" r:id="rId20"/>
    <p:sldLayoutId id="2147483830" r:id="rId21"/>
    <p:sldLayoutId id="2147483831" r:id="rId22"/>
    <p:sldLayoutId id="2147483832" r:id="rId23"/>
    <p:sldLayoutId id="2147483833" r:id="rId24"/>
    <p:sldLayoutId id="2147483834" r:id="rId25"/>
    <p:sldLayoutId id="2147483835" r:id="rId26"/>
    <p:sldLayoutId id="2147483836" r:id="rId27"/>
    <p:sldLayoutId id="2147483837" r:id="rId28"/>
    <p:sldLayoutId id="2147483838" r:id="rId29"/>
    <p:sldLayoutId id="2147483839" r:id="rId30"/>
    <p:sldLayoutId id="2147483840" r:id="rId31"/>
    <p:sldLayoutId id="2147483841" r:id="rId32"/>
    <p:sldLayoutId id="2147483842" r:id="rId33"/>
    <p:sldLayoutId id="2147483843" r:id="rId34"/>
    <p:sldLayoutId id="2147483844" r:id="rId35"/>
    <p:sldLayoutId id="2147483845" r:id="rId36"/>
    <p:sldLayoutId id="2147483846" r:id="rId37"/>
    <p:sldLayoutId id="2147483847" r:id="rId38"/>
  </p:sldLayoutIdLst>
  <p:txStyles>
    <p:titleStyle>
      <a:lvl1pPr algn="l" defTabSz="914400" rtl="0" eaLnBrk="1" latinLnBrk="0" hangingPunct="1">
        <a:lnSpc>
          <a:spcPct val="100000"/>
        </a:lnSpc>
        <a:spcBef>
          <a:spcPct val="0"/>
        </a:spcBef>
        <a:buNone/>
        <a:defRPr sz="4000" b="1" kern="1200">
          <a:solidFill>
            <a:srgbClr val="0F4D7B"/>
          </a:solidFill>
          <a:latin typeface="+mn-lt"/>
          <a:ea typeface="+mj-ea"/>
          <a:cs typeface="+mj-cs"/>
        </a:defRPr>
      </a:lvl1pPr>
    </p:titleStyle>
    <p:bodyStyle>
      <a:lvl1pPr marL="347472" indent="-347472" algn="l" defTabSz="914400" rtl="0" eaLnBrk="1" latinLnBrk="0" hangingPunct="1">
        <a:lnSpc>
          <a:spcPct val="100000"/>
        </a:lnSpc>
        <a:spcBef>
          <a:spcPts val="528"/>
        </a:spcBef>
        <a:buClr>
          <a:srgbClr val="0F4D7B"/>
        </a:buClr>
        <a:buSzPct val="125000"/>
        <a:buFont typeface="Arial" panose="020B0604020202020204" pitchFamily="34" charset="0"/>
        <a:buChar char="•"/>
        <a:defRPr sz="2200" kern="1200">
          <a:solidFill>
            <a:srgbClr val="0F4D7B"/>
          </a:solidFill>
          <a:latin typeface="+mn-lt"/>
          <a:ea typeface="+mn-ea"/>
          <a:cs typeface="+mn-cs"/>
        </a:defRPr>
      </a:lvl1pPr>
      <a:lvl2pPr marL="740664" indent="-283464" algn="l" defTabSz="914400" rtl="0" eaLnBrk="1" latinLnBrk="0" hangingPunct="1">
        <a:lnSpc>
          <a:spcPct val="100000"/>
        </a:lnSpc>
        <a:spcBef>
          <a:spcPts val="480"/>
        </a:spcBef>
        <a:buClr>
          <a:srgbClr val="0F4D7B"/>
        </a:buClr>
        <a:buFont typeface="Wingdings" panose="05000000000000000000" pitchFamily="2" charset="2"/>
        <a:buChar char="§"/>
        <a:defRPr sz="2000" kern="1200">
          <a:solidFill>
            <a:srgbClr val="0F4D7B"/>
          </a:solidFill>
          <a:latin typeface="+mn-lt"/>
          <a:ea typeface="+mn-ea"/>
          <a:cs typeface="+mn-cs"/>
        </a:defRPr>
      </a:lvl2pPr>
      <a:lvl3pPr marL="1143000" indent="-228600" algn="l" defTabSz="914400" rtl="0" eaLnBrk="1" latinLnBrk="0" hangingPunct="1">
        <a:lnSpc>
          <a:spcPct val="100000"/>
        </a:lnSpc>
        <a:spcBef>
          <a:spcPts val="432"/>
        </a:spcBef>
        <a:buClr>
          <a:srgbClr val="0F4D7B"/>
        </a:buClr>
        <a:buFont typeface="Wingdings" panose="05000000000000000000" pitchFamily="2" charset="2"/>
        <a:buChar char="ü"/>
        <a:defRPr sz="1800" kern="1200">
          <a:solidFill>
            <a:srgbClr val="0F4D7B"/>
          </a:solidFill>
          <a:latin typeface="+mn-lt"/>
          <a:ea typeface="+mn-ea"/>
          <a:cs typeface="+mn-cs"/>
        </a:defRPr>
      </a:lvl3pPr>
      <a:lvl4pPr marL="1600200" indent="-228600" algn="l" defTabSz="914400" rtl="0" eaLnBrk="1" latinLnBrk="0" hangingPunct="1">
        <a:lnSpc>
          <a:spcPct val="100000"/>
        </a:lnSpc>
        <a:spcBef>
          <a:spcPts val="400"/>
        </a:spcBef>
        <a:buClr>
          <a:srgbClr val="0F4D7B"/>
        </a:buClr>
        <a:buSzPct val="100000"/>
        <a:buFont typeface="Courier New" panose="02070309020205020404" pitchFamily="49" charset="0"/>
        <a:buChar char="o"/>
        <a:defRPr sz="1600" kern="1200">
          <a:solidFill>
            <a:srgbClr val="0F4D7B"/>
          </a:solidFill>
          <a:latin typeface="+mn-lt"/>
          <a:ea typeface="+mn-ea"/>
          <a:cs typeface="+mn-cs"/>
        </a:defRPr>
      </a:lvl4pPr>
      <a:lvl5pPr marL="2057400" indent="-228600" algn="l" defTabSz="914400" rtl="0" eaLnBrk="1" latinLnBrk="0" hangingPunct="1">
        <a:lnSpc>
          <a:spcPct val="100000"/>
        </a:lnSpc>
        <a:spcBef>
          <a:spcPts val="380"/>
        </a:spcBef>
        <a:buClr>
          <a:srgbClr val="0F4D7B"/>
        </a:buClr>
        <a:buFont typeface="Wingdings" panose="05000000000000000000" pitchFamily="2" charset="2"/>
        <a:buChar char="Ø"/>
        <a:defRPr sz="1400" kern="1200">
          <a:solidFill>
            <a:srgbClr val="0F4D7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60.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64.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6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64.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64.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64.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64.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6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6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64.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64.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64.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64.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64.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64.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64.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64.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64.xml"/></Relationships>
</file>

<file path=ppt/slides/_rels/slide29.xml.rels><?xml version="1.0" encoding="UTF-8" standalone="yes"?>
<Relationships xmlns="http://schemas.openxmlformats.org/package/2006/relationships"><Relationship Id="rId3" Type="http://schemas.openxmlformats.org/officeDocument/2006/relationships/hyperlink" Target="http://www.ryanwhite.hrsa.gov/" TargetMode="External"/><Relationship Id="rId2" Type="http://schemas.openxmlformats.org/officeDocument/2006/relationships/notesSlide" Target="../notesSlides/notesSlide29.xml"/><Relationship Id="rId1" Type="http://schemas.openxmlformats.org/officeDocument/2006/relationships/slideLayout" Target="../slideLayouts/slideLayout97.xml"/><Relationship Id="rId6" Type="http://schemas.openxmlformats.org/officeDocument/2006/relationships/image" Target="../media/image37.png"/><Relationship Id="rId5" Type="http://schemas.openxmlformats.org/officeDocument/2006/relationships/hyperlink" Target="https://public.govdelivery.com/accounts/USHHSHRSA/subscriber/new?qsp=HRSA-subscribe" TargetMode="External"/><Relationship Id="rId4" Type="http://schemas.openxmlformats.org/officeDocument/2006/relationships/hyperlink" Target="https://public.govdelivery.com/accounts/USHHSHRSA/signup/29907"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4.xml"/></Relationships>
</file>

<file path=ppt/slides/_rels/slide30.xml.rels><?xml version="1.0" encoding="UTF-8" standalone="yes"?>
<Relationships xmlns="http://schemas.openxmlformats.org/package/2006/relationships"><Relationship Id="rId8" Type="http://schemas.openxmlformats.org/officeDocument/2006/relationships/hyperlink" Target="https://www.instagram.com/hrsagov/" TargetMode="External"/><Relationship Id="rId13" Type="http://schemas.openxmlformats.org/officeDocument/2006/relationships/image" Target="../media/image42.png"/><Relationship Id="rId3" Type="http://schemas.openxmlformats.org/officeDocument/2006/relationships/hyperlink" Target="http://www.hrsa.gov/" TargetMode="External"/><Relationship Id="rId7" Type="http://schemas.openxmlformats.org/officeDocument/2006/relationships/image" Target="../media/image39.png"/><Relationship Id="rId12" Type="http://schemas.openxmlformats.org/officeDocument/2006/relationships/hyperlink" Target="https://www.youtube.com/user/HRSAtube" TargetMode="External"/><Relationship Id="rId2" Type="http://schemas.openxmlformats.org/officeDocument/2006/relationships/notesSlide" Target="../notesSlides/notesSlide30.xml"/><Relationship Id="rId1" Type="http://schemas.openxmlformats.org/officeDocument/2006/relationships/slideLayout" Target="../slideLayouts/slideLayout97.xml"/><Relationship Id="rId6" Type="http://schemas.openxmlformats.org/officeDocument/2006/relationships/hyperlink" Target="https://facebook.com/HRSAgov/" TargetMode="External"/><Relationship Id="rId11" Type="http://schemas.openxmlformats.org/officeDocument/2006/relationships/image" Target="../media/image41.png"/><Relationship Id="rId5" Type="http://schemas.openxmlformats.org/officeDocument/2006/relationships/image" Target="../media/image38.png"/><Relationship Id="rId15" Type="http://schemas.openxmlformats.org/officeDocument/2006/relationships/image" Target="../media/image43.png"/><Relationship Id="rId10" Type="http://schemas.openxmlformats.org/officeDocument/2006/relationships/hyperlink" Target="https://www.linkedin.com/company/us-government-department-of-health-&amp;-human-services-hrsa/" TargetMode="External"/><Relationship Id="rId4" Type="http://schemas.openxmlformats.org/officeDocument/2006/relationships/hyperlink" Target="https://public.govdelivery.com/accounts/USHHSHRSA/subscriber/new?qsp=HRSA-subscribe" TargetMode="External"/><Relationship Id="rId9" Type="http://schemas.openxmlformats.org/officeDocument/2006/relationships/image" Target="../media/image40.png"/><Relationship Id="rId14" Type="http://schemas.openxmlformats.org/officeDocument/2006/relationships/hyperlink" Target="https://twitter.com/HRSA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4.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4.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6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64.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6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Logo: HRSA. Health Resources &amp; Services Administration.&#10;&#10;Vision: Healthy Communities, Healthy People">
            <a:extLst>
              <a:ext uri="{FF2B5EF4-FFF2-40B4-BE49-F238E27FC236}">
                <a16:creationId xmlns:a16="http://schemas.microsoft.com/office/drawing/2014/main" id="{59B87ACB-63D1-7145-B55B-0A5815BD19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36028" y="1884276"/>
            <a:ext cx="11540358" cy="2162530"/>
          </a:xfrm>
        </p:spPr>
        <p:txBody>
          <a:bodyPr>
            <a:normAutofit/>
          </a:bodyPr>
          <a:lstStyle/>
          <a:p>
            <a:r>
              <a:rPr lang="en-US" sz="3900" dirty="0"/>
              <a:t>Clients Served by the Ryan White HIV/AIDS Program 2022</a:t>
            </a:r>
            <a:endParaRPr lang="en-US" dirty="0"/>
          </a:p>
        </p:txBody>
      </p:sp>
      <p:sp>
        <p:nvSpPr>
          <p:cNvPr id="5" name="Subtitle 2"/>
          <p:cNvSpPr txBox="1">
            <a:spLocks/>
          </p:cNvSpPr>
          <p:nvPr/>
        </p:nvSpPr>
        <p:spPr>
          <a:xfrm>
            <a:off x="2787637" y="4263188"/>
            <a:ext cx="6803136" cy="685800"/>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528"/>
              </a:spcBef>
              <a:buClr>
                <a:srgbClr val="0F4D7B"/>
              </a:buClr>
              <a:buSzPct val="125000"/>
              <a:buFont typeface="Arial" panose="020B0604020202020204" pitchFamily="34" charset="0"/>
              <a:buNone/>
              <a:defRPr sz="2800" b="1" kern="1200">
                <a:solidFill>
                  <a:srgbClr val="800000"/>
                </a:solidFill>
                <a:latin typeface="+mn-lt"/>
                <a:ea typeface="+mn-ea"/>
                <a:cs typeface="+mn-cs"/>
              </a:defRPr>
            </a:lvl1pPr>
            <a:lvl2pPr marL="457200" indent="0" algn="ctr" defTabSz="914400" rtl="0" eaLnBrk="1" latinLnBrk="0" hangingPunct="1">
              <a:lnSpc>
                <a:spcPct val="100000"/>
              </a:lnSpc>
              <a:spcBef>
                <a:spcPts val="480"/>
              </a:spcBef>
              <a:buClr>
                <a:srgbClr val="0F4D7B"/>
              </a:buClr>
              <a:buFont typeface="Wingdings" panose="05000000000000000000" pitchFamily="2" charset="2"/>
              <a:buNone/>
              <a:defRPr sz="2000" kern="1200">
                <a:solidFill>
                  <a:srgbClr val="0F4D7B"/>
                </a:solidFill>
                <a:latin typeface="+mn-lt"/>
                <a:ea typeface="+mn-ea"/>
                <a:cs typeface="+mn-cs"/>
              </a:defRPr>
            </a:lvl2pPr>
            <a:lvl3pPr marL="914400" indent="0" algn="ctr" defTabSz="914400" rtl="0" eaLnBrk="1" latinLnBrk="0" hangingPunct="1">
              <a:lnSpc>
                <a:spcPct val="100000"/>
              </a:lnSpc>
              <a:spcBef>
                <a:spcPts val="432"/>
              </a:spcBef>
              <a:buClr>
                <a:srgbClr val="0F4D7B"/>
              </a:buClr>
              <a:buFont typeface="Wingdings" panose="05000000000000000000" pitchFamily="2" charset="2"/>
              <a:buNone/>
              <a:defRPr sz="1800" kern="1200">
                <a:solidFill>
                  <a:srgbClr val="0F4D7B"/>
                </a:solidFill>
                <a:latin typeface="+mn-lt"/>
                <a:ea typeface="+mn-ea"/>
                <a:cs typeface="+mn-cs"/>
              </a:defRPr>
            </a:lvl3pPr>
            <a:lvl4pPr marL="1371600" indent="0" algn="ctr" defTabSz="914400" rtl="0" eaLnBrk="1" latinLnBrk="0" hangingPunct="1">
              <a:lnSpc>
                <a:spcPct val="100000"/>
              </a:lnSpc>
              <a:spcBef>
                <a:spcPts val="400"/>
              </a:spcBef>
              <a:buClr>
                <a:srgbClr val="0F4D7B"/>
              </a:buClr>
              <a:buSzPct val="100000"/>
              <a:buFont typeface="Courier New" panose="02070309020205020404" pitchFamily="49" charset="0"/>
              <a:buNone/>
              <a:defRPr sz="1600" kern="1200">
                <a:solidFill>
                  <a:srgbClr val="0F4D7B"/>
                </a:solidFill>
                <a:latin typeface="+mn-lt"/>
                <a:ea typeface="+mn-ea"/>
                <a:cs typeface="+mn-cs"/>
              </a:defRPr>
            </a:lvl4pPr>
            <a:lvl5pPr marL="1828800" indent="0" algn="ctr" defTabSz="914400" rtl="0" eaLnBrk="1" latinLnBrk="0" hangingPunct="1">
              <a:lnSpc>
                <a:spcPct val="100000"/>
              </a:lnSpc>
              <a:spcBef>
                <a:spcPts val="380"/>
              </a:spcBef>
              <a:buClr>
                <a:srgbClr val="0F4D7B"/>
              </a:buClr>
              <a:buFont typeface="Wingdings" panose="05000000000000000000" pitchFamily="2" charset="2"/>
              <a:buNone/>
              <a:defRPr sz="1600" kern="1200">
                <a:solidFill>
                  <a:srgbClr val="0F4D7B"/>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dirty="0"/>
              <a:t>HIV Care Outcomes: Viral Suppression</a:t>
            </a:r>
          </a:p>
        </p:txBody>
      </p:sp>
      <p:sp>
        <p:nvSpPr>
          <p:cNvPr id="6" name="Rectangle 5"/>
          <p:cNvSpPr/>
          <p:nvPr/>
        </p:nvSpPr>
        <p:spPr>
          <a:xfrm>
            <a:off x="342062" y="6259581"/>
            <a:ext cx="2033698" cy="369332"/>
          </a:xfrm>
          <a:prstGeom prst="rect">
            <a:avLst/>
          </a:prstGeom>
        </p:spPr>
        <p:txBody>
          <a:bodyPr wrap="none">
            <a:spAutoFit/>
          </a:bodyPr>
          <a:lstStyle/>
          <a:p>
            <a:r>
              <a:rPr lang="en-US" dirty="0"/>
              <a:t>Released June 2024</a:t>
            </a:r>
          </a:p>
        </p:txBody>
      </p:sp>
    </p:spTree>
    <p:extLst>
      <p:ext uri="{BB962C8B-B14F-4D97-AF65-F5344CB8AC3E}">
        <p14:creationId xmlns:p14="http://schemas.microsoft.com/office/powerpoint/2010/main" val="3856895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The Ryan White HIV/AIDS Program"/>
          <p:cNvSpPr>
            <a:spLocks noGrp="1"/>
          </p:cNvSpPr>
          <p:nvPr>
            <p:ph type="title"/>
          </p:nvPr>
        </p:nvSpPr>
        <p:spPr>
          <a:xfrm>
            <a:off x="243748" y="1"/>
            <a:ext cx="11803250" cy="1066800"/>
          </a:xfrm>
        </p:spPr>
        <p:txBody>
          <a:bodyPr>
            <a:noAutofit/>
          </a:bodyPr>
          <a:lstStyle/>
          <a:p>
            <a:r>
              <a:rPr lang="en-US" sz="2800" dirty="0"/>
              <a:t>Viral Suppression among Clients Served by the Ryan White HIV/AIDS Program, by Race/Ethnicity, 2010 and 2022—United States and 3 Territories</a:t>
            </a:r>
            <a:r>
              <a:rPr lang="en-US" sz="2800" baseline="30000" dirty="0"/>
              <a:t>a</a:t>
            </a:r>
            <a:endParaRPr lang="en-US" sz="2800" dirty="0"/>
          </a:p>
        </p:txBody>
      </p:sp>
      <p:sp>
        <p:nvSpPr>
          <p:cNvPr id="10" name="TextBox 5"/>
          <p:cNvSpPr txBox="1">
            <a:spLocks noChangeArrowheads="1"/>
          </p:cNvSpPr>
          <p:nvPr/>
        </p:nvSpPr>
        <p:spPr bwMode="auto">
          <a:xfrm>
            <a:off x="820625" y="5745645"/>
            <a:ext cx="8063345"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defTabSz="914400" eaLnBrk="1" hangingPunct="1">
              <a:spcBef>
                <a:spcPct val="0"/>
              </a:spcBef>
              <a:buNone/>
              <a:defRPr/>
            </a:pPr>
            <a:endParaRPr lang="en-US" sz="900" dirty="0">
              <a:solidFill>
                <a:prstClr val="black"/>
              </a:solidFill>
              <a:latin typeface="Calibri" panose="020F0502020204030204"/>
            </a:endParaRPr>
          </a:p>
          <a:p>
            <a:pPr defTabSz="914400" eaLnBrk="1" hangingPunct="1">
              <a:spcBef>
                <a:spcPct val="0"/>
              </a:spcBef>
              <a:buNone/>
              <a:defRPr/>
            </a:pPr>
            <a:r>
              <a:rPr lang="en-US" sz="900" dirty="0">
                <a:solidFill>
                  <a:prstClr val="black"/>
                </a:solidFill>
                <a:latin typeface="Calibri" panose="020F0502020204030204"/>
              </a:rPr>
              <a:t>Hispanics/Latinos can be of any race.</a:t>
            </a:r>
            <a:endParaRPr lang="en-US" altLang="en-US" sz="900" dirty="0">
              <a:solidFill>
                <a:prstClr val="black"/>
              </a:solidFill>
              <a:latin typeface="Calibri" panose="020F0502020204030204"/>
              <a:cs typeface="Arial" panose="020B0604020202020204" pitchFamily="34" charset="0"/>
            </a:endParaRPr>
          </a:p>
          <a:p>
            <a:pPr defTabSz="914400" eaLnBrk="1" hangingPunct="1">
              <a:spcBef>
                <a:spcPct val="0"/>
              </a:spcBef>
              <a:buNone/>
              <a:defRPr/>
            </a:pPr>
            <a:r>
              <a:rPr lang="en-US" altLang="en-US" sz="900" i="1" dirty="0">
                <a:solidFill>
                  <a:prstClr val="black"/>
                </a:solidFill>
                <a:latin typeface="Calibri" panose="020F0502020204030204"/>
                <a:cs typeface="Arial" panose="020B0604020202020204" pitchFamily="34" charset="0"/>
              </a:rPr>
              <a:t>Viral suppression: </a:t>
            </a:r>
            <a:r>
              <a:rPr lang="en-US" altLang="en-US" sz="900" dirty="0">
                <a:solidFill>
                  <a:prstClr val="black"/>
                </a:solidFill>
                <a:latin typeface="Calibri" panose="020F0502020204030204"/>
                <a:cs typeface="Arial" panose="020B0604020202020204" pitchFamily="34" charset="0"/>
              </a:rPr>
              <a:t>≥1 OAHS visit during the calendar year and ≥1 viral load reported, with the last viral load result &lt;200 copies/</a:t>
            </a:r>
            <a:r>
              <a:rPr lang="en-US" altLang="en-US" sz="900" dirty="0" err="1">
                <a:solidFill>
                  <a:prstClr val="black"/>
                </a:solidFill>
                <a:latin typeface="Calibri" panose="020F0502020204030204"/>
                <a:cs typeface="Arial" panose="020B0604020202020204" pitchFamily="34" charset="0"/>
              </a:rPr>
              <a:t>mL.</a:t>
            </a:r>
            <a:endParaRPr lang="en-US" altLang="en-US" sz="900" dirty="0">
              <a:solidFill>
                <a:prstClr val="black"/>
              </a:solidFill>
              <a:latin typeface="Calibri" panose="020F0502020204030204"/>
              <a:cs typeface="Arial" panose="020B0604020202020204" pitchFamily="34" charset="0"/>
            </a:endParaRPr>
          </a:p>
          <a:p>
            <a:pPr defTabSz="914400" eaLnBrk="1" hangingPunct="1">
              <a:spcBef>
                <a:spcPts val="0"/>
              </a:spcBef>
              <a:buNone/>
              <a:defRPr/>
            </a:pPr>
            <a:r>
              <a:rPr lang="en-US" sz="900" baseline="30000" dirty="0">
                <a:solidFill>
                  <a:prstClr val="black"/>
                </a:solidFill>
                <a:latin typeface="Calibri" panose="020F0502020204030204"/>
              </a:rPr>
              <a:t>a </a:t>
            </a:r>
            <a:r>
              <a:rPr lang="en-US" sz="900" dirty="0">
                <a:solidFill>
                  <a:prstClr val="black"/>
                </a:solidFill>
                <a:latin typeface="Calibri" panose="020F0502020204030204"/>
              </a:rPr>
              <a:t>Guam, Puerto Rico, and the U.S. Virgin Islands.</a:t>
            </a:r>
            <a:endParaRPr lang="en-US" altLang="en-US" sz="900" dirty="0">
              <a:solidFill>
                <a:prstClr val="black"/>
              </a:solidFill>
              <a:latin typeface="Calibri" panose="020F0502020204030204"/>
              <a:cs typeface="Arial" panose="020B0604020202020204" pitchFamily="34" charset="0"/>
            </a:endParaRPr>
          </a:p>
        </p:txBody>
      </p:sp>
      <p:pic>
        <p:nvPicPr>
          <p:cNvPr id="2" name="Picture 1" descr="This chart shows viral suppression among clients served by the RWHAP by race/ethnicity. It shows a side-by-side comparison of viral suppression for each subpopulation in 2010 – indicated by a dark grey bar, and in 2022 – indicated by a light grey bar. For comparison, viral suppression for all RWHAP clients overall in 2010 was 69.5% indicated by the dark grey line and was 89.6% in 2022 indicated by the light grey line. &#10;&#10;Nearly three-quarters of RWHAP clients are from racial and ethnic minority groups. Viral suppression among Blacks/African Americans increased from 63.3% in 2010 to 87.1% in 2022; although viral suppression continued to be lowest among Black/African American clients compared with most other race/ethnicity groups, the disparity has decreased substantially.&#10; &#10;Hispanics/Latinos can be of any race.&#10; &#10;Viral suppression is defined as ≥1 outpatient/ambulatory health services visit during the calendar year and ≥1 viral load reported, with the last viral load result &lt;200 copies/mL. &#10; &#10;The three territories include Guam, Puerto Rico, and the U.S. Virgin Islands.&#10;">
            <a:extLst>
              <a:ext uri="{FF2B5EF4-FFF2-40B4-BE49-F238E27FC236}">
                <a16:creationId xmlns:a16="http://schemas.microsoft.com/office/drawing/2014/main" id="{D1DF45F5-0BD8-9319-EE8C-F877A667A02E}"/>
              </a:ext>
            </a:extLst>
          </p:cNvPr>
          <p:cNvPicPr>
            <a:picLocks noChangeAspect="1"/>
          </p:cNvPicPr>
          <p:nvPr/>
        </p:nvPicPr>
        <p:blipFill>
          <a:blip r:embed="rId3"/>
          <a:stretch>
            <a:fillRect/>
          </a:stretch>
        </p:blipFill>
        <p:spPr>
          <a:xfrm>
            <a:off x="493891" y="1139844"/>
            <a:ext cx="11302964" cy="4755292"/>
          </a:xfrm>
          <a:prstGeom prst="rect">
            <a:avLst/>
          </a:prstGeom>
        </p:spPr>
      </p:pic>
    </p:spTree>
    <p:extLst>
      <p:ext uri="{BB962C8B-B14F-4D97-AF65-F5344CB8AC3E}">
        <p14:creationId xmlns:p14="http://schemas.microsoft.com/office/powerpoint/2010/main" val="334123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384" y="11256"/>
            <a:ext cx="11687694" cy="1066800"/>
          </a:xfrm>
        </p:spPr>
        <p:txBody>
          <a:bodyPr>
            <a:noAutofit/>
          </a:bodyPr>
          <a:lstStyle/>
          <a:p>
            <a:r>
              <a:rPr lang="en-US" sz="3200" dirty="0"/>
              <a:t>Viral Suppression among Ryan White HIV/AIDS Program Clients by Housing Status, 2010 and 2022 —United States and 3 </a:t>
            </a:r>
            <a:r>
              <a:rPr lang="en-US" sz="3200" dirty="0" err="1"/>
              <a:t>Territories</a:t>
            </a:r>
            <a:r>
              <a:rPr lang="en-US" sz="3200" baseline="30000" dirty="0" err="1"/>
              <a:t>a</a:t>
            </a:r>
            <a:endParaRPr lang="en-US" sz="3200" baseline="30000" dirty="0"/>
          </a:p>
        </p:txBody>
      </p:sp>
      <p:sp>
        <p:nvSpPr>
          <p:cNvPr id="28" name="TextBox 5">
            <a:extLst>
              <a:ext uri="{FF2B5EF4-FFF2-40B4-BE49-F238E27FC236}">
                <a16:creationId xmlns:a16="http://schemas.microsoft.com/office/drawing/2014/main" id="{5EB5CCED-2108-5870-5AC5-14FB74BFF67D}"/>
              </a:ext>
            </a:extLst>
          </p:cNvPr>
          <p:cNvSpPr txBox="1">
            <a:spLocks noChangeArrowheads="1"/>
          </p:cNvSpPr>
          <p:nvPr/>
        </p:nvSpPr>
        <p:spPr bwMode="auto">
          <a:xfrm>
            <a:off x="865905" y="6022185"/>
            <a:ext cx="8063345"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defTabSz="914400" eaLnBrk="1" hangingPunct="1">
              <a:spcBef>
                <a:spcPct val="0"/>
              </a:spcBef>
              <a:buNone/>
              <a:defRPr/>
            </a:pPr>
            <a:r>
              <a:rPr lang="en-US" altLang="en-US" sz="900" i="1" dirty="0">
                <a:solidFill>
                  <a:prstClr val="black"/>
                </a:solidFill>
                <a:latin typeface="Calibri" panose="020F0502020204030204"/>
                <a:cs typeface="Arial" panose="020B0604020202020204" pitchFamily="34" charset="0"/>
              </a:rPr>
              <a:t>Viral suppression: </a:t>
            </a:r>
            <a:r>
              <a:rPr lang="en-US" altLang="en-US" sz="900" dirty="0">
                <a:solidFill>
                  <a:prstClr val="black"/>
                </a:solidFill>
                <a:latin typeface="Calibri" panose="020F0502020204030204"/>
                <a:cs typeface="Arial" panose="020B0604020202020204" pitchFamily="34" charset="0"/>
              </a:rPr>
              <a:t>≥1 OAHS visit during the calendar year and ≥1 viral load reported, with the last viral load result &lt;200 copies/</a:t>
            </a:r>
            <a:r>
              <a:rPr lang="en-US" altLang="en-US" sz="900" dirty="0" err="1">
                <a:solidFill>
                  <a:prstClr val="black"/>
                </a:solidFill>
                <a:latin typeface="Calibri" panose="020F0502020204030204"/>
                <a:cs typeface="Arial" panose="020B0604020202020204" pitchFamily="34" charset="0"/>
              </a:rPr>
              <a:t>mL.</a:t>
            </a:r>
            <a:endParaRPr lang="en-US" altLang="en-US" sz="900" dirty="0">
              <a:solidFill>
                <a:prstClr val="black"/>
              </a:solidFill>
              <a:latin typeface="Calibri" panose="020F0502020204030204"/>
              <a:cs typeface="Arial" panose="020B0604020202020204" pitchFamily="34" charset="0"/>
            </a:endParaRPr>
          </a:p>
          <a:p>
            <a:pPr defTabSz="914400" eaLnBrk="1" hangingPunct="1">
              <a:spcBef>
                <a:spcPts val="0"/>
              </a:spcBef>
              <a:buNone/>
              <a:defRPr/>
            </a:pPr>
            <a:r>
              <a:rPr lang="en-US" sz="900" baseline="30000" dirty="0">
                <a:solidFill>
                  <a:prstClr val="black"/>
                </a:solidFill>
                <a:latin typeface="Calibri" panose="020F0502020204030204"/>
              </a:rPr>
              <a:t>a </a:t>
            </a:r>
            <a:r>
              <a:rPr lang="en-US" sz="900" dirty="0">
                <a:solidFill>
                  <a:prstClr val="black"/>
                </a:solidFill>
                <a:latin typeface="Calibri" panose="020F0502020204030204"/>
              </a:rPr>
              <a:t>Guam, Puerto Rico, and the U.S. Virgin Islands.</a:t>
            </a:r>
            <a:endParaRPr lang="en-US" altLang="en-US" sz="900" dirty="0">
              <a:solidFill>
                <a:prstClr val="black"/>
              </a:solidFill>
              <a:latin typeface="Calibri" panose="020F0502020204030204"/>
              <a:cs typeface="Arial" panose="020B0604020202020204" pitchFamily="34" charset="0"/>
            </a:endParaRPr>
          </a:p>
        </p:txBody>
      </p:sp>
      <p:pic>
        <p:nvPicPr>
          <p:cNvPr id="3" name="Picture 2" descr="This chart shows viral suppression among clients experiencing stable, temporary or unstable housing. It shows a side-by-side comparison of viral suppression for housing status in 2010 – indicated by a dark grey bar, and in 2022 – indicated by a light grey bar. For comparison, viral suppression for all RWHAP clients overall in 2010 was 69.5% indicated by the dark grey line and was 89.6% in 2022 indicated by the light grey line. &#10;&#10;Viral suppression increased from 63.7% in 2010 to 84.1% in 2022 among clients experiencing temporary housing. Among clients experiencing unstable housing, viral suppression increased from 54.8% in 2010 to 77.9% in 2022. &#10;&#10;Viral suppression is defined as ≥1 outpatient/ambulatory health services visit  during the calendar year and ≥1 viral load reported, with the last viral load result &lt;200 copies/mL.&#10; &#10;The three territories include Guam, Puerto Rico, and the U.S. Virgin Islands.&#10;">
            <a:extLst>
              <a:ext uri="{FF2B5EF4-FFF2-40B4-BE49-F238E27FC236}">
                <a16:creationId xmlns:a16="http://schemas.microsoft.com/office/drawing/2014/main" id="{1B694B79-6F74-875D-9024-9ADA6CF96335}"/>
              </a:ext>
            </a:extLst>
          </p:cNvPr>
          <p:cNvPicPr>
            <a:picLocks noChangeAspect="1"/>
          </p:cNvPicPr>
          <p:nvPr/>
        </p:nvPicPr>
        <p:blipFill>
          <a:blip r:embed="rId3"/>
          <a:stretch>
            <a:fillRect/>
          </a:stretch>
        </p:blipFill>
        <p:spPr>
          <a:xfrm>
            <a:off x="865905" y="1325074"/>
            <a:ext cx="10449450" cy="4974767"/>
          </a:xfrm>
          <a:prstGeom prst="rect">
            <a:avLst/>
          </a:prstGeom>
        </p:spPr>
      </p:pic>
    </p:spTree>
    <p:extLst>
      <p:ext uri="{BB962C8B-B14F-4D97-AF65-F5344CB8AC3E}">
        <p14:creationId xmlns:p14="http://schemas.microsoft.com/office/powerpoint/2010/main" val="3323421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970" y="3209280"/>
            <a:ext cx="7886700" cy="1295400"/>
          </a:xfrm>
        </p:spPr>
        <p:txBody>
          <a:bodyPr anchor="ctr">
            <a:normAutofit/>
          </a:bodyPr>
          <a:lstStyle/>
          <a:p>
            <a:r>
              <a:rPr lang="en-US" sz="3600" dirty="0">
                <a:cs typeface="Arial" panose="020B0604020202020204" pitchFamily="34" charset="0"/>
              </a:rPr>
              <a:t>Viral Suppression Among Clients Served by the RWHAP, 2022</a:t>
            </a:r>
            <a:endParaRPr lang="en-US" sz="3600" dirty="0"/>
          </a:p>
        </p:txBody>
      </p:sp>
      <p:sp>
        <p:nvSpPr>
          <p:cNvPr id="3" name="Subtitle 2"/>
          <p:cNvSpPr txBox="1">
            <a:spLocks/>
          </p:cNvSpPr>
          <p:nvPr/>
        </p:nvSpPr>
        <p:spPr>
          <a:xfrm>
            <a:off x="990970" y="4563670"/>
            <a:ext cx="7514167" cy="6858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800000"/>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800" dirty="0"/>
              <a:t>Select characteristics</a:t>
            </a:r>
          </a:p>
        </p:txBody>
      </p:sp>
    </p:spTree>
    <p:extLst>
      <p:ext uri="{BB962C8B-B14F-4D97-AF65-F5344CB8AC3E}">
        <p14:creationId xmlns:p14="http://schemas.microsoft.com/office/powerpoint/2010/main" val="1298498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The Ryan White HIV/AIDS Program"/>
          <p:cNvSpPr>
            <a:spLocks noGrp="1"/>
          </p:cNvSpPr>
          <p:nvPr>
            <p:ph type="title"/>
          </p:nvPr>
        </p:nvSpPr>
        <p:spPr>
          <a:xfrm>
            <a:off x="310718" y="-7433"/>
            <a:ext cx="11691892" cy="1150434"/>
          </a:xfrm>
        </p:spPr>
        <p:txBody>
          <a:bodyPr>
            <a:noAutofit/>
          </a:bodyPr>
          <a:lstStyle/>
          <a:p>
            <a:r>
              <a:rPr lang="en-US" sz="2800" dirty="0"/>
              <a:t>Viral Suppression among Clients Served by the Ryan White HIV/AIDS Program, by Gender, 2022—United States and 3 Territories</a:t>
            </a:r>
            <a:r>
              <a:rPr lang="en-US" sz="2800" baseline="30000" dirty="0"/>
              <a:t>a</a:t>
            </a:r>
            <a:endParaRPr lang="en-US" sz="2800" dirty="0"/>
          </a:p>
        </p:txBody>
      </p:sp>
      <p:sp>
        <p:nvSpPr>
          <p:cNvPr id="10" name="TextBox 5"/>
          <p:cNvSpPr txBox="1">
            <a:spLocks noChangeArrowheads="1"/>
          </p:cNvSpPr>
          <p:nvPr/>
        </p:nvSpPr>
        <p:spPr bwMode="auto">
          <a:xfrm>
            <a:off x="865676" y="5741161"/>
            <a:ext cx="8063345" cy="78483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defTabSz="914400" eaLnBrk="1" hangingPunct="1">
              <a:spcBef>
                <a:spcPct val="0"/>
              </a:spcBef>
              <a:buNone/>
              <a:defRPr/>
            </a:pPr>
            <a:r>
              <a:rPr lang="en-US" sz="900" dirty="0">
                <a:solidFill>
                  <a:prstClr val="black"/>
                </a:solidFill>
                <a:latin typeface="Calibri" panose="020F0502020204030204"/>
              </a:rPr>
              <a:t>N represents the total number of clients in the specific population.</a:t>
            </a:r>
          </a:p>
          <a:p>
            <a:pPr defTabSz="914400" eaLnBrk="1" hangingPunct="1">
              <a:spcBef>
                <a:spcPct val="0"/>
              </a:spcBef>
              <a:buNone/>
              <a:defRPr/>
            </a:pPr>
            <a:r>
              <a:rPr lang="en-US" altLang="en-US" sz="900" i="1" dirty="0">
                <a:solidFill>
                  <a:prstClr val="black"/>
                </a:solidFill>
                <a:latin typeface="Calibri" panose="020F0502020204030204"/>
                <a:cs typeface="Arial" panose="020B0604020202020204" pitchFamily="34" charset="0"/>
              </a:rPr>
              <a:t>Viral suppression: </a:t>
            </a:r>
            <a:r>
              <a:rPr lang="en-US" altLang="en-US" sz="900" dirty="0">
                <a:solidFill>
                  <a:prstClr val="black"/>
                </a:solidFill>
                <a:latin typeface="Calibri" panose="020F0502020204030204"/>
                <a:cs typeface="Arial" panose="020B0604020202020204" pitchFamily="34" charset="0"/>
              </a:rPr>
              <a:t>≥1 OAHS visit during the calendar year and ≥1 viral load reported, with the last viral load result &lt;200 copies/</a:t>
            </a:r>
            <a:r>
              <a:rPr lang="en-US" altLang="en-US" sz="900" dirty="0" err="1">
                <a:solidFill>
                  <a:prstClr val="black"/>
                </a:solidFill>
                <a:latin typeface="Calibri" panose="020F0502020204030204"/>
                <a:cs typeface="Arial" panose="020B0604020202020204" pitchFamily="34" charset="0"/>
              </a:rPr>
              <a:t>mL.</a:t>
            </a:r>
            <a:endParaRPr lang="en-US" altLang="en-US" sz="900" dirty="0">
              <a:solidFill>
                <a:prstClr val="black"/>
              </a:solidFill>
              <a:latin typeface="Calibri" panose="020F0502020204030204"/>
              <a:cs typeface="Arial" panose="020B0604020202020204" pitchFamily="34" charset="0"/>
            </a:endParaRPr>
          </a:p>
          <a:p>
            <a:pPr defTabSz="914400" eaLnBrk="1" hangingPunct="1">
              <a:spcBef>
                <a:spcPts val="0"/>
              </a:spcBef>
              <a:buNone/>
              <a:defRPr/>
            </a:pPr>
            <a:r>
              <a:rPr lang="en-US" sz="900" baseline="30000" dirty="0">
                <a:solidFill>
                  <a:prstClr val="black"/>
                </a:solidFill>
                <a:latin typeface="Calibri" panose="020F0502020204030204"/>
              </a:rPr>
              <a:t>a </a:t>
            </a:r>
            <a:r>
              <a:rPr lang="en-US" sz="900" dirty="0">
                <a:solidFill>
                  <a:prstClr val="black"/>
                </a:solidFill>
                <a:latin typeface="Calibri" panose="020F0502020204030204"/>
              </a:rPr>
              <a:t>Guam, Puerto Rico, and the U.S. Virgin Islands.</a:t>
            </a:r>
          </a:p>
          <a:p>
            <a:pPr defTabSz="914400" eaLnBrk="1" hangingPunct="1">
              <a:spcBef>
                <a:spcPts val="0"/>
              </a:spcBef>
              <a:buNone/>
              <a:defRPr/>
            </a:pPr>
            <a:r>
              <a:rPr lang="en-US" altLang="en-US" sz="900" baseline="30000" dirty="0">
                <a:solidFill>
                  <a:prstClr val="black"/>
                </a:solidFill>
                <a:latin typeface="Calibri" panose="020F0502020204030204"/>
                <a:cs typeface="Arial" panose="020B0604020202020204" pitchFamily="34" charset="0"/>
              </a:rPr>
              <a:t>b </a:t>
            </a:r>
            <a:r>
              <a:rPr lang="en-US" altLang="en-US" sz="900" dirty="0">
                <a:solidFill>
                  <a:prstClr val="black"/>
                </a:solidFill>
                <a:latin typeface="Calibri" panose="020F0502020204030204"/>
                <a:cs typeface="Arial" panose="020B0604020202020204" pitchFamily="34" charset="0"/>
              </a:rPr>
              <a:t>Transgender clients includes clients who identify as transgender male, transgender female, or other gender identity.  </a:t>
            </a:r>
            <a:endParaRPr lang="en-US" altLang="en-US" sz="900" baseline="30000" dirty="0">
              <a:solidFill>
                <a:prstClr val="black"/>
              </a:solidFill>
              <a:latin typeface="Calibri" panose="020F0502020204030204"/>
              <a:cs typeface="Arial" panose="020B0604020202020204" pitchFamily="34" charset="0"/>
            </a:endParaRPr>
          </a:p>
          <a:p>
            <a:pPr defTabSz="914400" eaLnBrk="1" hangingPunct="1">
              <a:spcBef>
                <a:spcPts val="0"/>
              </a:spcBef>
              <a:buNone/>
              <a:defRPr/>
            </a:pPr>
            <a:endParaRPr lang="en-US" altLang="en-US" sz="900" dirty="0">
              <a:solidFill>
                <a:prstClr val="black"/>
              </a:solidFill>
              <a:latin typeface="Calibri" panose="020F0502020204030204"/>
              <a:cs typeface="Arial" panose="020B0604020202020204" pitchFamily="34" charset="0"/>
            </a:endParaRPr>
          </a:p>
        </p:txBody>
      </p:sp>
      <p:pic>
        <p:nvPicPr>
          <p:cNvPr id="4" name="Picture 3" descr="In 2022, viral suppression varied by gender; 86.4% of transgender clients achieved viral suppression, compared to 89.9% of female clients and 89.6% of male clients.&#10; &#10;N represents the total number of clients in the specific subpopulation.&#10; &#10;Viral suppression is defined as ≥1 outpatient/ambulatory health services visit  during the calendar year and ≥1 viral load reported, with the last viral load result &lt;200 copies/mL.&#10; &#10;The three territories include Guam, Puerto Rico, and the U.S. Virgin Islands.&#10;&#10;Transgender clients includes clients who identify as transgender male, transgender female, or other gender identity.  &#10;">
            <a:extLst>
              <a:ext uri="{FF2B5EF4-FFF2-40B4-BE49-F238E27FC236}">
                <a16:creationId xmlns:a16="http://schemas.microsoft.com/office/drawing/2014/main" id="{C3ED89A8-89FF-2748-A28C-65F5DA46E2CD}"/>
              </a:ext>
            </a:extLst>
          </p:cNvPr>
          <p:cNvPicPr>
            <a:picLocks noChangeAspect="1"/>
          </p:cNvPicPr>
          <p:nvPr/>
        </p:nvPicPr>
        <p:blipFill>
          <a:blip r:embed="rId3"/>
          <a:stretch>
            <a:fillRect/>
          </a:stretch>
        </p:blipFill>
        <p:spPr>
          <a:xfrm>
            <a:off x="1630293" y="1288910"/>
            <a:ext cx="8931414" cy="4535817"/>
          </a:xfrm>
          <a:prstGeom prst="rect">
            <a:avLst/>
          </a:prstGeom>
        </p:spPr>
      </p:pic>
    </p:spTree>
    <p:extLst>
      <p:ext uri="{BB962C8B-B14F-4D97-AF65-F5344CB8AC3E}">
        <p14:creationId xmlns:p14="http://schemas.microsoft.com/office/powerpoint/2010/main" val="2661734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The Ryan White HIV/AIDS Program"/>
          <p:cNvSpPr>
            <a:spLocks noGrp="1"/>
          </p:cNvSpPr>
          <p:nvPr>
            <p:ph type="title"/>
          </p:nvPr>
        </p:nvSpPr>
        <p:spPr>
          <a:xfrm>
            <a:off x="301841" y="-79391"/>
            <a:ext cx="11762911" cy="1325563"/>
          </a:xfrm>
        </p:spPr>
        <p:txBody>
          <a:bodyPr>
            <a:noAutofit/>
          </a:bodyPr>
          <a:lstStyle/>
          <a:p>
            <a:r>
              <a:rPr lang="en-US" sz="2800" dirty="0"/>
              <a:t>Viral Suppression among Clients Served by the Ryan White HIV/AIDS Program, by Age Group, 2022—United States and 3 Territories</a:t>
            </a:r>
            <a:r>
              <a:rPr lang="en-US" sz="2800" baseline="30000" dirty="0"/>
              <a:t>a</a:t>
            </a:r>
            <a:endParaRPr lang="en-US" sz="2800" dirty="0"/>
          </a:p>
        </p:txBody>
      </p:sp>
      <p:sp>
        <p:nvSpPr>
          <p:cNvPr id="10" name="TextBox 5"/>
          <p:cNvSpPr txBox="1">
            <a:spLocks noChangeArrowheads="1"/>
          </p:cNvSpPr>
          <p:nvPr/>
        </p:nvSpPr>
        <p:spPr bwMode="auto">
          <a:xfrm>
            <a:off x="862263" y="5889530"/>
            <a:ext cx="8063345" cy="5078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defTabSz="914400" eaLnBrk="1" hangingPunct="1">
              <a:spcBef>
                <a:spcPct val="0"/>
              </a:spcBef>
              <a:buNone/>
              <a:defRPr/>
            </a:pPr>
            <a:r>
              <a:rPr lang="en-US" sz="900" dirty="0">
                <a:solidFill>
                  <a:prstClr val="black"/>
                </a:solidFill>
                <a:latin typeface="Calibri" panose="020F0502020204030204"/>
              </a:rPr>
              <a:t>N represents the total number of clients in the specific population.</a:t>
            </a:r>
          </a:p>
          <a:p>
            <a:pPr defTabSz="914400" eaLnBrk="1" hangingPunct="1">
              <a:spcBef>
                <a:spcPct val="0"/>
              </a:spcBef>
              <a:buNone/>
              <a:defRPr/>
            </a:pPr>
            <a:r>
              <a:rPr lang="en-US" altLang="en-US" sz="900" i="1" dirty="0">
                <a:solidFill>
                  <a:prstClr val="black"/>
                </a:solidFill>
                <a:latin typeface="Calibri" panose="020F0502020204030204"/>
                <a:cs typeface="Arial" panose="020B0604020202020204" pitchFamily="34" charset="0"/>
              </a:rPr>
              <a:t>Viral suppression: </a:t>
            </a:r>
            <a:r>
              <a:rPr lang="en-US" altLang="en-US" sz="900" dirty="0">
                <a:solidFill>
                  <a:prstClr val="black"/>
                </a:solidFill>
                <a:latin typeface="Calibri" panose="020F0502020204030204"/>
                <a:cs typeface="Arial" panose="020B0604020202020204" pitchFamily="34" charset="0"/>
              </a:rPr>
              <a:t>≥1 OAHS visit during the calendar year and ≥1 viral load reported, with the last viral load result &lt;200 copies/</a:t>
            </a:r>
            <a:r>
              <a:rPr lang="en-US" altLang="en-US" sz="900" dirty="0" err="1">
                <a:solidFill>
                  <a:prstClr val="black"/>
                </a:solidFill>
                <a:latin typeface="Calibri" panose="020F0502020204030204"/>
                <a:cs typeface="Arial" panose="020B0604020202020204" pitchFamily="34" charset="0"/>
              </a:rPr>
              <a:t>mL.</a:t>
            </a:r>
            <a:endParaRPr lang="en-US" altLang="en-US" sz="900" dirty="0">
              <a:solidFill>
                <a:prstClr val="black"/>
              </a:solidFill>
              <a:latin typeface="Calibri" panose="020F0502020204030204"/>
              <a:cs typeface="Arial" panose="020B0604020202020204" pitchFamily="34" charset="0"/>
            </a:endParaRPr>
          </a:p>
          <a:p>
            <a:pPr defTabSz="914400" eaLnBrk="1" hangingPunct="1">
              <a:spcBef>
                <a:spcPts val="0"/>
              </a:spcBef>
              <a:buNone/>
              <a:defRPr/>
            </a:pPr>
            <a:r>
              <a:rPr lang="en-US" sz="900" baseline="30000" dirty="0">
                <a:solidFill>
                  <a:prstClr val="black"/>
                </a:solidFill>
                <a:latin typeface="Calibri" panose="020F0502020204030204"/>
              </a:rPr>
              <a:t>a </a:t>
            </a:r>
            <a:r>
              <a:rPr lang="en-US" sz="900" dirty="0">
                <a:solidFill>
                  <a:prstClr val="black"/>
                </a:solidFill>
                <a:latin typeface="Calibri" panose="020F0502020204030204"/>
              </a:rPr>
              <a:t>Guam, Puerto Rico, and the U.S. Virgin Islands.</a:t>
            </a:r>
            <a:endParaRPr lang="en-US" altLang="en-US" sz="900" dirty="0">
              <a:solidFill>
                <a:prstClr val="black"/>
              </a:solidFill>
              <a:latin typeface="Calibri" panose="020F0502020204030204"/>
              <a:cs typeface="Arial" panose="020B0604020202020204" pitchFamily="34" charset="0"/>
            </a:endParaRPr>
          </a:p>
        </p:txBody>
      </p:sp>
      <p:pic>
        <p:nvPicPr>
          <p:cNvPr id="2" name="Picture 1" descr="Young people continue to have the lowest percentages of viral suppression compared to other age groups. In 2022, clients aged 13–24 years (83.8%), 25–34 years (84.7%), and 35–44 years (87.3%) had the lowest percentages of viral suppression by age group.&#10; &#10;N represents the total number of clients in the specific subpopulation.&#10; &#10;Viral suppression is defined as ≥1 outpatient/ambulatory health services visit during the calendar year and ≥1 viral load reported, with the last viral load result &lt;200 copies/mL.&#10; &#10;The three territories include Guam, Puerto Rico, and the U.S. Virgin Islands.&#10;">
            <a:extLst>
              <a:ext uri="{FF2B5EF4-FFF2-40B4-BE49-F238E27FC236}">
                <a16:creationId xmlns:a16="http://schemas.microsoft.com/office/drawing/2014/main" id="{09B24655-3AA4-5E60-E9E7-213A94ADC3B0}"/>
              </a:ext>
            </a:extLst>
          </p:cNvPr>
          <p:cNvPicPr>
            <a:picLocks noChangeAspect="1"/>
          </p:cNvPicPr>
          <p:nvPr/>
        </p:nvPicPr>
        <p:blipFill>
          <a:blip r:embed="rId3"/>
          <a:stretch>
            <a:fillRect/>
          </a:stretch>
        </p:blipFill>
        <p:spPr>
          <a:xfrm>
            <a:off x="1386348" y="1122045"/>
            <a:ext cx="9252155" cy="4807388"/>
          </a:xfrm>
          <a:prstGeom prst="rect">
            <a:avLst/>
          </a:prstGeom>
        </p:spPr>
      </p:pic>
    </p:spTree>
    <p:extLst>
      <p:ext uri="{BB962C8B-B14F-4D97-AF65-F5344CB8AC3E}">
        <p14:creationId xmlns:p14="http://schemas.microsoft.com/office/powerpoint/2010/main" val="2267732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The Ryan White HIV/AIDS Program"/>
          <p:cNvSpPr>
            <a:spLocks noGrp="1"/>
          </p:cNvSpPr>
          <p:nvPr>
            <p:ph type="title"/>
          </p:nvPr>
        </p:nvSpPr>
        <p:spPr>
          <a:xfrm>
            <a:off x="319596" y="-88900"/>
            <a:ext cx="11665258" cy="1325563"/>
          </a:xfrm>
        </p:spPr>
        <p:txBody>
          <a:bodyPr>
            <a:noAutofit/>
          </a:bodyPr>
          <a:lstStyle/>
          <a:p>
            <a:r>
              <a:rPr lang="en-US" sz="2800" dirty="0"/>
              <a:t>Viral Suppression among Clients Served by the Ryan White HIV/AIDS Program, by Race/Ethnicity, 2022—United States and 3 Territories</a:t>
            </a:r>
            <a:r>
              <a:rPr lang="en-US" sz="2800" baseline="30000" dirty="0"/>
              <a:t>a</a:t>
            </a:r>
            <a:endParaRPr lang="en-US" sz="2800" dirty="0"/>
          </a:p>
        </p:txBody>
      </p:sp>
      <p:sp>
        <p:nvSpPr>
          <p:cNvPr id="10" name="TextBox 5"/>
          <p:cNvSpPr txBox="1">
            <a:spLocks noChangeArrowheads="1"/>
          </p:cNvSpPr>
          <p:nvPr/>
        </p:nvSpPr>
        <p:spPr bwMode="auto">
          <a:xfrm>
            <a:off x="914400" y="5747682"/>
            <a:ext cx="9105796"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defTabSz="914400" eaLnBrk="1" hangingPunct="1">
              <a:spcBef>
                <a:spcPct val="0"/>
              </a:spcBef>
              <a:buNone/>
              <a:defRPr/>
            </a:pPr>
            <a:r>
              <a:rPr lang="en-US" sz="900" dirty="0">
                <a:solidFill>
                  <a:prstClr val="black"/>
                </a:solidFill>
                <a:latin typeface="Calibri" panose="020F0502020204030204"/>
              </a:rPr>
              <a:t>N represents the total number of clients in the specific population.</a:t>
            </a:r>
          </a:p>
          <a:p>
            <a:pPr defTabSz="914400" eaLnBrk="1" hangingPunct="1">
              <a:spcBef>
                <a:spcPct val="0"/>
              </a:spcBef>
              <a:buNone/>
              <a:defRPr/>
            </a:pPr>
            <a:r>
              <a:rPr lang="en-US" sz="900" dirty="0">
                <a:solidFill>
                  <a:prstClr val="black"/>
                </a:solidFill>
                <a:latin typeface="Calibri" panose="020F0502020204030204"/>
              </a:rPr>
              <a:t>Hispanics/Latinos can be of any race.</a:t>
            </a:r>
            <a:endParaRPr lang="en-US" altLang="en-US" sz="900" dirty="0">
              <a:solidFill>
                <a:prstClr val="black"/>
              </a:solidFill>
              <a:latin typeface="Calibri" panose="020F0502020204030204"/>
              <a:cs typeface="Arial" panose="020B0604020202020204" pitchFamily="34" charset="0"/>
            </a:endParaRPr>
          </a:p>
          <a:p>
            <a:pPr defTabSz="914400" eaLnBrk="1" hangingPunct="1">
              <a:spcBef>
                <a:spcPct val="0"/>
              </a:spcBef>
              <a:buNone/>
              <a:defRPr/>
            </a:pPr>
            <a:r>
              <a:rPr lang="en-US" altLang="en-US" sz="900" i="1" dirty="0">
                <a:solidFill>
                  <a:prstClr val="black"/>
                </a:solidFill>
                <a:latin typeface="Calibri" panose="020F0502020204030204"/>
                <a:cs typeface="Arial" panose="020B0604020202020204" pitchFamily="34" charset="0"/>
              </a:rPr>
              <a:t>Viral suppression: </a:t>
            </a:r>
            <a:r>
              <a:rPr lang="en-US" altLang="en-US" sz="900" dirty="0">
                <a:solidFill>
                  <a:prstClr val="black"/>
                </a:solidFill>
                <a:latin typeface="Calibri" panose="020F0502020204030204"/>
                <a:cs typeface="Arial" panose="020B0604020202020204" pitchFamily="34" charset="0"/>
              </a:rPr>
              <a:t>≥1 OAHS visit during the calendar year and ≥1 viral load reported, with the last viral load result &lt;200 copies/</a:t>
            </a:r>
            <a:r>
              <a:rPr lang="en-US" altLang="en-US" sz="900" dirty="0" err="1">
                <a:solidFill>
                  <a:prstClr val="black"/>
                </a:solidFill>
                <a:latin typeface="Calibri" panose="020F0502020204030204"/>
                <a:cs typeface="Arial" panose="020B0604020202020204" pitchFamily="34" charset="0"/>
              </a:rPr>
              <a:t>mL.</a:t>
            </a:r>
            <a:endParaRPr lang="en-US" altLang="en-US" sz="900" dirty="0">
              <a:solidFill>
                <a:prstClr val="black"/>
              </a:solidFill>
              <a:latin typeface="Calibri" panose="020F0502020204030204"/>
              <a:cs typeface="Arial" panose="020B0604020202020204" pitchFamily="34" charset="0"/>
            </a:endParaRPr>
          </a:p>
          <a:p>
            <a:pPr defTabSz="914400" eaLnBrk="1" hangingPunct="1">
              <a:spcBef>
                <a:spcPts val="0"/>
              </a:spcBef>
              <a:buNone/>
              <a:defRPr/>
            </a:pPr>
            <a:r>
              <a:rPr lang="en-US" sz="900" baseline="30000" dirty="0">
                <a:solidFill>
                  <a:prstClr val="black"/>
                </a:solidFill>
                <a:latin typeface="Calibri" panose="020F0502020204030204"/>
              </a:rPr>
              <a:t>a </a:t>
            </a:r>
            <a:r>
              <a:rPr lang="en-US" sz="900" dirty="0">
                <a:solidFill>
                  <a:prstClr val="black"/>
                </a:solidFill>
                <a:latin typeface="Calibri" panose="020F0502020204030204"/>
              </a:rPr>
              <a:t>Guam, Puerto Rico, and the U.S. Virgin Islands.</a:t>
            </a:r>
            <a:endParaRPr lang="en-US" altLang="en-US" sz="900" dirty="0">
              <a:solidFill>
                <a:prstClr val="black"/>
              </a:solidFill>
              <a:latin typeface="Calibri" panose="020F0502020204030204"/>
              <a:cs typeface="Arial" panose="020B0604020202020204" pitchFamily="34" charset="0"/>
            </a:endParaRPr>
          </a:p>
        </p:txBody>
      </p:sp>
      <p:pic>
        <p:nvPicPr>
          <p:cNvPr id="2" name="Picture 1" descr="In 2022, viral suppression was high across racial/ethnic subpopulations. However, differences existed, with the lowest percentage of viral suppression among Black/African Americans (87.1%) and American Indians/Alaska Natives (88.3%); and the highest percentage among Asians (94.8%).&#10; &#10;Hispanics/Latinos can be of any race. &#10; &#10;N represents the total number of clients in the specific subpopulation.&#10; &#10;Viral suppression is defined as ≥1 outpatient/ambulatory health services visit  during the calendar year and ≥1 viral load reported, with the last viral load result &lt;200 copies/mL.&#10; &#10;The three territories include Guam, Puerto Rico, and the U.S. Virgin Islands.&#10;">
            <a:extLst>
              <a:ext uri="{FF2B5EF4-FFF2-40B4-BE49-F238E27FC236}">
                <a16:creationId xmlns:a16="http://schemas.microsoft.com/office/drawing/2014/main" id="{3FA3611C-1FD1-F871-D2E5-B3E89A8E8BBB}"/>
              </a:ext>
            </a:extLst>
          </p:cNvPr>
          <p:cNvPicPr>
            <a:picLocks noChangeAspect="1"/>
          </p:cNvPicPr>
          <p:nvPr/>
        </p:nvPicPr>
        <p:blipFill>
          <a:blip r:embed="rId3"/>
          <a:stretch>
            <a:fillRect/>
          </a:stretch>
        </p:blipFill>
        <p:spPr>
          <a:xfrm>
            <a:off x="1630293" y="1161091"/>
            <a:ext cx="8931414" cy="4535817"/>
          </a:xfrm>
          <a:prstGeom prst="rect">
            <a:avLst/>
          </a:prstGeom>
        </p:spPr>
      </p:pic>
    </p:spTree>
    <p:extLst>
      <p:ext uri="{BB962C8B-B14F-4D97-AF65-F5344CB8AC3E}">
        <p14:creationId xmlns:p14="http://schemas.microsoft.com/office/powerpoint/2010/main" val="1941704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The Ryan White HIV/AIDS Program"/>
          <p:cNvSpPr>
            <a:spLocks noGrp="1"/>
          </p:cNvSpPr>
          <p:nvPr>
            <p:ph type="title"/>
          </p:nvPr>
        </p:nvSpPr>
        <p:spPr>
          <a:xfrm>
            <a:off x="266330" y="0"/>
            <a:ext cx="11780667" cy="1083365"/>
          </a:xfrm>
        </p:spPr>
        <p:txBody>
          <a:bodyPr>
            <a:noAutofit/>
          </a:bodyPr>
          <a:lstStyle/>
          <a:p>
            <a:r>
              <a:rPr lang="en-US" sz="2800" dirty="0"/>
              <a:t>Viral Suppression among Clients Served by the Ryan White HIV/AIDS Program, by Health Care Coverage, 2022—United States and 3 Territories</a:t>
            </a:r>
            <a:r>
              <a:rPr lang="en-US" sz="2800" baseline="30000" dirty="0"/>
              <a:t>a</a:t>
            </a:r>
            <a:endParaRPr lang="en-US" sz="2800" dirty="0"/>
          </a:p>
        </p:txBody>
      </p:sp>
      <p:sp>
        <p:nvSpPr>
          <p:cNvPr id="10" name="TextBox 5"/>
          <p:cNvSpPr txBox="1">
            <a:spLocks noChangeArrowheads="1"/>
          </p:cNvSpPr>
          <p:nvPr/>
        </p:nvSpPr>
        <p:spPr bwMode="auto">
          <a:xfrm>
            <a:off x="838200" y="5836604"/>
            <a:ext cx="8063345" cy="5078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defTabSz="914400" eaLnBrk="1" hangingPunct="1">
              <a:spcBef>
                <a:spcPct val="0"/>
              </a:spcBef>
              <a:buNone/>
              <a:defRPr/>
            </a:pPr>
            <a:r>
              <a:rPr lang="en-US" sz="900" dirty="0">
                <a:solidFill>
                  <a:prstClr val="black"/>
                </a:solidFill>
                <a:latin typeface="Calibri" panose="020F0502020204030204"/>
              </a:rPr>
              <a:t>N represents the total number of clients in the specific population.</a:t>
            </a:r>
          </a:p>
          <a:p>
            <a:pPr defTabSz="914400" eaLnBrk="1" hangingPunct="1">
              <a:spcBef>
                <a:spcPct val="0"/>
              </a:spcBef>
              <a:buNone/>
              <a:defRPr/>
            </a:pPr>
            <a:r>
              <a:rPr lang="en-US" altLang="en-US" sz="900" i="1" dirty="0">
                <a:solidFill>
                  <a:prstClr val="black"/>
                </a:solidFill>
                <a:latin typeface="Calibri" panose="020F0502020204030204"/>
                <a:cs typeface="Arial" panose="020B0604020202020204" pitchFamily="34" charset="0"/>
              </a:rPr>
              <a:t>Viral suppression: </a:t>
            </a:r>
            <a:r>
              <a:rPr lang="en-US" altLang="en-US" sz="900" dirty="0">
                <a:solidFill>
                  <a:prstClr val="black"/>
                </a:solidFill>
                <a:latin typeface="Calibri" panose="020F0502020204030204"/>
                <a:cs typeface="Arial" panose="020B0604020202020204" pitchFamily="34" charset="0"/>
              </a:rPr>
              <a:t>≥1 OAHS visit during the calendar year and ≥1 viral load reported, with the last viral load result &lt;200 copies/</a:t>
            </a:r>
            <a:r>
              <a:rPr lang="en-US" altLang="en-US" sz="900" dirty="0" err="1">
                <a:solidFill>
                  <a:prstClr val="black"/>
                </a:solidFill>
                <a:latin typeface="Calibri" panose="020F0502020204030204"/>
                <a:cs typeface="Arial" panose="020B0604020202020204" pitchFamily="34" charset="0"/>
              </a:rPr>
              <a:t>mL.</a:t>
            </a:r>
            <a:endParaRPr lang="en-US" altLang="en-US" sz="900" dirty="0">
              <a:solidFill>
                <a:prstClr val="black"/>
              </a:solidFill>
              <a:latin typeface="Calibri" panose="020F0502020204030204"/>
              <a:cs typeface="Arial" panose="020B0604020202020204" pitchFamily="34" charset="0"/>
            </a:endParaRPr>
          </a:p>
          <a:p>
            <a:pPr defTabSz="914400" eaLnBrk="1" hangingPunct="1">
              <a:spcBef>
                <a:spcPts val="0"/>
              </a:spcBef>
              <a:buNone/>
              <a:defRPr/>
            </a:pPr>
            <a:r>
              <a:rPr lang="en-US" sz="900" baseline="30000" dirty="0">
                <a:solidFill>
                  <a:prstClr val="black"/>
                </a:solidFill>
                <a:latin typeface="Calibri" panose="020F0502020204030204"/>
              </a:rPr>
              <a:t>a </a:t>
            </a:r>
            <a:r>
              <a:rPr lang="en-US" sz="900" dirty="0">
                <a:solidFill>
                  <a:prstClr val="black"/>
                </a:solidFill>
                <a:latin typeface="Calibri" panose="020F0502020204030204"/>
              </a:rPr>
              <a:t>Guam, Puerto Rico, and the U.S. Virgin Islands.</a:t>
            </a:r>
            <a:endParaRPr lang="en-US" altLang="en-US" sz="900" dirty="0">
              <a:solidFill>
                <a:prstClr val="black"/>
              </a:solidFill>
              <a:latin typeface="Calibri" panose="020F0502020204030204"/>
              <a:cs typeface="Arial" panose="020B0604020202020204" pitchFamily="34" charset="0"/>
            </a:endParaRPr>
          </a:p>
        </p:txBody>
      </p:sp>
      <p:pic>
        <p:nvPicPr>
          <p:cNvPr id="2" name="Picture 1" descr="In 2022, viral suppression was lowest among clients with no health care coverage (85.1%), followed by clients with Medicaid-only coverage (87.1%), and clients with Indian Health Service coverage (89.5%).&#10; &#10;N represents the total number of clients in the specific subpopulation.&#10; &#10;Viral suppression is defined as ≥1 outpatient/ambulatory health services visit  during the calendar year and ≥1 viral load reported, with the last viral load result &lt;200 copies/mL.&#10; &#10;The three territories include Guam, Puerto Rico, and the U.S. Virgin Islands.&#10;">
            <a:extLst>
              <a:ext uri="{FF2B5EF4-FFF2-40B4-BE49-F238E27FC236}">
                <a16:creationId xmlns:a16="http://schemas.microsoft.com/office/drawing/2014/main" id="{5258579C-CC25-5BEB-0877-03A60899D6CD}"/>
              </a:ext>
            </a:extLst>
          </p:cNvPr>
          <p:cNvPicPr>
            <a:picLocks noChangeAspect="1"/>
          </p:cNvPicPr>
          <p:nvPr/>
        </p:nvPicPr>
        <p:blipFill>
          <a:blip r:embed="rId3"/>
          <a:stretch>
            <a:fillRect/>
          </a:stretch>
        </p:blipFill>
        <p:spPr>
          <a:xfrm>
            <a:off x="669311" y="1192076"/>
            <a:ext cx="10656732" cy="4535817"/>
          </a:xfrm>
          <a:prstGeom prst="rect">
            <a:avLst/>
          </a:prstGeom>
        </p:spPr>
      </p:pic>
    </p:spTree>
    <p:extLst>
      <p:ext uri="{BB962C8B-B14F-4D97-AF65-F5344CB8AC3E}">
        <p14:creationId xmlns:p14="http://schemas.microsoft.com/office/powerpoint/2010/main" val="55843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The Ryan White HIV/AIDS Program"/>
          <p:cNvSpPr>
            <a:spLocks noGrp="1"/>
          </p:cNvSpPr>
          <p:nvPr>
            <p:ph type="title"/>
          </p:nvPr>
        </p:nvSpPr>
        <p:spPr>
          <a:xfrm>
            <a:off x="239697" y="-119039"/>
            <a:ext cx="11825055" cy="1325563"/>
          </a:xfrm>
        </p:spPr>
        <p:txBody>
          <a:bodyPr>
            <a:noAutofit/>
          </a:bodyPr>
          <a:lstStyle/>
          <a:p>
            <a:r>
              <a:rPr lang="en-US" sz="2800" dirty="0"/>
              <a:t>Viral Suppression among Clients Served by the Ryan White HIV/AIDS Program, by Housing Status, 2022—United States and 3 </a:t>
            </a:r>
            <a:r>
              <a:rPr lang="en-US" sz="2800" dirty="0" err="1"/>
              <a:t>Territories</a:t>
            </a:r>
            <a:r>
              <a:rPr lang="en-US" sz="2800" baseline="30000" dirty="0" err="1"/>
              <a:t>a</a:t>
            </a:r>
            <a:endParaRPr lang="en-US" sz="2800" dirty="0"/>
          </a:p>
        </p:txBody>
      </p:sp>
      <p:sp>
        <p:nvSpPr>
          <p:cNvPr id="10" name="TextBox 5"/>
          <p:cNvSpPr txBox="1">
            <a:spLocks noChangeArrowheads="1"/>
          </p:cNvSpPr>
          <p:nvPr/>
        </p:nvSpPr>
        <p:spPr bwMode="auto">
          <a:xfrm>
            <a:off x="990600" y="5867143"/>
            <a:ext cx="8063345" cy="5078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defTabSz="914400" eaLnBrk="1" hangingPunct="1">
              <a:spcBef>
                <a:spcPct val="0"/>
              </a:spcBef>
              <a:buNone/>
              <a:defRPr/>
            </a:pPr>
            <a:r>
              <a:rPr lang="en-US" sz="900" dirty="0">
                <a:solidFill>
                  <a:prstClr val="black"/>
                </a:solidFill>
                <a:latin typeface="Calibri" panose="020F0502020204030204"/>
              </a:rPr>
              <a:t>N represents the total number of clients in the specific population.</a:t>
            </a:r>
          </a:p>
          <a:p>
            <a:pPr defTabSz="914400" eaLnBrk="1" hangingPunct="1">
              <a:spcBef>
                <a:spcPct val="0"/>
              </a:spcBef>
              <a:buNone/>
              <a:defRPr/>
            </a:pPr>
            <a:r>
              <a:rPr lang="en-US" altLang="en-US" sz="900" i="1" dirty="0">
                <a:solidFill>
                  <a:prstClr val="black"/>
                </a:solidFill>
                <a:latin typeface="Calibri" panose="020F0502020204030204"/>
                <a:cs typeface="Arial" panose="020B0604020202020204" pitchFamily="34" charset="0"/>
              </a:rPr>
              <a:t>Viral suppression: </a:t>
            </a:r>
            <a:r>
              <a:rPr lang="en-US" altLang="en-US" sz="900" dirty="0">
                <a:solidFill>
                  <a:prstClr val="black"/>
                </a:solidFill>
                <a:latin typeface="Calibri" panose="020F0502020204030204"/>
                <a:cs typeface="Arial" panose="020B0604020202020204" pitchFamily="34" charset="0"/>
              </a:rPr>
              <a:t>≥1 OAHS visit during the calendar year and ≥1 viral load reported, with the last viral load result &lt;200 copies/</a:t>
            </a:r>
            <a:r>
              <a:rPr lang="en-US" altLang="en-US" sz="900" dirty="0" err="1">
                <a:solidFill>
                  <a:prstClr val="black"/>
                </a:solidFill>
                <a:latin typeface="Calibri" panose="020F0502020204030204"/>
                <a:cs typeface="Arial" panose="020B0604020202020204" pitchFamily="34" charset="0"/>
              </a:rPr>
              <a:t>mL.</a:t>
            </a:r>
            <a:endParaRPr lang="en-US" altLang="en-US" sz="900" dirty="0">
              <a:solidFill>
                <a:prstClr val="black"/>
              </a:solidFill>
              <a:latin typeface="Calibri" panose="020F0502020204030204"/>
              <a:cs typeface="Arial" panose="020B0604020202020204" pitchFamily="34" charset="0"/>
            </a:endParaRPr>
          </a:p>
          <a:p>
            <a:pPr defTabSz="914400" eaLnBrk="1" hangingPunct="1">
              <a:spcBef>
                <a:spcPts val="0"/>
              </a:spcBef>
              <a:buNone/>
              <a:defRPr/>
            </a:pPr>
            <a:r>
              <a:rPr lang="en-US" sz="900" baseline="30000" dirty="0">
                <a:solidFill>
                  <a:prstClr val="black"/>
                </a:solidFill>
                <a:latin typeface="Calibri" panose="020F0502020204030204"/>
              </a:rPr>
              <a:t>a </a:t>
            </a:r>
            <a:r>
              <a:rPr lang="en-US" sz="900" dirty="0">
                <a:solidFill>
                  <a:prstClr val="black"/>
                </a:solidFill>
                <a:latin typeface="Calibri" panose="020F0502020204030204"/>
              </a:rPr>
              <a:t>Guam, Puerto Rico, and the U.S. Virgin Islands.</a:t>
            </a:r>
            <a:endParaRPr lang="en-US" altLang="en-US" sz="900" dirty="0">
              <a:solidFill>
                <a:prstClr val="black"/>
              </a:solidFill>
              <a:latin typeface="Calibri" panose="020F0502020204030204"/>
              <a:cs typeface="Arial" panose="020B0604020202020204" pitchFamily="34" charset="0"/>
            </a:endParaRPr>
          </a:p>
        </p:txBody>
      </p:sp>
      <p:pic>
        <p:nvPicPr>
          <p:cNvPr id="2" name="Picture 1" descr="In 2022, viral suppression varied by housing status; 77.9% of clients experiencing unstable housing achieved viral suppression, compared to 84.1% of clients experiencing temporary housing and 90.6% of clients experiencing stable housing.&#10; &#10;N represents the total number of clients in the specific subpopulation.&#10; &#10;Viral suppression is defined as ≥1 outpatient/ambulatory health services visit  during the calendar year and ≥1 viral load reported, with the last viral load result &lt;200 copies/mL.&#10; &#10;The three territories include Guam, Puerto Rico, and the U.S. Virgin Islands.&#10;">
            <a:extLst>
              <a:ext uri="{FF2B5EF4-FFF2-40B4-BE49-F238E27FC236}">
                <a16:creationId xmlns:a16="http://schemas.microsoft.com/office/drawing/2014/main" id="{5ED9A780-F076-5753-57E3-225D4091E64B}"/>
              </a:ext>
            </a:extLst>
          </p:cNvPr>
          <p:cNvPicPr>
            <a:picLocks noChangeAspect="1"/>
          </p:cNvPicPr>
          <p:nvPr/>
        </p:nvPicPr>
        <p:blipFill>
          <a:blip r:embed="rId3"/>
          <a:stretch>
            <a:fillRect/>
          </a:stretch>
        </p:blipFill>
        <p:spPr>
          <a:xfrm>
            <a:off x="1648582" y="1206524"/>
            <a:ext cx="8894835" cy="4535817"/>
          </a:xfrm>
          <a:prstGeom prst="rect">
            <a:avLst/>
          </a:prstGeom>
        </p:spPr>
      </p:pic>
    </p:spTree>
    <p:extLst>
      <p:ext uri="{BB962C8B-B14F-4D97-AF65-F5344CB8AC3E}">
        <p14:creationId xmlns:p14="http://schemas.microsoft.com/office/powerpoint/2010/main" val="3025503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90465" y="3377953"/>
            <a:ext cx="7886700" cy="1295400"/>
          </a:xfrm>
        </p:spPr>
        <p:txBody>
          <a:bodyPr anchor="ctr">
            <a:normAutofit/>
          </a:bodyPr>
          <a:lstStyle/>
          <a:p>
            <a:r>
              <a:rPr lang="en-US" sz="3600" dirty="0">
                <a:cs typeface="Arial" panose="020B0604020202020204" pitchFamily="34" charset="0"/>
              </a:rPr>
              <a:t>Viral Suppression Among Clients Served by the RWHAP, 2022</a:t>
            </a:r>
            <a:endParaRPr lang="en-US" sz="3600" dirty="0"/>
          </a:p>
        </p:txBody>
      </p:sp>
      <p:sp>
        <p:nvSpPr>
          <p:cNvPr id="3" name="Subtitle 2"/>
          <p:cNvSpPr txBox="1">
            <a:spLocks/>
          </p:cNvSpPr>
          <p:nvPr/>
        </p:nvSpPr>
        <p:spPr>
          <a:xfrm>
            <a:off x="1390465" y="4847755"/>
            <a:ext cx="7514167" cy="6858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800000"/>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800" dirty="0"/>
              <a:t>Disparities within priority populations</a:t>
            </a:r>
          </a:p>
        </p:txBody>
      </p:sp>
    </p:spTree>
    <p:extLst>
      <p:ext uri="{BB962C8B-B14F-4D97-AF65-F5344CB8AC3E}">
        <p14:creationId xmlns:p14="http://schemas.microsoft.com/office/powerpoint/2010/main" val="3984123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The Ryan White HIV/AIDS Program"/>
          <p:cNvSpPr>
            <a:spLocks noGrp="1"/>
          </p:cNvSpPr>
          <p:nvPr>
            <p:ph type="title"/>
          </p:nvPr>
        </p:nvSpPr>
        <p:spPr>
          <a:xfrm>
            <a:off x="354330" y="-144439"/>
            <a:ext cx="11475720" cy="1325563"/>
          </a:xfrm>
        </p:spPr>
        <p:txBody>
          <a:bodyPr>
            <a:noAutofit/>
          </a:bodyPr>
          <a:lstStyle/>
          <a:p>
            <a:r>
              <a:rPr lang="en-US" sz="2800" dirty="0"/>
              <a:t>Viral Suppression among Black/African American Women Served by the Ryan White HIV/AIDS Program, 2022—United States and 3 Territories</a:t>
            </a:r>
            <a:r>
              <a:rPr lang="en-US" sz="2800" baseline="30000" dirty="0"/>
              <a:t>a</a:t>
            </a:r>
            <a:endParaRPr lang="en-US" sz="2800" dirty="0"/>
          </a:p>
        </p:txBody>
      </p:sp>
      <p:sp>
        <p:nvSpPr>
          <p:cNvPr id="10" name="TextBox 5"/>
          <p:cNvSpPr txBox="1">
            <a:spLocks noChangeArrowheads="1"/>
          </p:cNvSpPr>
          <p:nvPr/>
        </p:nvSpPr>
        <p:spPr bwMode="auto">
          <a:xfrm>
            <a:off x="874294" y="5714177"/>
            <a:ext cx="8063345"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N represents the total number of clients in the specific population.</a:t>
            </a:r>
          </a:p>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Includes females aged 13 years and older. </a:t>
            </a:r>
          </a:p>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altLang="en-US" sz="900" b="0" i="1"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Viral suppression: </a:t>
            </a:r>
            <a:r>
              <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≥1 OAHS visit during the calendar year and ≥1 viral load reported, with the last viral load result &lt;200 copies/</a:t>
            </a:r>
            <a:r>
              <a:rPr kumimoji="0" lang="en-US" altLang="en-US" sz="9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mL.</a:t>
            </a:r>
            <a:endPar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900" b="0" i="0" u="none" strike="noStrike" kern="1200" cap="none" spc="0" normalizeH="0" baseline="30000" noProof="0" dirty="0">
                <a:ln>
                  <a:noFill/>
                </a:ln>
                <a:solidFill>
                  <a:prstClr val="black"/>
                </a:solidFill>
                <a:effectLst/>
                <a:uLnTx/>
                <a:uFillTx/>
                <a:latin typeface="Calibri" panose="020F0502020204030204"/>
                <a:ea typeface="+mn-ea"/>
                <a:cs typeface="+mn-cs"/>
              </a:rPr>
              <a:t>a </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Guam, Puerto Rico, and the U.S. Virgin Islands.</a:t>
            </a:r>
            <a:endPar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2" name="Picture 1" descr="In 2022, the percentage of Black/African American women who were virally suppressed (89.1%) was slightly lower than the national RWHAP average (89.6%) – indicated by the dashed grey line – and the percentage for women overall (89.9%).&#10; &#10;Among Black/African American women, viral suppression was lowest in each 5-year age group from 15–39 years (range: 79.9% to 82.1%); those with perinatal HIV (77.1%); and those experiencing unstable housing (77.5%). &#10; &#10;N represents the total number of clients in the specific subpopulation.&#10; &#10;Viral suppression is defined as ≥1 outpatient/ambulatory health services visit  during the calendar year and ≥1 viral load reported, with the last viral load result &lt;200 copies/mL.&#10; &#10;The three territories include Guam, Puerto Rico, and the U.S. Virgin Islands.&#10;">
            <a:extLst>
              <a:ext uri="{FF2B5EF4-FFF2-40B4-BE49-F238E27FC236}">
                <a16:creationId xmlns:a16="http://schemas.microsoft.com/office/drawing/2014/main" id="{0E0795A5-EA60-A622-D4D7-5DCC0A66ED45}"/>
              </a:ext>
            </a:extLst>
          </p:cNvPr>
          <p:cNvPicPr>
            <a:picLocks noChangeAspect="1"/>
          </p:cNvPicPr>
          <p:nvPr/>
        </p:nvPicPr>
        <p:blipFill>
          <a:blip r:embed="rId3"/>
          <a:stretch>
            <a:fillRect/>
          </a:stretch>
        </p:blipFill>
        <p:spPr>
          <a:xfrm>
            <a:off x="1358235" y="1259413"/>
            <a:ext cx="9467909" cy="4535817"/>
          </a:xfrm>
          <a:prstGeom prst="rect">
            <a:avLst/>
          </a:prstGeom>
        </p:spPr>
      </p:pic>
    </p:spTree>
    <p:extLst>
      <p:ext uri="{BB962C8B-B14F-4D97-AF65-F5344CB8AC3E}">
        <p14:creationId xmlns:p14="http://schemas.microsoft.com/office/powerpoint/2010/main" val="1997440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60400" y="3430411"/>
            <a:ext cx="9753600" cy="1295400"/>
          </a:xfrm>
        </p:spPr>
        <p:txBody>
          <a:bodyPr anchor="ctr">
            <a:normAutofit/>
          </a:bodyPr>
          <a:lstStyle/>
          <a:p>
            <a:r>
              <a:rPr lang="en-US" sz="3600" dirty="0">
                <a:cs typeface="Arial" panose="020B0604020202020204" pitchFamily="34" charset="0"/>
              </a:rPr>
              <a:t>Trends in Viral Suppression Among Clients Served by the Ryan White HIV/AIDS Program, 2010–2022</a:t>
            </a:r>
            <a:endParaRPr lang="en-US" sz="3600" dirty="0"/>
          </a:p>
        </p:txBody>
      </p:sp>
      <p:sp>
        <p:nvSpPr>
          <p:cNvPr id="3" name="Subtitle 2"/>
          <p:cNvSpPr txBox="1">
            <a:spLocks/>
          </p:cNvSpPr>
          <p:nvPr/>
        </p:nvSpPr>
        <p:spPr>
          <a:xfrm>
            <a:off x="660400" y="4725811"/>
            <a:ext cx="10096500" cy="111418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800000"/>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800" dirty="0"/>
              <a:t>Select characteristics and priority populations</a:t>
            </a:r>
          </a:p>
        </p:txBody>
      </p:sp>
    </p:spTree>
    <p:extLst>
      <p:ext uri="{BB962C8B-B14F-4D97-AF65-F5344CB8AC3E}">
        <p14:creationId xmlns:p14="http://schemas.microsoft.com/office/powerpoint/2010/main" val="2224473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The Ryan White HIV/AIDS Program"/>
          <p:cNvSpPr>
            <a:spLocks noGrp="1"/>
          </p:cNvSpPr>
          <p:nvPr>
            <p:ph type="title"/>
          </p:nvPr>
        </p:nvSpPr>
        <p:spPr>
          <a:xfrm>
            <a:off x="251460" y="-106339"/>
            <a:ext cx="11247120" cy="1325563"/>
          </a:xfrm>
        </p:spPr>
        <p:txBody>
          <a:bodyPr>
            <a:noAutofit/>
          </a:bodyPr>
          <a:lstStyle/>
          <a:p>
            <a:r>
              <a:rPr lang="en-US" sz="2800" dirty="0"/>
              <a:t>Viral Suppression among Black/African American Men Served by the Ryan White HIV/AIDS Program, 2022 —United States and 3 Territories</a:t>
            </a:r>
            <a:r>
              <a:rPr lang="en-US" sz="2800" baseline="30000" dirty="0"/>
              <a:t>a</a:t>
            </a:r>
            <a:endParaRPr lang="en-US" sz="2800" dirty="0"/>
          </a:p>
        </p:txBody>
      </p:sp>
      <p:sp>
        <p:nvSpPr>
          <p:cNvPr id="10" name="TextBox 5"/>
          <p:cNvSpPr txBox="1">
            <a:spLocks noChangeArrowheads="1"/>
          </p:cNvSpPr>
          <p:nvPr/>
        </p:nvSpPr>
        <p:spPr bwMode="auto">
          <a:xfrm>
            <a:off x="874295" y="5752277"/>
            <a:ext cx="8063345"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N represents the total number of clients in the specific population.</a:t>
            </a:r>
          </a:p>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Includes males aged 13 years and older. </a:t>
            </a:r>
          </a:p>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altLang="en-US" sz="900" b="0" i="1"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Viral suppression: </a:t>
            </a:r>
            <a:r>
              <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≥1 OAHS visit during the calendar year and ≥1 viral load reported, with the last viral load result &lt;200 copies/</a:t>
            </a:r>
            <a:r>
              <a:rPr kumimoji="0" lang="en-US" altLang="en-US" sz="9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mL.</a:t>
            </a:r>
            <a:endPar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900" b="0" i="0" u="none" strike="noStrike" kern="1200" cap="none" spc="0" normalizeH="0" baseline="30000" noProof="0" dirty="0">
                <a:ln>
                  <a:noFill/>
                </a:ln>
                <a:solidFill>
                  <a:prstClr val="black"/>
                </a:solidFill>
                <a:effectLst/>
                <a:uLnTx/>
                <a:uFillTx/>
                <a:latin typeface="Calibri" panose="020F0502020204030204"/>
                <a:ea typeface="+mn-ea"/>
                <a:cs typeface="+mn-cs"/>
              </a:rPr>
              <a:t>a </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Guam, Puerto Rico, and the U.S. Virgin Islands.</a:t>
            </a:r>
            <a:endPar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2" name="Picture 1" descr="In 2022, the overall percentage of Black/African American men who reached viral suppression (86.5%) was lower than the percentages for the RWHAP overall (89.6%) – indicated by the dashed grey line – and that of men overall (89.6%).&#10; &#10;Among Black/African American men, viral suppression was lowest among men aged 25–29 years (81.1%); those with perinatal HIV (77.2%); those with no health care coverage (79.6%); and those experiencing temporary (80.1%) and unstable housing (74.2%).&#10; &#10;N represents the total number of clients in the specific subpopulation.&#10; &#10;Viral suppression is defined as ≥1 outpatient/ambulatory health services visit  during the calendar year and ≥1 viral load reported, with the last viral load result &lt;200 copies/mL.&#10; &#10;The three territories include Guam, Puerto Rico, and the U.S. Virgin Islands.">
            <a:extLst>
              <a:ext uri="{FF2B5EF4-FFF2-40B4-BE49-F238E27FC236}">
                <a16:creationId xmlns:a16="http://schemas.microsoft.com/office/drawing/2014/main" id="{C42BCEB4-4CD4-F774-04BD-273F10D7F6F0}"/>
              </a:ext>
            </a:extLst>
          </p:cNvPr>
          <p:cNvPicPr>
            <a:picLocks noChangeAspect="1"/>
          </p:cNvPicPr>
          <p:nvPr/>
        </p:nvPicPr>
        <p:blipFill>
          <a:blip r:embed="rId3"/>
          <a:stretch>
            <a:fillRect/>
          </a:stretch>
        </p:blipFill>
        <p:spPr>
          <a:xfrm>
            <a:off x="1386432" y="1161091"/>
            <a:ext cx="9419136" cy="4535817"/>
          </a:xfrm>
          <a:prstGeom prst="rect">
            <a:avLst/>
          </a:prstGeom>
        </p:spPr>
      </p:pic>
    </p:spTree>
    <p:extLst>
      <p:ext uri="{BB962C8B-B14F-4D97-AF65-F5344CB8AC3E}">
        <p14:creationId xmlns:p14="http://schemas.microsoft.com/office/powerpoint/2010/main" val="3031292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The Ryan White HIV/AIDS Program"/>
          <p:cNvSpPr>
            <a:spLocks noGrp="1"/>
          </p:cNvSpPr>
          <p:nvPr>
            <p:ph type="title"/>
          </p:nvPr>
        </p:nvSpPr>
        <p:spPr>
          <a:xfrm>
            <a:off x="171450" y="-119039"/>
            <a:ext cx="11692890" cy="1325563"/>
          </a:xfrm>
        </p:spPr>
        <p:txBody>
          <a:bodyPr>
            <a:noAutofit/>
          </a:bodyPr>
          <a:lstStyle/>
          <a:p>
            <a:r>
              <a:rPr lang="en-US" sz="2800" dirty="0"/>
              <a:t>Viral Suppression among Hispanic/Latina Women Served by the Ryan White HIV/AIDS Program, 2022—United States and 3 Territories</a:t>
            </a:r>
            <a:r>
              <a:rPr lang="en-US" sz="2800" baseline="30000" dirty="0"/>
              <a:t>a</a:t>
            </a:r>
            <a:endParaRPr lang="en-US" sz="2800" dirty="0"/>
          </a:p>
        </p:txBody>
      </p:sp>
      <p:sp>
        <p:nvSpPr>
          <p:cNvPr id="10" name="TextBox 5"/>
          <p:cNvSpPr txBox="1">
            <a:spLocks noChangeArrowheads="1"/>
          </p:cNvSpPr>
          <p:nvPr/>
        </p:nvSpPr>
        <p:spPr bwMode="auto">
          <a:xfrm>
            <a:off x="770021" y="5598487"/>
            <a:ext cx="7566947" cy="78483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N represents the total number of clients in the specific population.</a:t>
            </a:r>
          </a:p>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Includes females aged 13 years and older. </a:t>
            </a:r>
          </a:p>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Hispanics/Latinos can be of any race. </a:t>
            </a:r>
          </a:p>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altLang="en-US" sz="900" b="0" i="1"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Viral suppression: </a:t>
            </a:r>
            <a:r>
              <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≥1 OAHS visit during the calendar year and ≥1 viral load reported, with the last viral load result &lt;200 copies/</a:t>
            </a:r>
            <a:r>
              <a:rPr kumimoji="0" lang="en-US" altLang="en-US" sz="9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mL.</a:t>
            </a:r>
            <a:endPar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900" b="0" i="0" u="none" strike="noStrike" kern="1200" cap="none" spc="0" normalizeH="0" baseline="30000" noProof="0" dirty="0">
                <a:ln>
                  <a:noFill/>
                </a:ln>
                <a:solidFill>
                  <a:prstClr val="black"/>
                </a:solidFill>
                <a:effectLst/>
                <a:uLnTx/>
                <a:uFillTx/>
                <a:latin typeface="Calibri" panose="020F0502020204030204"/>
                <a:ea typeface="+mn-ea"/>
                <a:cs typeface="+mn-cs"/>
              </a:rPr>
              <a:t>a </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Guam, Puerto Rico, and the U.S. Virgin Islands.</a:t>
            </a:r>
            <a:endPar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2" name="Picture 1" descr="Overall, in 2022, viral suppression among Hispanic/Latina women (91.6%) was higher than the national RWHAP average (89.6%) – indicated by the dashed grey line – and that of women overall (89.9%). &#10; &#10;Among Hispanic/Latina women, viral suppression was lowest among women aged 20–39 years (range: 82.3 to 85.6%); those with perinatal HIV (78.5%); and those experiencing unstable housing (85.1%).&#10; &#10;N represents the total number of clients in the specific subpopulation.&#10; &#10;Hispanics/Latinas can be of any race.&#10; &#10;Viral suppression is defined as ≥1 outpatient/ambulatory health services visit  during the calendar year and ≥1 viral load reported, with the last viral load result &lt;200 copies/mL.&#10; &#10;The three territories include Guam, Puerto Rico, and the U.S. Virgin Islands.&#10;">
            <a:extLst>
              <a:ext uri="{FF2B5EF4-FFF2-40B4-BE49-F238E27FC236}">
                <a16:creationId xmlns:a16="http://schemas.microsoft.com/office/drawing/2014/main" id="{8B5BB76D-833F-211D-169E-FFAC09179CD2}"/>
              </a:ext>
            </a:extLst>
          </p:cNvPr>
          <p:cNvPicPr>
            <a:picLocks noChangeAspect="1"/>
          </p:cNvPicPr>
          <p:nvPr/>
        </p:nvPicPr>
        <p:blipFill>
          <a:blip r:embed="rId3"/>
          <a:stretch>
            <a:fillRect/>
          </a:stretch>
        </p:blipFill>
        <p:spPr>
          <a:xfrm>
            <a:off x="1426059" y="1185477"/>
            <a:ext cx="9339881" cy="4487045"/>
          </a:xfrm>
          <a:prstGeom prst="rect">
            <a:avLst/>
          </a:prstGeom>
        </p:spPr>
      </p:pic>
    </p:spTree>
    <p:extLst>
      <p:ext uri="{BB962C8B-B14F-4D97-AF65-F5344CB8AC3E}">
        <p14:creationId xmlns:p14="http://schemas.microsoft.com/office/powerpoint/2010/main" val="3558677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The Ryan White HIV/AIDS Program"/>
          <p:cNvSpPr>
            <a:spLocks noGrp="1"/>
          </p:cNvSpPr>
          <p:nvPr>
            <p:ph type="title"/>
          </p:nvPr>
        </p:nvSpPr>
        <p:spPr>
          <a:xfrm>
            <a:off x="838200" y="0"/>
            <a:ext cx="10825898" cy="1066800"/>
          </a:xfrm>
        </p:spPr>
        <p:txBody>
          <a:bodyPr>
            <a:noAutofit/>
          </a:bodyPr>
          <a:lstStyle/>
          <a:p>
            <a:r>
              <a:rPr lang="en-US" sz="2800" dirty="0"/>
              <a:t>Viral Suppression among Hispanic/Latino Men Served by the Ryan White HIV/AIDS Program, 2022—United States and 3 Territories</a:t>
            </a:r>
            <a:r>
              <a:rPr lang="en-US" sz="2800" baseline="30000" dirty="0"/>
              <a:t>a</a:t>
            </a:r>
            <a:endParaRPr lang="en-US" sz="2800" dirty="0"/>
          </a:p>
        </p:txBody>
      </p:sp>
      <p:sp>
        <p:nvSpPr>
          <p:cNvPr id="10" name="TextBox 5"/>
          <p:cNvSpPr txBox="1">
            <a:spLocks noChangeArrowheads="1"/>
          </p:cNvSpPr>
          <p:nvPr/>
        </p:nvSpPr>
        <p:spPr bwMode="auto">
          <a:xfrm>
            <a:off x="838200" y="5582153"/>
            <a:ext cx="8063345" cy="78483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defTabSz="914400" eaLnBrk="1" hangingPunct="1">
              <a:spcBef>
                <a:spcPct val="0"/>
              </a:spcBef>
              <a:buNone/>
              <a:defRPr/>
            </a:pPr>
            <a:r>
              <a:rPr lang="en-US" sz="900" dirty="0">
                <a:solidFill>
                  <a:prstClr val="black"/>
                </a:solidFill>
                <a:latin typeface="Calibri" panose="020F0502020204030204"/>
              </a:rPr>
              <a:t>N represents the total number of clients in the specific population.</a:t>
            </a:r>
          </a:p>
          <a:p>
            <a:pPr defTabSz="914400" eaLnBrk="1" hangingPunct="1">
              <a:spcBef>
                <a:spcPct val="0"/>
              </a:spcBef>
              <a:buNone/>
              <a:defRPr/>
            </a:pPr>
            <a:r>
              <a:rPr lang="en-US" sz="900" dirty="0">
                <a:solidFill>
                  <a:prstClr val="black"/>
                </a:solidFill>
                <a:latin typeface="Calibri" panose="020F0502020204030204"/>
              </a:rPr>
              <a:t>Hispanic/Latinos can be of any race. </a:t>
            </a:r>
          </a:p>
          <a:p>
            <a:pPr defTabSz="914400" eaLnBrk="1" hangingPunct="1">
              <a:spcBef>
                <a:spcPct val="0"/>
              </a:spcBef>
              <a:buNone/>
              <a:defRPr/>
            </a:pPr>
            <a:r>
              <a:rPr lang="en-US" sz="900" dirty="0">
                <a:solidFill>
                  <a:prstClr val="black"/>
                </a:solidFill>
                <a:latin typeface="Calibri" panose="020F0502020204030204"/>
              </a:rPr>
              <a:t>Only includes men aged 13 years and older. </a:t>
            </a:r>
          </a:p>
          <a:p>
            <a:pPr defTabSz="914400" eaLnBrk="1" hangingPunct="1">
              <a:spcBef>
                <a:spcPct val="0"/>
              </a:spcBef>
              <a:buNone/>
              <a:defRPr/>
            </a:pPr>
            <a:r>
              <a:rPr lang="en-US" altLang="en-US" sz="900" i="1" dirty="0">
                <a:solidFill>
                  <a:prstClr val="black"/>
                </a:solidFill>
                <a:latin typeface="Calibri" panose="020F0502020204030204"/>
                <a:cs typeface="Arial" panose="020B0604020202020204" pitchFamily="34" charset="0"/>
              </a:rPr>
              <a:t>Viral suppression: </a:t>
            </a:r>
            <a:r>
              <a:rPr lang="en-US" altLang="en-US" sz="900" dirty="0">
                <a:solidFill>
                  <a:prstClr val="black"/>
                </a:solidFill>
                <a:latin typeface="Calibri" panose="020F0502020204030204"/>
                <a:cs typeface="Arial" panose="020B0604020202020204" pitchFamily="34" charset="0"/>
              </a:rPr>
              <a:t>≥1 OAHS visit during the calendar year and ≥1 viral load reported, with the last viral load result &lt;200 copies/</a:t>
            </a:r>
            <a:r>
              <a:rPr lang="en-US" altLang="en-US" sz="900" dirty="0" err="1">
                <a:solidFill>
                  <a:prstClr val="black"/>
                </a:solidFill>
                <a:latin typeface="Calibri" panose="020F0502020204030204"/>
                <a:cs typeface="Arial" panose="020B0604020202020204" pitchFamily="34" charset="0"/>
              </a:rPr>
              <a:t>mL.</a:t>
            </a:r>
            <a:endParaRPr lang="en-US" altLang="en-US" sz="900" dirty="0">
              <a:solidFill>
                <a:prstClr val="black"/>
              </a:solidFill>
              <a:latin typeface="Calibri" panose="020F0502020204030204"/>
              <a:cs typeface="Arial" panose="020B0604020202020204" pitchFamily="34" charset="0"/>
            </a:endParaRPr>
          </a:p>
          <a:p>
            <a:pPr defTabSz="914400" eaLnBrk="1" hangingPunct="1">
              <a:spcBef>
                <a:spcPts val="0"/>
              </a:spcBef>
              <a:buNone/>
              <a:defRPr/>
            </a:pPr>
            <a:r>
              <a:rPr lang="en-US" sz="900" baseline="30000" dirty="0">
                <a:solidFill>
                  <a:prstClr val="black"/>
                </a:solidFill>
                <a:latin typeface="Calibri" panose="020F0502020204030204"/>
              </a:rPr>
              <a:t>a </a:t>
            </a:r>
            <a:r>
              <a:rPr lang="en-US" sz="900" dirty="0">
                <a:solidFill>
                  <a:prstClr val="black"/>
                </a:solidFill>
                <a:latin typeface="Calibri" panose="020F0502020204030204"/>
              </a:rPr>
              <a:t>Guam, Puerto Rico, and the U.S. Virgin Islands.</a:t>
            </a:r>
            <a:endParaRPr lang="en-US" altLang="en-US" sz="900" dirty="0">
              <a:solidFill>
                <a:prstClr val="black"/>
              </a:solidFill>
              <a:latin typeface="Calibri" panose="020F0502020204030204"/>
              <a:cs typeface="Arial" panose="020B0604020202020204" pitchFamily="34" charset="0"/>
            </a:endParaRPr>
          </a:p>
        </p:txBody>
      </p:sp>
      <p:pic>
        <p:nvPicPr>
          <p:cNvPr id="2" name="Picture 1" descr="Overall, in 2022, for Hispanic/Latino men, viral suppression (91.3%) was slightly higher than the national RWHAP average (89.6%) – indicated by the dashed grey line – and that of men overall (89.6%). &#10; &#10;Among Hispanic/Latino men, viral suppression was lowest among those aged 15-24 years (range: 82.8% to 85.8%); those with perinatal HIV (83.4%); and those experiencing unstable housing (83.7%).&#10; &#10;N represents the total number of clients in the specific subpopulation.&#10; &#10;Hispanics/Latinos can be of any race.&#10; &#10;Viral suppression is defined as ≥1 outpatient/ambulatory health services visit  during the calendar year and ≥1 viral load reported, with the last viral load result &lt;200 copies/mL.&#10; &#10;The three territories include Guam, Puerto Rico, and the U.S. Virgin Islands.&#10;">
            <a:extLst>
              <a:ext uri="{FF2B5EF4-FFF2-40B4-BE49-F238E27FC236}">
                <a16:creationId xmlns:a16="http://schemas.microsoft.com/office/drawing/2014/main" id="{3948DC49-AA89-6E1F-D41E-EB78524ACDAA}"/>
              </a:ext>
            </a:extLst>
          </p:cNvPr>
          <p:cNvPicPr>
            <a:picLocks noChangeAspect="1"/>
          </p:cNvPicPr>
          <p:nvPr/>
        </p:nvPicPr>
        <p:blipFill>
          <a:blip r:embed="rId3"/>
          <a:stretch>
            <a:fillRect/>
          </a:stretch>
        </p:blipFill>
        <p:spPr>
          <a:xfrm>
            <a:off x="1298032" y="1103174"/>
            <a:ext cx="9595936" cy="4651651"/>
          </a:xfrm>
          <a:prstGeom prst="rect">
            <a:avLst/>
          </a:prstGeom>
        </p:spPr>
      </p:pic>
    </p:spTree>
    <p:extLst>
      <p:ext uri="{BB962C8B-B14F-4D97-AF65-F5344CB8AC3E}">
        <p14:creationId xmlns:p14="http://schemas.microsoft.com/office/powerpoint/2010/main" val="2204767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The Ryan White HIV/AIDS Program"/>
          <p:cNvSpPr>
            <a:spLocks noGrp="1"/>
          </p:cNvSpPr>
          <p:nvPr>
            <p:ph type="title"/>
          </p:nvPr>
        </p:nvSpPr>
        <p:spPr>
          <a:xfrm>
            <a:off x="319596" y="-89365"/>
            <a:ext cx="11304713" cy="1289516"/>
          </a:xfrm>
        </p:spPr>
        <p:txBody>
          <a:bodyPr>
            <a:noAutofit/>
          </a:bodyPr>
          <a:lstStyle/>
          <a:p>
            <a:r>
              <a:rPr lang="en-US" sz="2800" dirty="0"/>
              <a:t>Viral Suppression among Transgender Adults and Adolescents Served by the Ryan White HIV/AIDS Program, 2022—United States and 3 Territories</a:t>
            </a:r>
            <a:r>
              <a:rPr lang="en-US" sz="2800" baseline="30000" dirty="0"/>
              <a:t>a</a:t>
            </a:r>
            <a:endParaRPr lang="en-US" sz="2800" dirty="0"/>
          </a:p>
        </p:txBody>
      </p:sp>
      <p:sp>
        <p:nvSpPr>
          <p:cNvPr id="10" name="TextBox 5"/>
          <p:cNvSpPr txBox="1">
            <a:spLocks noChangeArrowheads="1"/>
          </p:cNvSpPr>
          <p:nvPr/>
        </p:nvSpPr>
        <p:spPr bwMode="auto">
          <a:xfrm>
            <a:off x="802106" y="5756492"/>
            <a:ext cx="8063345"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N represents the total number of clients in the specific population.</a:t>
            </a:r>
          </a:p>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Includes transgender clients aged 15 years and older. </a:t>
            </a:r>
          </a:p>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altLang="en-US" sz="900" b="0" i="1"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Viral suppression: </a:t>
            </a:r>
            <a:r>
              <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≥1 OAHS visit during the calendar year and ≥1 viral load reported, with the last viral load result &lt;200 copies/</a:t>
            </a:r>
            <a:r>
              <a:rPr kumimoji="0" lang="en-US" altLang="en-US" sz="9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mL.</a:t>
            </a:r>
            <a:endPar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900" b="0" i="0" u="none" strike="noStrike" kern="1200" cap="none" spc="0" normalizeH="0" baseline="30000" noProof="0" dirty="0">
                <a:ln>
                  <a:noFill/>
                </a:ln>
                <a:solidFill>
                  <a:prstClr val="black"/>
                </a:solidFill>
                <a:effectLst/>
                <a:uLnTx/>
                <a:uFillTx/>
                <a:latin typeface="Calibri" panose="020F0502020204030204"/>
                <a:ea typeface="+mn-ea"/>
                <a:cs typeface="+mn-cs"/>
              </a:rPr>
              <a:t>a </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Guam, Puerto Rico, and the U.S. Virgin Islands.</a:t>
            </a:r>
            <a:endPar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2" name="Picture 1" descr="In 2022, among transgender clients, viral suppression (86.4%) was lower than the national RWHAP average (89.6%) – indicated by the dashed grey line.&#10; &#10;Viral suppression was lowest among transgender clients aged 20–24 years (80.8%); and those experiencing unstable (73.6%) housing. &#10; &#10;N represents the total number of clients in the specific subpopulation.&#10; &#10;Viral suppression is defined as ≥1 outpatient/ambulatory health services visit during the calendar year and ≥1 viral load reported, with the last viral load result &lt;200 copies/mL.&#10; &#10;The three territories include Guam, Puerto Rico, and the U.S. Virgin Islands.&#10;&#10;Transgender clients includes clients who identify as transgender male, transgender female, or other gender identity.  &#10;&#10;">
            <a:extLst>
              <a:ext uri="{FF2B5EF4-FFF2-40B4-BE49-F238E27FC236}">
                <a16:creationId xmlns:a16="http://schemas.microsoft.com/office/drawing/2014/main" id="{43DC5BB1-855D-C5CD-1D44-0FA42BC185EC}"/>
              </a:ext>
            </a:extLst>
          </p:cNvPr>
          <p:cNvPicPr>
            <a:picLocks noChangeAspect="1"/>
          </p:cNvPicPr>
          <p:nvPr/>
        </p:nvPicPr>
        <p:blipFill>
          <a:blip r:embed="rId3"/>
          <a:stretch>
            <a:fillRect/>
          </a:stretch>
        </p:blipFill>
        <p:spPr>
          <a:xfrm>
            <a:off x="1630293" y="1220675"/>
            <a:ext cx="8931414" cy="4535817"/>
          </a:xfrm>
          <a:prstGeom prst="rect">
            <a:avLst/>
          </a:prstGeom>
        </p:spPr>
      </p:pic>
    </p:spTree>
    <p:extLst>
      <p:ext uri="{BB962C8B-B14F-4D97-AF65-F5344CB8AC3E}">
        <p14:creationId xmlns:p14="http://schemas.microsoft.com/office/powerpoint/2010/main" val="432009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The Ryan White HIV/AIDS Program"/>
          <p:cNvSpPr>
            <a:spLocks noGrp="1"/>
          </p:cNvSpPr>
          <p:nvPr>
            <p:ph type="title"/>
          </p:nvPr>
        </p:nvSpPr>
        <p:spPr>
          <a:xfrm>
            <a:off x="167268" y="-133529"/>
            <a:ext cx="11809142" cy="1325563"/>
          </a:xfrm>
        </p:spPr>
        <p:txBody>
          <a:bodyPr>
            <a:noAutofit/>
          </a:bodyPr>
          <a:lstStyle/>
          <a:p>
            <a:r>
              <a:rPr lang="en-US" sz="2600" dirty="0"/>
              <a:t>Viral Suppression among Gay, Bisexual, and Other Men Who Have Sex With Men Served by the Ryan White HIV/AIDS Program, 2022—United States and 3 Territories</a:t>
            </a:r>
            <a:r>
              <a:rPr lang="en-US" sz="2600" baseline="30000" dirty="0"/>
              <a:t>a</a:t>
            </a:r>
            <a:endParaRPr lang="en-US" sz="2600" dirty="0"/>
          </a:p>
        </p:txBody>
      </p:sp>
      <p:sp>
        <p:nvSpPr>
          <p:cNvPr id="10" name="TextBox 5"/>
          <p:cNvSpPr txBox="1">
            <a:spLocks noChangeArrowheads="1"/>
          </p:cNvSpPr>
          <p:nvPr/>
        </p:nvSpPr>
        <p:spPr bwMode="auto">
          <a:xfrm>
            <a:off x="838201" y="5750932"/>
            <a:ext cx="8063345"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N represents the total number of clients in the specific population.</a:t>
            </a:r>
          </a:p>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Includes males aged 13 years and older. </a:t>
            </a:r>
          </a:p>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altLang="en-US" sz="900" b="0" i="1"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Viral suppression: </a:t>
            </a:r>
            <a:r>
              <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≥1 OAHS visit during the calendar year and ≥1 viral load reported, with the last viral load result &lt;200 copies/</a:t>
            </a:r>
            <a:r>
              <a:rPr kumimoji="0" lang="en-US" altLang="en-US" sz="9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mL.</a:t>
            </a:r>
            <a:endPar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900" b="0" i="0" u="none" strike="noStrike" kern="1200" cap="none" spc="0" normalizeH="0" baseline="30000" noProof="0" dirty="0">
                <a:ln>
                  <a:noFill/>
                </a:ln>
                <a:solidFill>
                  <a:prstClr val="black"/>
                </a:solidFill>
                <a:effectLst/>
                <a:uLnTx/>
                <a:uFillTx/>
                <a:latin typeface="Calibri" panose="020F0502020204030204"/>
                <a:ea typeface="+mn-ea"/>
                <a:cs typeface="+mn-cs"/>
              </a:rPr>
              <a:t>a </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Guam, Puerto Rico, and the U.S. Virgin Islands.</a:t>
            </a:r>
            <a:endPar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2" name="Picture 1" descr="In 2022, viral suppression among gay, bisexual, and other men who have sex with men (90.2%) was slightly higher than the national RWHAP average (89.6%) – indicated by the dashed grey line – and that of men overall (89.6%). The lowest percentages of viral suppression among gay, bisexual, and other men who have sex with men were among those aged 15–24 years (range: 81.4 to 85.0%); those with no health care coverage (85.0%); and those experiencing temporary (84.6%) and unstable (79.7%) housing.&#10; &#10;N represents the total number of clients in the specific subpopulation.&#10;&#10;Includes males aged 13 years and older. Does not include gay, bisexual, or other men who have sex with men who also reported injection drug use as a transmission category.&#10; &#10;Viral suppression is defined as ≥1 outpatient/ambulatory health services visit  during the calendar year and ≥1 viral load reported, with the last viral load result &lt;200 copies/mL.&#10; &#10;The three territories include Guam, Puerto Rico, and the U.S. Virgin Islands.&#10;">
            <a:extLst>
              <a:ext uri="{FF2B5EF4-FFF2-40B4-BE49-F238E27FC236}">
                <a16:creationId xmlns:a16="http://schemas.microsoft.com/office/drawing/2014/main" id="{59ACB2BB-C125-0930-28CE-BFD839C121E5}"/>
              </a:ext>
            </a:extLst>
          </p:cNvPr>
          <p:cNvPicPr>
            <a:picLocks noChangeAspect="1"/>
          </p:cNvPicPr>
          <p:nvPr/>
        </p:nvPicPr>
        <p:blipFill>
          <a:blip r:embed="rId3"/>
          <a:stretch>
            <a:fillRect/>
          </a:stretch>
        </p:blipFill>
        <p:spPr>
          <a:xfrm>
            <a:off x="1243163" y="1192034"/>
            <a:ext cx="9705673" cy="4700423"/>
          </a:xfrm>
          <a:prstGeom prst="rect">
            <a:avLst/>
          </a:prstGeom>
        </p:spPr>
      </p:pic>
    </p:spTree>
    <p:extLst>
      <p:ext uri="{BB962C8B-B14F-4D97-AF65-F5344CB8AC3E}">
        <p14:creationId xmlns:p14="http://schemas.microsoft.com/office/powerpoint/2010/main" val="16639751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The Ryan White HIV/AIDS Program"/>
          <p:cNvSpPr>
            <a:spLocks noGrp="1"/>
          </p:cNvSpPr>
          <p:nvPr>
            <p:ph type="title"/>
          </p:nvPr>
        </p:nvSpPr>
        <p:spPr>
          <a:xfrm>
            <a:off x="283087" y="-88900"/>
            <a:ext cx="11182693" cy="1325563"/>
          </a:xfrm>
        </p:spPr>
        <p:txBody>
          <a:bodyPr>
            <a:noAutofit/>
          </a:bodyPr>
          <a:lstStyle/>
          <a:p>
            <a:r>
              <a:rPr lang="en-US" sz="2800" dirty="0"/>
              <a:t>Viral Suppression among Adults Aged 50 Years and Older Served by the Ryan White HIV/AIDS Program, 2022—United States and 3 Territories</a:t>
            </a:r>
            <a:r>
              <a:rPr lang="en-US" sz="2800" baseline="30000" dirty="0"/>
              <a:t>a</a:t>
            </a:r>
            <a:endParaRPr lang="en-US" sz="2800" dirty="0"/>
          </a:p>
        </p:txBody>
      </p:sp>
      <p:sp>
        <p:nvSpPr>
          <p:cNvPr id="10" name="TextBox 5"/>
          <p:cNvSpPr txBox="1">
            <a:spLocks noChangeArrowheads="1"/>
          </p:cNvSpPr>
          <p:nvPr/>
        </p:nvSpPr>
        <p:spPr bwMode="auto">
          <a:xfrm>
            <a:off x="826169" y="5861845"/>
            <a:ext cx="8063345" cy="5078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N represents the total number of clients in the specific population.</a:t>
            </a:r>
          </a:p>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altLang="en-US" sz="900" b="0" i="1"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Viral suppression: </a:t>
            </a:r>
            <a:r>
              <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≥1 OAHS visit during the calendar year and ≥1 viral load reported, with the last viral load result &lt;200 copies/</a:t>
            </a:r>
            <a:r>
              <a:rPr kumimoji="0" lang="en-US" altLang="en-US" sz="9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mL.</a:t>
            </a:r>
            <a:endPar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900" b="0" i="0" u="none" strike="noStrike" kern="1200" cap="none" spc="0" normalizeH="0" baseline="30000" noProof="0" dirty="0">
                <a:ln>
                  <a:noFill/>
                </a:ln>
                <a:solidFill>
                  <a:prstClr val="black"/>
                </a:solidFill>
                <a:effectLst/>
                <a:uLnTx/>
                <a:uFillTx/>
                <a:latin typeface="Calibri" panose="020F0502020204030204"/>
                <a:ea typeface="+mn-ea"/>
                <a:cs typeface="+mn-cs"/>
              </a:rPr>
              <a:t>a </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Guam, Puerto Rico, and the U.S. Virgin Islands.</a:t>
            </a:r>
          </a:p>
        </p:txBody>
      </p:sp>
      <p:pic>
        <p:nvPicPr>
          <p:cNvPr id="2" name="Picture 1" descr="In 2022, among adults aged 50 years and older, viral suppression (92.9%) was higher than the RWHAP average (89.6%) – indicated by the dashed grey line.&#10; &#10;Viral suppression was lowest among older transgender adults experiencing temporary housing (88.0%) and older adults experiencing unstable housing (82.1%). &#10; &#10;N represents the total number of clients in the specific subpopulation.&#10; &#10;Viral suppression is defined as ≥1 outpatient/ambulatory health services visit  during the calendar year and ≥1 viral load reported, with the last viral load result &lt;200 copies/mL.&#10; &#10;The three territories include Guam, Puerto Rico, and the U.S. Virgin Islands.&#10;&#10;Transgender clients includes clients who identify as transgender male, transgender female, or other gender identity.  &#10;">
            <a:extLst>
              <a:ext uri="{FF2B5EF4-FFF2-40B4-BE49-F238E27FC236}">
                <a16:creationId xmlns:a16="http://schemas.microsoft.com/office/drawing/2014/main" id="{BBF3B935-6C90-1C87-D658-00F2EAF21DEF}"/>
              </a:ext>
            </a:extLst>
          </p:cNvPr>
          <p:cNvPicPr>
            <a:picLocks noChangeAspect="1"/>
          </p:cNvPicPr>
          <p:nvPr/>
        </p:nvPicPr>
        <p:blipFill>
          <a:blip r:embed="rId3"/>
          <a:stretch>
            <a:fillRect/>
          </a:stretch>
        </p:blipFill>
        <p:spPr>
          <a:xfrm>
            <a:off x="1444349" y="1156367"/>
            <a:ext cx="9303302" cy="4785775"/>
          </a:xfrm>
          <a:prstGeom prst="rect">
            <a:avLst/>
          </a:prstGeom>
        </p:spPr>
      </p:pic>
    </p:spTree>
    <p:extLst>
      <p:ext uri="{BB962C8B-B14F-4D97-AF65-F5344CB8AC3E}">
        <p14:creationId xmlns:p14="http://schemas.microsoft.com/office/powerpoint/2010/main" val="292740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The Ryan White HIV/AIDS Program"/>
          <p:cNvSpPr>
            <a:spLocks noGrp="1"/>
          </p:cNvSpPr>
          <p:nvPr>
            <p:ph type="title"/>
          </p:nvPr>
        </p:nvSpPr>
        <p:spPr>
          <a:xfrm>
            <a:off x="203200" y="-152399"/>
            <a:ext cx="11823700" cy="1409724"/>
          </a:xfrm>
        </p:spPr>
        <p:txBody>
          <a:bodyPr>
            <a:noAutofit/>
          </a:bodyPr>
          <a:lstStyle/>
          <a:p>
            <a:r>
              <a:rPr lang="en-US" sz="2300" dirty="0"/>
              <a:t>Viral Suppression among Young, Black/African American Gay, Bisexual, and Other Men Who Have Sex with Men Aged 13–24 Years Served by the Ryan White HIV/AIDS Program, 2022—United States and 3 Territories</a:t>
            </a:r>
            <a:r>
              <a:rPr lang="en-US" sz="2300" baseline="30000" dirty="0"/>
              <a:t>a</a:t>
            </a:r>
            <a:endParaRPr lang="en-US" sz="2300" dirty="0"/>
          </a:p>
        </p:txBody>
      </p:sp>
      <p:sp>
        <p:nvSpPr>
          <p:cNvPr id="10" name="TextBox 5"/>
          <p:cNvSpPr txBox="1">
            <a:spLocks noChangeArrowheads="1"/>
          </p:cNvSpPr>
          <p:nvPr/>
        </p:nvSpPr>
        <p:spPr bwMode="auto">
          <a:xfrm>
            <a:off x="893509" y="5878359"/>
            <a:ext cx="8063345" cy="5078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N represents the total number of clients in the specific population.</a:t>
            </a:r>
          </a:p>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altLang="en-US" sz="900" b="0" i="1"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Viral suppression: </a:t>
            </a:r>
            <a:r>
              <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≥1 OAHS visit during the calendar year and ≥1 viral load reported, with the last viral load result &lt;200 copies/</a:t>
            </a:r>
            <a:r>
              <a:rPr kumimoji="0" lang="en-US" altLang="en-US" sz="9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mL.</a:t>
            </a:r>
            <a:endPar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900" b="0" i="0" u="none" strike="noStrike" kern="1200" cap="none" spc="0" normalizeH="0" baseline="30000" noProof="0" dirty="0">
                <a:ln>
                  <a:noFill/>
                </a:ln>
                <a:solidFill>
                  <a:prstClr val="black"/>
                </a:solidFill>
                <a:effectLst/>
                <a:uLnTx/>
                <a:uFillTx/>
                <a:latin typeface="Calibri" panose="020F0502020204030204"/>
                <a:ea typeface="+mn-ea"/>
                <a:cs typeface="+mn-cs"/>
              </a:rPr>
              <a:t>a </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Guam, Puerto Rico, and the U.S. Virgin Islands.</a:t>
            </a:r>
            <a:endPar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2" name="Picture 1" descr="In 2022, viral suppression for young Black/African American gay, bisexual, and other men who have sex with men aged 13-24 years (83.0%) was lower than the national RWHAP average (89.6%) – indicated by the dashed grey line – and slightly lower than the averages for young gay, bisexual, and other men who have sex with men overall (84.8%) and youth overall (83.8%).&#10; &#10;Viral suppression for young Black/African American gay, bisexual, and other men who have sex with men was lowest among those with no health care coverage (77.4%) and those experiencing unstable (77.0%) housing.&#10; &#10;N represents the total number of clients in the specific subpopulation.&#10; &#10;Data for gay, bisexual, and other men who have sex with men include gay, bisexual, and other men who have sex with men who also reported injection drug use as a transmission category; data may not reflect current injection drug use behavior. &#10; &#10;Viral suppression is defined as ≥1 outpatient/ambulatory health services visit  during the calendar year and ≥1 viral load reported, with the last viral load result &lt;200 copies/mL.&#10;&#10;See Technical Notes of the Source document for the states/territories included in each HHS Region.&#10; &#10;The three territories include Guam, Puerto Rico, and the U.S. Virgin Islands.&#10;">
            <a:extLst>
              <a:ext uri="{FF2B5EF4-FFF2-40B4-BE49-F238E27FC236}">
                <a16:creationId xmlns:a16="http://schemas.microsoft.com/office/drawing/2014/main" id="{1FCF5E0B-2769-5C6C-A1C9-9D8D33DCAE6C}"/>
              </a:ext>
            </a:extLst>
          </p:cNvPr>
          <p:cNvPicPr>
            <a:picLocks noChangeAspect="1"/>
          </p:cNvPicPr>
          <p:nvPr/>
        </p:nvPicPr>
        <p:blipFill>
          <a:blip r:embed="rId3"/>
          <a:stretch>
            <a:fillRect/>
          </a:stretch>
        </p:blipFill>
        <p:spPr>
          <a:xfrm>
            <a:off x="1459590" y="1214515"/>
            <a:ext cx="9272820" cy="4663844"/>
          </a:xfrm>
          <a:prstGeom prst="rect">
            <a:avLst/>
          </a:prstGeom>
        </p:spPr>
      </p:pic>
    </p:spTree>
    <p:extLst>
      <p:ext uri="{BB962C8B-B14F-4D97-AF65-F5344CB8AC3E}">
        <p14:creationId xmlns:p14="http://schemas.microsoft.com/office/powerpoint/2010/main" val="35540088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The Ryan White HIV/AIDS Program"/>
          <p:cNvSpPr>
            <a:spLocks noGrp="1"/>
          </p:cNvSpPr>
          <p:nvPr>
            <p:ph type="title"/>
          </p:nvPr>
        </p:nvSpPr>
        <p:spPr>
          <a:xfrm>
            <a:off x="126999" y="0"/>
            <a:ext cx="11954511" cy="1080655"/>
          </a:xfrm>
        </p:spPr>
        <p:txBody>
          <a:bodyPr>
            <a:noAutofit/>
          </a:bodyPr>
          <a:lstStyle/>
          <a:p>
            <a:r>
              <a:rPr lang="en-US" sz="2400" dirty="0"/>
              <a:t>Viral Suppression among </a:t>
            </a:r>
            <a:r>
              <a:rPr lang="en-US" sz="2400" dirty="0">
                <a:ea typeface="Calibri"/>
                <a:cs typeface="Calibri"/>
              </a:rPr>
              <a:t>Clients with </a:t>
            </a:r>
            <a:r>
              <a:rPr lang="en-US" sz="2400" dirty="0"/>
              <a:t>HIV Attributed at Diagnosis to Injection Drug Use </a:t>
            </a:r>
            <a:r>
              <a:rPr lang="en-US" sz="2400" dirty="0">
                <a:ea typeface="Calibri"/>
                <a:cs typeface="Calibri"/>
              </a:rPr>
              <a:t>Aged ≥13 Years </a:t>
            </a:r>
            <a:r>
              <a:rPr lang="en-US" sz="2400" dirty="0"/>
              <a:t>Served by the Ryan White HIV/AIDS Program, 2022—United States and 3 Territories</a:t>
            </a:r>
            <a:r>
              <a:rPr lang="en-US" sz="2400" baseline="30000" dirty="0"/>
              <a:t>a</a:t>
            </a:r>
            <a:endParaRPr lang="en-US" sz="2400" dirty="0"/>
          </a:p>
        </p:txBody>
      </p:sp>
      <p:sp>
        <p:nvSpPr>
          <p:cNvPr id="4" name="TextBox 3"/>
          <p:cNvSpPr txBox="1"/>
          <p:nvPr/>
        </p:nvSpPr>
        <p:spPr>
          <a:xfrm>
            <a:off x="800099" y="5466222"/>
            <a:ext cx="941357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IDU, injection drug use.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Includes clients aged 13 years and older. Data represent clients who reported injection drug use as their transmission category; data may not reflect current behavior. Data do not include male-to-male sexual contact </a:t>
            </a:r>
            <a:r>
              <a:rPr kumimoji="0" lang="en-US" sz="900" b="0" i="1" u="none" strike="noStrike" kern="1200" cap="none" spc="0" normalizeH="0" baseline="0" noProof="0" dirty="0">
                <a:ln>
                  <a:noFill/>
                </a:ln>
                <a:solidFill>
                  <a:prstClr val="black"/>
                </a:solidFill>
                <a:effectLst/>
                <a:uLnTx/>
                <a:uFillTx/>
                <a:latin typeface="Calibri" panose="020F0502020204030204"/>
                <a:ea typeface="+mn-ea"/>
                <a:cs typeface="+mn-cs"/>
              </a:rPr>
              <a:t>and</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 injection drug use among male clients nor sexual contact </a:t>
            </a:r>
            <a:r>
              <a:rPr kumimoji="0" lang="en-US" sz="900" b="0" i="1" u="none" strike="noStrike" kern="1200" cap="none" spc="0" normalizeH="0" baseline="0" noProof="0" dirty="0">
                <a:ln>
                  <a:noFill/>
                </a:ln>
                <a:solidFill>
                  <a:prstClr val="black"/>
                </a:solidFill>
                <a:effectLst/>
                <a:uLnTx/>
                <a:uFillTx/>
                <a:latin typeface="Calibri" panose="020F0502020204030204"/>
                <a:ea typeface="+mn-ea"/>
                <a:cs typeface="+mn-cs"/>
              </a:rPr>
              <a:t>and </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injection drug use among transgender clients.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N represents the total number of clients in the specific subpopulation.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Viral suppression is defined as ≥1 OAHS visit  during the calendar year and ≥1 viral load reported, with the last viral load result &lt;200 copies/</a:t>
            </a:r>
            <a:r>
              <a:rPr kumimoji="0" lang="en-US" sz="900" b="0" i="0" u="none" strike="noStrike" kern="1200" cap="none" spc="0" normalizeH="0" baseline="0" noProof="0" dirty="0" err="1">
                <a:ln>
                  <a:noFill/>
                </a:ln>
                <a:solidFill>
                  <a:prstClr val="black"/>
                </a:solidFill>
                <a:effectLst/>
                <a:uLnTx/>
                <a:uFillTx/>
                <a:latin typeface="Calibri" panose="020F0502020204030204"/>
                <a:ea typeface="+mn-ea"/>
                <a:cs typeface="+mn-cs"/>
              </a:rPr>
              <a:t>mL.</a:t>
            </a: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30000" noProof="0" dirty="0">
                <a:ln>
                  <a:noFill/>
                </a:ln>
                <a:solidFill>
                  <a:prstClr val="black"/>
                </a:solidFill>
                <a:effectLst/>
                <a:uLnTx/>
                <a:uFillTx/>
                <a:latin typeface="Calibri" panose="020F0502020204030204"/>
                <a:ea typeface="+mn-ea"/>
                <a:cs typeface="+mn-cs"/>
              </a:rPr>
              <a:t>a</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 Guam, Puerto Rico, and the U.S. Virgin Islands.</a:t>
            </a:r>
          </a:p>
        </p:txBody>
      </p:sp>
      <p:pic>
        <p:nvPicPr>
          <p:cNvPr id="2" name="Picture 1" descr="In 2022, for clients with HIV attributed at diagnosis to injection drug use, viral suppression (88.5%) was slightly lower than the national RWHAP average (89.6%) – indicated by the dashed grey line.&#10; &#10;Viral suppression was lowest among clients in each 5-year age group from 25-49 years (range: 77.8%-82.9%); among those with no health care coverage (80.0%); and among those experiencing temporary (82.0%) and unstable (73.1%) housing. &#10; &#10;Data represent clients who reported injection drug use as their transmission category; data may not reflect current behavior. Data do not include people with HIV attributed at diagnosis to male-to-male sexual contact and injection drug use nor sexual contact and injection drug use among transgender clients.&#10; &#10;N represents the total number of clients in the specific subpopulation. &#10; &#10;Viral suppression is defined as ≥1 outpatient ambulatory health services visit during the calendar year and ≥1 viral load reported, with the last viral load result &lt;200 copies/mL.&#10; &#10;The three territories include Guam, Puerto Rico, and the U.S. Virgin Islands.&#10;&#10; ">
            <a:extLst>
              <a:ext uri="{FF2B5EF4-FFF2-40B4-BE49-F238E27FC236}">
                <a16:creationId xmlns:a16="http://schemas.microsoft.com/office/drawing/2014/main" id="{9FA8D801-DBFB-5590-7AE4-92CB435A372D}"/>
              </a:ext>
            </a:extLst>
          </p:cNvPr>
          <p:cNvPicPr>
            <a:picLocks noChangeAspect="1"/>
          </p:cNvPicPr>
          <p:nvPr/>
        </p:nvPicPr>
        <p:blipFill>
          <a:blip r:embed="rId3"/>
          <a:stretch>
            <a:fillRect/>
          </a:stretch>
        </p:blipFill>
        <p:spPr>
          <a:xfrm>
            <a:off x="868227" y="1225105"/>
            <a:ext cx="10455546" cy="4407790"/>
          </a:xfrm>
          <a:prstGeom prst="rect">
            <a:avLst/>
          </a:prstGeom>
        </p:spPr>
      </p:pic>
    </p:spTree>
    <p:extLst>
      <p:ext uri="{BB962C8B-B14F-4D97-AF65-F5344CB8AC3E}">
        <p14:creationId xmlns:p14="http://schemas.microsoft.com/office/powerpoint/2010/main" val="4762635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title="The Ryan White HIV/AIDS Program"/>
          <p:cNvSpPr>
            <a:spLocks noGrp="1"/>
          </p:cNvSpPr>
          <p:nvPr>
            <p:ph type="title"/>
          </p:nvPr>
        </p:nvSpPr>
        <p:spPr>
          <a:xfrm>
            <a:off x="162560" y="-76200"/>
            <a:ext cx="11734800" cy="1300278"/>
          </a:xfrm>
        </p:spPr>
        <p:txBody>
          <a:bodyPr>
            <a:noAutofit/>
          </a:bodyPr>
          <a:lstStyle/>
          <a:p>
            <a:r>
              <a:rPr lang="en-US" sz="2800" dirty="0"/>
              <a:t>Viral Suppression among RWHAP Clients, by Housing Status and among Key Populations with Unstable Housing, 2022—United States and 3 Territories</a:t>
            </a:r>
            <a:r>
              <a:rPr lang="en-US" sz="2800" baseline="30000" dirty="0"/>
              <a:t>a</a:t>
            </a:r>
            <a:endParaRPr lang="en-US" sz="2800" dirty="0"/>
          </a:p>
        </p:txBody>
      </p:sp>
      <p:sp>
        <p:nvSpPr>
          <p:cNvPr id="5" name="TextBox 5"/>
          <p:cNvSpPr txBox="1">
            <a:spLocks noChangeArrowheads="1"/>
          </p:cNvSpPr>
          <p:nvPr/>
        </p:nvSpPr>
        <p:spPr bwMode="auto">
          <a:xfrm>
            <a:off x="784861" y="5742226"/>
            <a:ext cx="8063345"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PWID, people who inject drugs (i.e., HIV attributed to injection drug use).</a:t>
            </a:r>
          </a:p>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N represents the total number of clients in the specific population.</a:t>
            </a:r>
          </a:p>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altLang="en-US" sz="900" b="0" i="1"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Viral suppression: </a:t>
            </a:r>
            <a:r>
              <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≥1 OAHS visit during the calendar year and ≥1 viral load reported, with the last viral load result &lt;200 copies/</a:t>
            </a:r>
            <a:r>
              <a:rPr kumimoji="0" lang="en-US" altLang="en-US" sz="9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mL.</a:t>
            </a:r>
            <a:endPar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900" b="0" i="0" u="none" strike="noStrike" kern="1200" cap="none" spc="0" normalizeH="0" baseline="30000" noProof="0" dirty="0">
                <a:ln>
                  <a:noFill/>
                </a:ln>
                <a:solidFill>
                  <a:prstClr val="black"/>
                </a:solidFill>
                <a:effectLst/>
                <a:uLnTx/>
                <a:uFillTx/>
                <a:latin typeface="Calibri" panose="020F0502020204030204"/>
                <a:ea typeface="+mn-ea"/>
                <a:cs typeface="+mn-cs"/>
              </a:rPr>
              <a:t>a </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Guam, Puerto Rico, and the U.S. Virgin Islands.</a:t>
            </a:r>
            <a:endPar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2" name="Picture 1" descr="Housing stability is a significant predictor of viral suppression.  Among RWHAP clients experiencing unstable housing, 77.9% reached viral suppression in 2022, compared with 84.1% among those experiencing temporary housing, and 90.6% among those experiencing stable housing. Among priority populations of RWHAP clients experiencing unstable housing, the lowest percentages of viral suppression were among clients with HIV attributed at diagnosis to injection drug use (73.1%), transgender clients (73.6%), and Black/African American men (74.2%).&#10;&#10;N represents the total number of clients in the specific subpopulation. &#10; &#10;Viral suppression is defined as ≥1 outpatient ambulatory health services visit during the calendar year and ≥1 viral load reported, with the last viral load result &lt;200 copies/mL.&#10; &#10;The three territories include Guam, Puerto Rico, and the U.S. Virgin Islands.&#10;&#10;">
            <a:extLst>
              <a:ext uri="{FF2B5EF4-FFF2-40B4-BE49-F238E27FC236}">
                <a16:creationId xmlns:a16="http://schemas.microsoft.com/office/drawing/2014/main" id="{011CB055-29E3-6382-8D80-181088DEC099}"/>
              </a:ext>
            </a:extLst>
          </p:cNvPr>
          <p:cNvPicPr>
            <a:picLocks noChangeAspect="1"/>
          </p:cNvPicPr>
          <p:nvPr/>
        </p:nvPicPr>
        <p:blipFill>
          <a:blip r:embed="rId3"/>
          <a:stretch>
            <a:fillRect/>
          </a:stretch>
        </p:blipFill>
        <p:spPr>
          <a:xfrm>
            <a:off x="621317" y="1224078"/>
            <a:ext cx="10949365" cy="4834547"/>
          </a:xfrm>
          <a:prstGeom prst="rect">
            <a:avLst/>
          </a:prstGeom>
        </p:spPr>
      </p:pic>
    </p:spTree>
    <p:extLst>
      <p:ext uri="{BB962C8B-B14F-4D97-AF65-F5344CB8AC3E}">
        <p14:creationId xmlns:p14="http://schemas.microsoft.com/office/powerpoint/2010/main" val="24063924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2E310-3D82-418F-A534-CFB4C19B48C5}"/>
              </a:ext>
            </a:extLst>
          </p:cNvPr>
          <p:cNvSpPr>
            <a:spLocks noGrp="1"/>
          </p:cNvSpPr>
          <p:nvPr>
            <p:ph type="title"/>
          </p:nvPr>
        </p:nvSpPr>
        <p:spPr>
          <a:xfrm>
            <a:off x="381000" y="89364"/>
            <a:ext cx="11430000" cy="950416"/>
          </a:xfrm>
        </p:spPr>
        <p:txBody>
          <a:bodyPr>
            <a:noAutofit/>
          </a:bodyPr>
          <a:lstStyle/>
          <a:p>
            <a:r>
              <a:rPr lang="en-US" sz="4400"/>
              <a:t>Connect with the Ryan White HIV/AIDS Program</a:t>
            </a:r>
          </a:p>
        </p:txBody>
      </p:sp>
      <p:sp>
        <p:nvSpPr>
          <p:cNvPr id="4" name="Content Placeholder 3">
            <a:extLst>
              <a:ext uri="{FF2B5EF4-FFF2-40B4-BE49-F238E27FC236}">
                <a16:creationId xmlns:a16="http://schemas.microsoft.com/office/drawing/2014/main" id="{F491DFDA-565C-4E62-BA12-421BD0DE06E8}"/>
              </a:ext>
            </a:extLst>
          </p:cNvPr>
          <p:cNvSpPr>
            <a:spLocks noGrp="1" noChangeAspect="1"/>
          </p:cNvSpPr>
          <p:nvPr>
            <p:ph sz="quarter" idx="13"/>
          </p:nvPr>
        </p:nvSpPr>
        <p:spPr>
          <a:xfrm>
            <a:off x="838200" y="1518590"/>
            <a:ext cx="10515600" cy="1497076"/>
          </a:xfrm>
        </p:spPr>
        <p:txBody>
          <a:bodyPr>
            <a:normAutofit/>
          </a:bodyPr>
          <a:lstStyle/>
          <a:p>
            <a:pPr marL="0" indent="0">
              <a:buNone/>
            </a:pPr>
            <a:r>
              <a:rPr lang="en-US" sz="4000"/>
              <a:t>Learn more about our program at our website: </a:t>
            </a:r>
          </a:p>
          <a:p>
            <a:pPr marL="0" indent="0">
              <a:buNone/>
            </a:pPr>
            <a:r>
              <a:rPr lang="en-US" sz="4000" u="sng">
                <a:solidFill>
                  <a:srgbClr val="0563C1"/>
                </a:solidFill>
                <a:uFill>
                  <a:solidFill>
                    <a:srgbClr val="0563C1"/>
                  </a:solidFill>
                </a:uFill>
                <a:sym typeface="Calibri"/>
                <a:hlinkClick r:id="rId3"/>
              </a:rPr>
              <a:t>ryanwhite.hrsa.gov</a:t>
            </a:r>
            <a:endParaRPr lang="en-US" sz="4000" u="sng">
              <a:solidFill>
                <a:srgbClr val="0563C1"/>
              </a:solidFill>
              <a:uFill>
                <a:solidFill>
                  <a:srgbClr val="0563C1"/>
                </a:solidFill>
              </a:uFill>
              <a:sym typeface="Calibri"/>
            </a:endParaRPr>
          </a:p>
        </p:txBody>
      </p:sp>
      <p:sp>
        <p:nvSpPr>
          <p:cNvPr id="5" name="Content Placeholder 4">
            <a:extLst>
              <a:ext uri="{FF2B5EF4-FFF2-40B4-BE49-F238E27FC236}">
                <a16:creationId xmlns:a16="http://schemas.microsoft.com/office/drawing/2014/main" id="{CE9220D7-A106-44C2-B0E6-9AE990EBF466}"/>
              </a:ext>
            </a:extLst>
          </p:cNvPr>
          <p:cNvSpPr>
            <a:spLocks noGrp="1"/>
          </p:cNvSpPr>
          <p:nvPr>
            <p:ph sz="quarter" idx="14"/>
          </p:nvPr>
        </p:nvSpPr>
        <p:spPr>
          <a:xfrm>
            <a:off x="1937735" y="3494476"/>
            <a:ext cx="9111265" cy="707214"/>
          </a:xfrm>
        </p:spPr>
        <p:txBody>
          <a:bodyPr>
            <a:noAutofit/>
          </a:bodyPr>
          <a:lstStyle/>
          <a:p>
            <a:pPr marL="0" indent="0">
              <a:buNone/>
            </a:pPr>
            <a:r>
              <a:rPr lang="en-US" sz="3200"/>
              <a:t>Sign up for the Ryan White HIV/AIDS Program Listserv:</a:t>
            </a:r>
          </a:p>
          <a:p>
            <a:pPr marL="0" indent="0">
              <a:buNone/>
            </a:pPr>
            <a:r>
              <a:rPr lang="en-US" sz="3200">
                <a:hlinkClick r:id="rId4"/>
              </a:rPr>
              <a:t>https://public.govdelivery.com/accounts/USHHSHRSA/signup/29907</a:t>
            </a:r>
            <a:r>
              <a:rPr lang="en-US" sz="3200"/>
              <a:t> </a:t>
            </a:r>
          </a:p>
        </p:txBody>
      </p:sp>
      <p:sp>
        <p:nvSpPr>
          <p:cNvPr id="3" name="Slide Number Placeholder 2">
            <a:extLst>
              <a:ext uri="{FF2B5EF4-FFF2-40B4-BE49-F238E27FC236}">
                <a16:creationId xmlns:a16="http://schemas.microsoft.com/office/drawing/2014/main" id="{A054B5B0-1D6B-4084-BFC9-D8B65287122A}"/>
              </a:ext>
            </a:extLst>
          </p:cNvPr>
          <p:cNvSpPr>
            <a:spLocks noGrp="1"/>
          </p:cNvSpPr>
          <p:nvPr>
            <p:ph type="sldNum" sz="quarter" idx="12"/>
          </p:nvPr>
        </p:nvSpPr>
        <p:spPr/>
        <p:txBody>
          <a:bodyPr/>
          <a:lstStyle/>
          <a:p>
            <a:fld id="{C7D939B5-D1D6-442B-960C-11410C62AFA7}" type="slidenum">
              <a:rPr lang="en-US" smtClean="0"/>
              <a:pPr/>
              <a:t>29</a:t>
            </a:fld>
            <a:endParaRPr lang="en-US"/>
          </a:p>
        </p:txBody>
      </p:sp>
      <p:pic>
        <p:nvPicPr>
          <p:cNvPr id="7" name="Picture 6" descr="&quot;&quot;">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800" y="3692234"/>
            <a:ext cx="1063440" cy="707214"/>
          </a:xfrm>
          <a:prstGeom prst="rect">
            <a:avLst/>
          </a:prstGeom>
        </p:spPr>
      </p:pic>
    </p:spTree>
    <p:extLst>
      <p:ext uri="{BB962C8B-B14F-4D97-AF65-F5344CB8AC3E}">
        <p14:creationId xmlns:p14="http://schemas.microsoft.com/office/powerpoint/2010/main" val="1549427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Viral Suppression among Clients Served by the Ryan White HIV/AIDS Program (non-ADAP), 2011–2015—United States and 3 Territories"/>
          <p:cNvSpPr>
            <a:spLocks noGrp="1"/>
          </p:cNvSpPr>
          <p:nvPr>
            <p:ph type="title"/>
          </p:nvPr>
        </p:nvSpPr>
        <p:spPr>
          <a:xfrm>
            <a:off x="264160" y="1"/>
            <a:ext cx="11684000" cy="1066800"/>
          </a:xfrm>
        </p:spPr>
        <p:txBody>
          <a:bodyPr>
            <a:noAutofit/>
          </a:bodyPr>
          <a:lstStyle/>
          <a:p>
            <a:r>
              <a:rPr lang="en-US" sz="3200" dirty="0"/>
              <a:t>Viral Suppression among Clients Served by the Ryan White HIV/AIDS Program (non-ADAP), 2010–2022—United States and 3 Territories</a:t>
            </a:r>
            <a:r>
              <a:rPr lang="en-US" sz="3200" baseline="30000" dirty="0"/>
              <a:t>a</a:t>
            </a:r>
            <a:endParaRPr lang="en-US" sz="3200" baseline="30000" dirty="0">
              <a:cs typeface="Arial" panose="020B0604020202020204" pitchFamily="34" charset="0"/>
            </a:endParaRPr>
          </a:p>
        </p:txBody>
      </p:sp>
      <p:sp>
        <p:nvSpPr>
          <p:cNvPr id="6" name="TextBox 5"/>
          <p:cNvSpPr txBox="1">
            <a:spLocks noChangeArrowheads="1"/>
          </p:cNvSpPr>
          <p:nvPr/>
        </p:nvSpPr>
        <p:spPr bwMode="auto">
          <a:xfrm>
            <a:off x="970208" y="5976389"/>
            <a:ext cx="7696200" cy="4308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defTabSz="914400" eaLnBrk="1" hangingPunct="1">
              <a:spcBef>
                <a:spcPct val="0"/>
              </a:spcBef>
              <a:buNone/>
              <a:defRPr/>
            </a:pPr>
            <a:r>
              <a:rPr lang="en-US" altLang="en-US" sz="1100" i="1" dirty="0">
                <a:solidFill>
                  <a:prstClr val="black"/>
                </a:solidFill>
                <a:latin typeface="Calibri" panose="020F0502020204030204"/>
                <a:cs typeface="Arial" panose="020B0604020202020204" pitchFamily="34" charset="0"/>
              </a:rPr>
              <a:t>Viral suppression: </a:t>
            </a:r>
            <a:r>
              <a:rPr lang="en-US" altLang="en-US" sz="1100" dirty="0">
                <a:solidFill>
                  <a:prstClr val="black"/>
                </a:solidFill>
                <a:latin typeface="Calibri" panose="020F0502020204030204"/>
                <a:cs typeface="Arial" panose="020B0604020202020204" pitchFamily="34" charset="0"/>
              </a:rPr>
              <a:t>≥1 OAHS visit during the calendar year and ≥1 viral load reported, with the last viral load result &lt;200 copies/</a:t>
            </a:r>
            <a:r>
              <a:rPr lang="en-US" altLang="en-US" sz="1100" dirty="0" err="1">
                <a:solidFill>
                  <a:prstClr val="black"/>
                </a:solidFill>
                <a:latin typeface="Calibri" panose="020F0502020204030204"/>
                <a:cs typeface="Arial" panose="020B0604020202020204" pitchFamily="34" charset="0"/>
              </a:rPr>
              <a:t>mL.</a:t>
            </a:r>
            <a:endParaRPr lang="en-US" altLang="en-US" sz="1100" dirty="0">
              <a:solidFill>
                <a:prstClr val="black"/>
              </a:solidFill>
              <a:latin typeface="Calibri" panose="020F0502020204030204"/>
              <a:cs typeface="Arial" panose="020B0604020202020204" pitchFamily="34" charset="0"/>
            </a:endParaRPr>
          </a:p>
          <a:p>
            <a:pPr defTabSz="914400" eaLnBrk="1" hangingPunct="1">
              <a:spcBef>
                <a:spcPct val="0"/>
              </a:spcBef>
              <a:buNone/>
              <a:defRPr/>
            </a:pPr>
            <a:r>
              <a:rPr lang="en-US" sz="1100" baseline="30000" dirty="0">
                <a:solidFill>
                  <a:prstClr val="black"/>
                </a:solidFill>
                <a:latin typeface="Calibri" panose="020F0502020204030204"/>
              </a:rPr>
              <a:t>a </a:t>
            </a:r>
            <a:r>
              <a:rPr lang="en-US" sz="1100" dirty="0">
                <a:solidFill>
                  <a:prstClr val="black"/>
                </a:solidFill>
                <a:latin typeface="Calibri" panose="020F0502020204030204"/>
              </a:rPr>
              <a:t>Guam, Puerto Rico, and the U.S. Virgin Islands.</a:t>
            </a:r>
            <a:endParaRPr lang="en-US" altLang="en-US" sz="1100" dirty="0">
              <a:solidFill>
                <a:prstClr val="black"/>
              </a:solidFill>
              <a:latin typeface="Calibri" panose="020F0502020204030204"/>
              <a:cs typeface="Arial" panose="020B0604020202020204" pitchFamily="34" charset="0"/>
            </a:endParaRPr>
          </a:p>
        </p:txBody>
      </p:sp>
      <p:pic>
        <p:nvPicPr>
          <p:cNvPr id="3" name="Picture 2" descr="This chart shows the proportion of RWHAP clients that reached viral suppression from 2010 to 2022. Viral suppression increased steadily over the thirteen-year period, from 69.5% in 2010 to 89.6% in 2022.&#10; &#10;Viral suppression is defined as ≥1 outpatient/ambulatory health services visit during the calendar year and ≥1 viral load reported, with the last viral load result &lt;200 copies/mL.&#10; &#10;The three territories include Guam, Puerto Rico, and the U.S. Virgin Islands. 2019 and 2020 data for Guam are unavailable.&#10;">
            <a:extLst>
              <a:ext uri="{FF2B5EF4-FFF2-40B4-BE49-F238E27FC236}">
                <a16:creationId xmlns:a16="http://schemas.microsoft.com/office/drawing/2014/main" id="{0829D0AC-3101-EE30-E8FC-EF76F93B0247}"/>
              </a:ext>
            </a:extLst>
          </p:cNvPr>
          <p:cNvPicPr>
            <a:picLocks noChangeAspect="1"/>
          </p:cNvPicPr>
          <p:nvPr/>
        </p:nvPicPr>
        <p:blipFill>
          <a:blip r:embed="rId3"/>
          <a:stretch>
            <a:fillRect/>
          </a:stretch>
        </p:blipFill>
        <p:spPr>
          <a:xfrm>
            <a:off x="1438252" y="1120205"/>
            <a:ext cx="9315495" cy="4895512"/>
          </a:xfrm>
          <a:prstGeom prst="rect">
            <a:avLst/>
          </a:prstGeom>
        </p:spPr>
      </p:pic>
    </p:spTree>
    <p:extLst>
      <p:ext uri="{BB962C8B-B14F-4D97-AF65-F5344CB8AC3E}">
        <p14:creationId xmlns:p14="http://schemas.microsoft.com/office/powerpoint/2010/main" val="15703332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2E310-3D82-418F-A534-CFB4C19B48C5}"/>
              </a:ext>
            </a:extLst>
          </p:cNvPr>
          <p:cNvSpPr>
            <a:spLocks noGrp="1"/>
          </p:cNvSpPr>
          <p:nvPr>
            <p:ph type="title"/>
          </p:nvPr>
        </p:nvSpPr>
        <p:spPr>
          <a:xfrm>
            <a:off x="838200" y="120109"/>
            <a:ext cx="10515600" cy="950416"/>
          </a:xfrm>
        </p:spPr>
        <p:txBody>
          <a:bodyPr>
            <a:normAutofit/>
          </a:bodyPr>
          <a:lstStyle/>
          <a:p>
            <a:r>
              <a:rPr lang="en-US" sz="4400"/>
              <a:t>Connect with HRSA</a:t>
            </a:r>
          </a:p>
        </p:txBody>
      </p:sp>
      <p:sp>
        <p:nvSpPr>
          <p:cNvPr id="4" name="Content Placeholder 3">
            <a:extLst>
              <a:ext uri="{FF2B5EF4-FFF2-40B4-BE49-F238E27FC236}">
                <a16:creationId xmlns:a16="http://schemas.microsoft.com/office/drawing/2014/main" id="{F491DFDA-565C-4E62-BA12-421BD0DE06E8}"/>
              </a:ext>
            </a:extLst>
          </p:cNvPr>
          <p:cNvSpPr>
            <a:spLocks noGrp="1" noChangeAspect="1"/>
          </p:cNvSpPr>
          <p:nvPr>
            <p:ph sz="quarter" idx="13"/>
          </p:nvPr>
        </p:nvSpPr>
        <p:spPr>
          <a:xfrm>
            <a:off x="838200" y="1518590"/>
            <a:ext cx="10515600" cy="1497076"/>
          </a:xfrm>
        </p:spPr>
        <p:txBody>
          <a:bodyPr>
            <a:normAutofit/>
          </a:bodyPr>
          <a:lstStyle/>
          <a:p>
            <a:pPr marL="0" indent="0">
              <a:buNone/>
            </a:pPr>
            <a:r>
              <a:rPr lang="en-US" sz="3900">
                <a:solidFill>
                  <a:schemeClr val="tx1"/>
                </a:solidFill>
              </a:rPr>
              <a:t>Learn more about our agency at: </a:t>
            </a:r>
          </a:p>
          <a:p>
            <a:pPr marL="0" indent="0">
              <a:buNone/>
            </a:pPr>
            <a:r>
              <a:rPr lang="en-US" sz="4300" u="sng">
                <a:solidFill>
                  <a:srgbClr val="0563C1"/>
                </a:solidFill>
                <a:uFill>
                  <a:solidFill>
                    <a:srgbClr val="0563C1"/>
                  </a:solidFill>
                </a:uFill>
                <a:sym typeface="Calibri"/>
                <a:hlinkClick r:id="rId3"/>
              </a:rPr>
              <a:t>www.HRSA.gov</a:t>
            </a:r>
            <a:endParaRPr lang="en-US" sz="4300" u="sng">
              <a:solidFill>
                <a:srgbClr val="0563C1"/>
              </a:solidFill>
              <a:uFill>
                <a:solidFill>
                  <a:srgbClr val="0563C1"/>
                </a:solidFill>
              </a:uFill>
              <a:sym typeface="Calibri"/>
            </a:endParaRPr>
          </a:p>
        </p:txBody>
      </p:sp>
      <p:sp>
        <p:nvSpPr>
          <p:cNvPr id="5" name="Content Placeholder 4">
            <a:extLst>
              <a:ext uri="{FF2B5EF4-FFF2-40B4-BE49-F238E27FC236}">
                <a16:creationId xmlns:a16="http://schemas.microsoft.com/office/drawing/2014/main" id="{CE9220D7-A106-44C2-B0E6-9AE990EBF466}"/>
              </a:ext>
            </a:extLst>
          </p:cNvPr>
          <p:cNvSpPr>
            <a:spLocks noGrp="1"/>
          </p:cNvSpPr>
          <p:nvPr>
            <p:ph sz="quarter" idx="14"/>
          </p:nvPr>
        </p:nvSpPr>
        <p:spPr>
          <a:xfrm>
            <a:off x="838200" y="3502713"/>
            <a:ext cx="10515600" cy="707214"/>
          </a:xfrm>
        </p:spPr>
        <p:txBody>
          <a:bodyPr>
            <a:normAutofit/>
          </a:bodyPr>
          <a:lstStyle/>
          <a:p>
            <a:pPr marL="0" indent="0">
              <a:buNone/>
            </a:pPr>
            <a:r>
              <a:rPr lang="en-US">
                <a:solidFill>
                  <a:schemeClr val="tx1"/>
                </a:solidFill>
                <a:hlinkClick r:id="rId4"/>
              </a:rPr>
              <a:t>Sign up for the HRSA eNews</a:t>
            </a:r>
            <a:endParaRPr lang="en-US">
              <a:solidFill>
                <a:schemeClr val="tx1"/>
              </a:solidFill>
            </a:endParaRPr>
          </a:p>
        </p:txBody>
      </p:sp>
      <p:sp>
        <p:nvSpPr>
          <p:cNvPr id="13" name="Content Placeholder 12">
            <a:extLst>
              <a:ext uri="{FF2B5EF4-FFF2-40B4-BE49-F238E27FC236}">
                <a16:creationId xmlns:a16="http://schemas.microsoft.com/office/drawing/2014/main" id="{4F51BE1E-2A32-47E0-96AD-C6A7DF86731E}"/>
              </a:ext>
            </a:extLst>
          </p:cNvPr>
          <p:cNvSpPr>
            <a:spLocks noGrp="1"/>
          </p:cNvSpPr>
          <p:nvPr>
            <p:ph sz="quarter" idx="15"/>
          </p:nvPr>
        </p:nvSpPr>
        <p:spPr>
          <a:xfrm>
            <a:off x="2409264" y="4431966"/>
            <a:ext cx="7373471" cy="707214"/>
          </a:xfrm>
        </p:spPr>
        <p:txBody>
          <a:bodyPr/>
          <a:lstStyle/>
          <a:p>
            <a:pPr marL="0" indent="0">
              <a:buNone/>
            </a:pPr>
            <a:r>
              <a:rPr lang="en-US">
                <a:solidFill>
                  <a:schemeClr val="tx1"/>
                </a:solidFill>
              </a:rPr>
              <a:t>FOLLOW US: </a:t>
            </a:r>
          </a:p>
        </p:txBody>
      </p:sp>
      <p:pic>
        <p:nvPicPr>
          <p:cNvPr id="7" name="Picture 6" descr="&quot;&quo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0939" y="3511882"/>
            <a:ext cx="737487" cy="490447"/>
          </a:xfrm>
          <a:prstGeom prst="rect">
            <a:avLst/>
          </a:prstGeom>
        </p:spPr>
      </p:pic>
      <p:grpSp>
        <p:nvGrpSpPr>
          <p:cNvPr id="6" name="Group 5" descr="HRSA Social Media Channels">
            <a:extLst>
              <a:ext uri="{FF2B5EF4-FFF2-40B4-BE49-F238E27FC236}">
                <a16:creationId xmlns:a16="http://schemas.microsoft.com/office/drawing/2014/main" id="{D5EC7C5D-DEB3-1863-C33B-8A6DC2759256}"/>
              </a:ext>
            </a:extLst>
          </p:cNvPr>
          <p:cNvGrpSpPr/>
          <p:nvPr/>
        </p:nvGrpSpPr>
        <p:grpSpPr>
          <a:xfrm>
            <a:off x="3798426" y="5167173"/>
            <a:ext cx="4598531" cy="797995"/>
            <a:chOff x="2692195" y="5469993"/>
            <a:chExt cx="4598531" cy="797995"/>
          </a:xfrm>
        </p:grpSpPr>
        <p:grpSp>
          <p:nvGrpSpPr>
            <p:cNvPr id="16" name="Group 15" descr="Social Media Icons&#10;">
              <a:extLst>
                <a:ext uri="{FF2B5EF4-FFF2-40B4-BE49-F238E27FC236}">
                  <a16:creationId xmlns:a16="http://schemas.microsoft.com/office/drawing/2014/main" id="{352669EA-3438-8CC3-E0DE-075D74C227A6}"/>
                </a:ext>
              </a:extLst>
            </p:cNvPr>
            <p:cNvGrpSpPr/>
            <p:nvPr/>
          </p:nvGrpSpPr>
          <p:grpSpPr>
            <a:xfrm>
              <a:off x="2692195" y="5469993"/>
              <a:ext cx="4598531" cy="797995"/>
              <a:chOff x="3799084" y="5111968"/>
              <a:chExt cx="4598531" cy="797995"/>
            </a:xfrm>
          </p:grpSpPr>
          <p:pic>
            <p:nvPicPr>
              <p:cNvPr id="18" name="Picture 17" descr="Facebook">
                <a:hlinkClick r:id="rId6"/>
                <a:extLst>
                  <a:ext uri="{FF2B5EF4-FFF2-40B4-BE49-F238E27FC236}">
                    <a16:creationId xmlns:a16="http://schemas.microsoft.com/office/drawing/2014/main" id="{DC06B52A-C700-00A9-97E5-414C1EF4346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799084" y="5117474"/>
                <a:ext cx="781093" cy="781093"/>
              </a:xfrm>
              <a:prstGeom prst="rect">
                <a:avLst/>
              </a:prstGeom>
            </p:spPr>
          </p:pic>
          <p:pic>
            <p:nvPicPr>
              <p:cNvPr id="19" name="Picture 18" descr="Instagram">
                <a:hlinkClick r:id="rId8"/>
                <a:extLst>
                  <a:ext uri="{FF2B5EF4-FFF2-40B4-BE49-F238E27FC236}">
                    <a16:creationId xmlns:a16="http://schemas.microsoft.com/office/drawing/2014/main" id="{DA937D90-7F84-D398-29DA-CE93D8473F4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689646" y="5119224"/>
                <a:ext cx="786290" cy="785036"/>
              </a:xfrm>
              <a:prstGeom prst="rect">
                <a:avLst/>
              </a:prstGeom>
            </p:spPr>
          </p:pic>
          <p:pic>
            <p:nvPicPr>
              <p:cNvPr id="20" name="Picture 19" descr="Instagram">
                <a:hlinkClick r:id="rId10"/>
                <a:extLst>
                  <a:ext uri="{FF2B5EF4-FFF2-40B4-BE49-F238E27FC236}">
                    <a16:creationId xmlns:a16="http://schemas.microsoft.com/office/drawing/2014/main" id="{E9E5E4F7-35CB-747E-9A66-00ECD335F99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659254" y="5124834"/>
                <a:ext cx="786384" cy="785129"/>
              </a:xfrm>
              <a:prstGeom prst="rect">
                <a:avLst/>
              </a:prstGeom>
            </p:spPr>
          </p:pic>
          <p:pic>
            <p:nvPicPr>
              <p:cNvPr id="21" name="Picture 20" descr="YouTube">
                <a:hlinkClick r:id="rId12"/>
                <a:extLst>
                  <a:ext uri="{FF2B5EF4-FFF2-40B4-BE49-F238E27FC236}">
                    <a16:creationId xmlns:a16="http://schemas.microsoft.com/office/drawing/2014/main" id="{15ABB07E-5FED-DB6E-4576-F15D83192269}"/>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612580" y="5111968"/>
                <a:ext cx="785035" cy="785035"/>
              </a:xfrm>
              <a:prstGeom prst="rect">
                <a:avLst/>
              </a:prstGeom>
            </p:spPr>
          </p:pic>
        </p:grpSp>
        <p:pic>
          <p:nvPicPr>
            <p:cNvPr id="17" name="Picture 16" descr="X">
              <a:hlinkClick r:id="rId14"/>
              <a:extLst>
                <a:ext uri="{FF2B5EF4-FFF2-40B4-BE49-F238E27FC236}">
                  <a16:creationId xmlns:a16="http://schemas.microsoft.com/office/drawing/2014/main" id="{389793B2-2E36-0BA6-37F9-16C9AA410545}"/>
                </a:ext>
              </a:extLst>
            </p:cNvPr>
            <p:cNvPicPr>
              <a:picLocks noChangeAspect="1"/>
            </p:cNvPicPr>
            <p:nvPr/>
          </p:nvPicPr>
          <p:blipFill>
            <a:blip r:embed="rId15"/>
            <a:stretch>
              <a:fillRect/>
            </a:stretch>
          </p:blipFill>
          <p:spPr>
            <a:xfrm flipH="1">
              <a:off x="3633948" y="5484506"/>
              <a:ext cx="760974" cy="777779"/>
            </a:xfrm>
            <a:prstGeom prst="rect">
              <a:avLst/>
            </a:prstGeom>
          </p:spPr>
        </p:pic>
      </p:grpSp>
      <p:sp>
        <p:nvSpPr>
          <p:cNvPr id="3" name="Slide Number Placeholder 2">
            <a:extLst>
              <a:ext uri="{FF2B5EF4-FFF2-40B4-BE49-F238E27FC236}">
                <a16:creationId xmlns:a16="http://schemas.microsoft.com/office/drawing/2014/main" id="{A054B5B0-1D6B-4084-BFC9-D8B65287122A}"/>
              </a:ext>
            </a:extLst>
          </p:cNvPr>
          <p:cNvSpPr>
            <a:spLocks noGrp="1"/>
          </p:cNvSpPr>
          <p:nvPr>
            <p:ph type="sldNum" sz="quarter" idx="12"/>
          </p:nvPr>
        </p:nvSpPr>
        <p:spPr>
          <a:xfrm>
            <a:off x="9272016" y="6473952"/>
            <a:ext cx="2743200" cy="38404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D939B5-D1D6-442B-960C-11410C62AFA7}" type="slidenum">
              <a:rPr kumimoji="0" lang="en-US" sz="16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5216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Viral Suppression among Clients Served by the Ryan White HIV/AIDS Program (non-ADAP), 2011–2015—United States and 3 Territories"/>
          <p:cNvSpPr>
            <a:spLocks noGrp="1"/>
          </p:cNvSpPr>
          <p:nvPr>
            <p:ph type="title"/>
          </p:nvPr>
        </p:nvSpPr>
        <p:spPr>
          <a:xfrm>
            <a:off x="311906" y="40640"/>
            <a:ext cx="11615934" cy="983227"/>
          </a:xfrm>
        </p:spPr>
        <p:txBody>
          <a:bodyPr>
            <a:noAutofit/>
          </a:bodyPr>
          <a:lstStyle/>
          <a:p>
            <a:r>
              <a:rPr lang="en-US" sz="3200" dirty="0"/>
              <a:t>Viral Suppression among RWHAP Clients, by State, 2010 and 2022—United States and 2 </a:t>
            </a:r>
            <a:r>
              <a:rPr lang="en-US" sz="3200" dirty="0" err="1"/>
              <a:t>Territories</a:t>
            </a:r>
            <a:r>
              <a:rPr lang="en-US" sz="3200" baseline="30000" dirty="0" err="1"/>
              <a:t>a</a:t>
            </a:r>
            <a:endParaRPr lang="en-US" sz="3200" baseline="30000" dirty="0"/>
          </a:p>
        </p:txBody>
      </p:sp>
      <p:sp>
        <p:nvSpPr>
          <p:cNvPr id="6" name="TextBox 5"/>
          <p:cNvSpPr txBox="1">
            <a:spLocks noChangeArrowheads="1"/>
          </p:cNvSpPr>
          <p:nvPr/>
        </p:nvSpPr>
        <p:spPr bwMode="auto">
          <a:xfrm>
            <a:off x="970208" y="5976389"/>
            <a:ext cx="7696200" cy="4308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defTabSz="914400" eaLnBrk="1" hangingPunct="1">
              <a:spcBef>
                <a:spcPct val="0"/>
              </a:spcBef>
              <a:buNone/>
              <a:defRPr/>
            </a:pPr>
            <a:r>
              <a:rPr lang="en-US" altLang="en-US" sz="1100" i="1" dirty="0">
                <a:solidFill>
                  <a:prstClr val="black"/>
                </a:solidFill>
                <a:latin typeface="Calibri" panose="020F0502020204030204"/>
                <a:cs typeface="Arial" panose="020B0604020202020204" pitchFamily="34" charset="0"/>
              </a:rPr>
              <a:t>Viral suppression: </a:t>
            </a:r>
            <a:r>
              <a:rPr lang="en-US" altLang="en-US" sz="1100" dirty="0">
                <a:solidFill>
                  <a:prstClr val="black"/>
                </a:solidFill>
                <a:latin typeface="Calibri" panose="020F0502020204030204"/>
                <a:cs typeface="Arial" panose="020B0604020202020204" pitchFamily="34" charset="0"/>
              </a:rPr>
              <a:t>≥1 OAHS visit during the calendar year and ≥1 viral load reported, with the last viral load result &lt;200 copies/</a:t>
            </a:r>
            <a:r>
              <a:rPr lang="en-US" altLang="en-US" sz="1100" dirty="0" err="1">
                <a:solidFill>
                  <a:prstClr val="black"/>
                </a:solidFill>
                <a:latin typeface="Calibri" panose="020F0502020204030204"/>
                <a:cs typeface="Arial" panose="020B0604020202020204" pitchFamily="34" charset="0"/>
              </a:rPr>
              <a:t>mL.</a:t>
            </a:r>
            <a:endParaRPr lang="en-US" altLang="en-US" sz="1100" dirty="0">
              <a:solidFill>
                <a:prstClr val="black"/>
              </a:solidFill>
              <a:latin typeface="Calibri" panose="020F0502020204030204"/>
              <a:cs typeface="Arial" panose="020B0604020202020204" pitchFamily="34" charset="0"/>
            </a:endParaRPr>
          </a:p>
          <a:p>
            <a:pPr defTabSz="914400" eaLnBrk="1" hangingPunct="1">
              <a:spcBef>
                <a:spcPct val="0"/>
              </a:spcBef>
              <a:buNone/>
              <a:defRPr/>
            </a:pPr>
            <a:r>
              <a:rPr lang="en-US" sz="1100" baseline="30000" dirty="0">
                <a:solidFill>
                  <a:prstClr val="black"/>
                </a:solidFill>
                <a:latin typeface="Calibri" panose="020F0502020204030204"/>
              </a:rPr>
              <a:t>a </a:t>
            </a:r>
            <a:r>
              <a:rPr lang="en-US" sz="1100" dirty="0">
                <a:solidFill>
                  <a:prstClr val="black"/>
                </a:solidFill>
                <a:latin typeface="Calibri" panose="020F0502020204030204"/>
              </a:rPr>
              <a:t>Guam, Puerto Rico, and the U.S. Virgin Islands. </a:t>
            </a:r>
            <a:r>
              <a:rPr lang="en-US" altLang="en-US" sz="1100" dirty="0">
                <a:solidFill>
                  <a:prstClr val="black"/>
                </a:solidFill>
                <a:latin typeface="Calibri" panose="020F0502020204030204"/>
                <a:cs typeface="Arial" panose="020B0604020202020204" pitchFamily="34" charset="0"/>
              </a:rPr>
              <a:t>*2022 data for Indiana are unavailable. </a:t>
            </a:r>
          </a:p>
        </p:txBody>
      </p:sp>
      <p:pic>
        <p:nvPicPr>
          <p:cNvPr id="3" name="Picture 2" descr="This slide shows the variation in viral suppression by state in 2010 and in 2022, with darker red indicating lower percentages of viral suppression and lighter shades indicating higher percentages.&#10; &#10;From 2010 through 2022, all states showed increases in viral suppression; however, some states, particularly in the Southern U.S. continued to have room for improvement.&#10;  &#10;Viral suppression is defined as ≥1 outpatient/ambulatory health services visit  during the calendar year and ≥1 viral load reported, with the last viral load result &lt;200 copies/mL. &#10; &#10;The two territories include Puerto Rico and the U.S. Virgin Islands. ">
            <a:extLst>
              <a:ext uri="{FF2B5EF4-FFF2-40B4-BE49-F238E27FC236}">
                <a16:creationId xmlns:a16="http://schemas.microsoft.com/office/drawing/2014/main" id="{34B1D239-336C-776A-F834-7BED6F506EB3}"/>
              </a:ext>
            </a:extLst>
          </p:cNvPr>
          <p:cNvPicPr>
            <a:picLocks noChangeAspect="1"/>
          </p:cNvPicPr>
          <p:nvPr/>
        </p:nvPicPr>
        <p:blipFill>
          <a:blip r:embed="rId3"/>
          <a:stretch>
            <a:fillRect/>
          </a:stretch>
        </p:blipFill>
        <p:spPr>
          <a:xfrm>
            <a:off x="194047" y="783106"/>
            <a:ext cx="11851651" cy="5291787"/>
          </a:xfrm>
          <a:prstGeom prst="rect">
            <a:avLst/>
          </a:prstGeom>
        </p:spPr>
      </p:pic>
    </p:spTree>
    <p:extLst>
      <p:ext uri="{BB962C8B-B14F-4D97-AF65-F5344CB8AC3E}">
        <p14:creationId xmlns:p14="http://schemas.microsoft.com/office/powerpoint/2010/main" val="1096634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a:extLst>
              <a:ext uri="{FF2B5EF4-FFF2-40B4-BE49-F238E27FC236}">
                <a16:creationId xmlns:a16="http://schemas.microsoft.com/office/drawing/2014/main" id="{B54EB02B-327F-4B96-8829-497CAAF2FD6D}"/>
              </a:ext>
              <a:ext uri="{C183D7F6-B498-43B3-948B-1728B52AA6E4}">
                <adec:decorative xmlns:adec="http://schemas.microsoft.com/office/drawing/2017/decorative" val="1"/>
              </a:ext>
            </a:extLst>
          </p:cNvPr>
          <p:cNvSpPr txBox="1">
            <a:spLocks noChangeArrowheads="1"/>
          </p:cNvSpPr>
          <p:nvPr/>
        </p:nvSpPr>
        <p:spPr bwMode="auto">
          <a:xfrm>
            <a:off x="883648" y="7463761"/>
            <a:ext cx="5781366"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defTabSz="914400" eaLnBrk="1" hangingPunct="1">
              <a:spcBef>
                <a:spcPts val="0"/>
              </a:spcBef>
              <a:buNone/>
              <a:defRPr/>
            </a:pPr>
            <a:r>
              <a:rPr lang="en-US" sz="900" baseline="30000" dirty="0">
                <a:solidFill>
                  <a:prstClr val="black"/>
                </a:solidFill>
                <a:latin typeface="Calibri" panose="020F0502020204030204"/>
              </a:rPr>
              <a:t>a </a:t>
            </a:r>
            <a:r>
              <a:rPr lang="en-US" sz="900" dirty="0">
                <a:solidFill>
                  <a:prstClr val="black"/>
                </a:solidFill>
                <a:latin typeface="Calibri" panose="020F0502020204030204"/>
              </a:rPr>
              <a:t>Guam, Puerto Rico, and the U.S. Virgin Islands.</a:t>
            </a:r>
          </a:p>
          <a:p>
            <a:pPr defTabSz="914400" eaLnBrk="1" hangingPunct="1">
              <a:spcBef>
                <a:spcPts val="0"/>
              </a:spcBef>
              <a:buNone/>
              <a:defRPr/>
            </a:pPr>
            <a:r>
              <a:rPr lang="en-US" altLang="en-US" sz="900" baseline="30000" dirty="0">
                <a:solidFill>
                  <a:prstClr val="black"/>
                </a:solidFill>
                <a:latin typeface="Calibri" panose="020F0502020204030204"/>
                <a:cs typeface="Arial" panose="020B0604020202020204" pitchFamily="34" charset="0"/>
              </a:rPr>
              <a:t>b </a:t>
            </a:r>
            <a:r>
              <a:rPr lang="en-US" altLang="en-US" sz="900" dirty="0">
                <a:solidFill>
                  <a:prstClr val="black"/>
                </a:solidFill>
                <a:latin typeface="Calibri" panose="020F0502020204030204"/>
                <a:cs typeface="Arial" panose="020B0604020202020204" pitchFamily="34" charset="0"/>
              </a:rPr>
              <a:t>Transgender clients includes clients who identify as transgender male, transgender female, or other gender identity.  </a:t>
            </a:r>
            <a:endParaRPr lang="en-US" altLang="en-US" sz="900" baseline="30000" dirty="0">
              <a:solidFill>
                <a:prstClr val="black"/>
              </a:solidFill>
              <a:latin typeface="Calibri" panose="020F0502020204030204"/>
              <a:cs typeface="Arial" panose="020B0604020202020204" pitchFamily="34" charset="0"/>
            </a:endParaRPr>
          </a:p>
        </p:txBody>
      </p:sp>
      <p:pic>
        <p:nvPicPr>
          <p:cNvPr id="5" name="Picture 4" descr="Viral suppression has increased steadily over time; however, differences continue to exist across subgroups, including by gender. From 2010 through 2022, viral suppression increased from 70.9% to 89.6% among male clients; 66.3% to 89.9% among female clients; and 61.5% to 86.4% among transgender clients.&#10; &#10;Viral suppression is defined as ≥1 outpatient/ambulatory health services visit  during the calendar year and ≥1 viral load reported, with the last viral load result &lt;200 copies/mL.&#10; &#10;The three territories include Guam, Puerto Rico, and the U.S. Virgin Islands. 2019 and 2020 data for Guam are unavailable.&#10;">
            <a:extLst>
              <a:ext uri="{FF2B5EF4-FFF2-40B4-BE49-F238E27FC236}">
                <a16:creationId xmlns:a16="http://schemas.microsoft.com/office/drawing/2014/main" id="{8E508D3F-0441-AA48-E768-48D12B23C464}"/>
              </a:ext>
            </a:extLst>
          </p:cNvPr>
          <p:cNvPicPr>
            <a:picLocks noChangeAspect="1"/>
          </p:cNvPicPr>
          <p:nvPr/>
        </p:nvPicPr>
        <p:blipFill>
          <a:blip r:embed="rId3"/>
          <a:stretch>
            <a:fillRect/>
          </a:stretch>
        </p:blipFill>
        <p:spPr>
          <a:xfrm>
            <a:off x="377456" y="1166681"/>
            <a:ext cx="11437087" cy="4858933"/>
          </a:xfrm>
          <a:prstGeom prst="rect">
            <a:avLst/>
          </a:prstGeom>
        </p:spPr>
      </p:pic>
      <p:sp>
        <p:nvSpPr>
          <p:cNvPr id="2" name="Title 1" title="Viral Suppression among Clients Served by the Ryan White HIV/AIDS Program (non-ADAP), 2011–2015—United States and 3 Territories"/>
          <p:cNvSpPr>
            <a:spLocks noGrp="1"/>
          </p:cNvSpPr>
          <p:nvPr>
            <p:ph type="title"/>
          </p:nvPr>
        </p:nvSpPr>
        <p:spPr>
          <a:xfrm>
            <a:off x="257452" y="1"/>
            <a:ext cx="11727402" cy="1066800"/>
          </a:xfrm>
        </p:spPr>
        <p:txBody>
          <a:bodyPr>
            <a:noAutofit/>
          </a:bodyPr>
          <a:lstStyle/>
          <a:p>
            <a:r>
              <a:rPr lang="en-US" sz="3200" dirty="0"/>
              <a:t>Viral Suppression among Clients Served by the Ryan White HIV/AIDS Program, by Gender, 2010–2022—United States and 3 Territories</a:t>
            </a:r>
            <a:r>
              <a:rPr lang="en-US" sz="3200" baseline="30000" dirty="0"/>
              <a:t>a</a:t>
            </a:r>
            <a:endParaRPr lang="en-US" sz="3200" baseline="30000" dirty="0">
              <a:cs typeface="Arial" panose="020B0604020202020204" pitchFamily="34" charset="0"/>
            </a:endParaRPr>
          </a:p>
        </p:txBody>
      </p:sp>
      <p:sp>
        <p:nvSpPr>
          <p:cNvPr id="7" name="TextBox 6">
            <a:extLst>
              <a:ext uri="{FF2B5EF4-FFF2-40B4-BE49-F238E27FC236}">
                <a16:creationId xmlns:a16="http://schemas.microsoft.com/office/drawing/2014/main" id="{A9D8228C-05C4-6990-E3D1-940C70B54AF0}"/>
              </a:ext>
            </a:extLst>
          </p:cNvPr>
          <p:cNvSpPr txBox="1">
            <a:spLocks noChangeArrowheads="1"/>
          </p:cNvSpPr>
          <p:nvPr/>
        </p:nvSpPr>
        <p:spPr bwMode="auto">
          <a:xfrm>
            <a:off x="974546" y="5811599"/>
            <a:ext cx="7696200"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defTabSz="914400" eaLnBrk="1" hangingPunct="1">
              <a:spcBef>
                <a:spcPct val="0"/>
              </a:spcBef>
              <a:buNone/>
              <a:defRPr/>
            </a:pPr>
            <a:r>
              <a:rPr lang="en-US" altLang="en-US" sz="1100" i="1" dirty="0">
                <a:solidFill>
                  <a:prstClr val="black"/>
                </a:solidFill>
                <a:latin typeface="+mn-lt"/>
                <a:cs typeface="Arial" panose="020B0604020202020204" pitchFamily="34" charset="0"/>
              </a:rPr>
              <a:t>Viral suppression: </a:t>
            </a:r>
            <a:r>
              <a:rPr lang="en-US" altLang="en-US" sz="1100" dirty="0">
                <a:solidFill>
                  <a:prstClr val="black"/>
                </a:solidFill>
                <a:latin typeface="+mn-lt"/>
                <a:cs typeface="Arial" panose="020B0604020202020204" pitchFamily="34" charset="0"/>
              </a:rPr>
              <a:t>≥1 OAHS visit during the calendar year and ≥1 viral load reported, with the last viral load result &lt;200 copies/</a:t>
            </a:r>
            <a:r>
              <a:rPr lang="en-US" altLang="en-US" sz="1100" dirty="0" err="1">
                <a:solidFill>
                  <a:prstClr val="black"/>
                </a:solidFill>
                <a:latin typeface="+mn-lt"/>
                <a:cs typeface="Arial" panose="020B0604020202020204" pitchFamily="34" charset="0"/>
              </a:rPr>
              <a:t>mL.</a:t>
            </a:r>
            <a:endParaRPr lang="en-US" altLang="en-US" sz="1100" dirty="0">
              <a:solidFill>
                <a:prstClr val="black"/>
              </a:solidFill>
              <a:latin typeface="+mn-lt"/>
              <a:cs typeface="Arial" panose="020B0604020202020204" pitchFamily="34" charset="0"/>
            </a:endParaRPr>
          </a:p>
          <a:p>
            <a:pPr defTabSz="914400" eaLnBrk="1" hangingPunct="1">
              <a:spcBef>
                <a:spcPts val="0"/>
              </a:spcBef>
              <a:buNone/>
              <a:defRPr/>
            </a:pPr>
            <a:r>
              <a:rPr lang="en-US" sz="1100" baseline="30000" dirty="0">
                <a:solidFill>
                  <a:prstClr val="black"/>
                </a:solidFill>
                <a:latin typeface="Calibri" panose="020F0502020204030204"/>
              </a:rPr>
              <a:t>a </a:t>
            </a:r>
            <a:r>
              <a:rPr lang="en-US" sz="1100" dirty="0">
                <a:solidFill>
                  <a:prstClr val="black"/>
                </a:solidFill>
                <a:latin typeface="Calibri" panose="020F0502020204030204"/>
              </a:rPr>
              <a:t>Guam, Puerto Rico, and the U.S. Virgin Islands.</a:t>
            </a:r>
          </a:p>
          <a:p>
            <a:pPr defTabSz="914400" eaLnBrk="1" hangingPunct="1">
              <a:spcBef>
                <a:spcPts val="0"/>
              </a:spcBef>
              <a:buNone/>
              <a:defRPr/>
            </a:pPr>
            <a:r>
              <a:rPr lang="en-US" altLang="en-US" sz="1100" baseline="30000" dirty="0">
                <a:solidFill>
                  <a:prstClr val="black"/>
                </a:solidFill>
                <a:latin typeface="Calibri" panose="020F0502020204030204"/>
                <a:cs typeface="Arial" panose="020B0604020202020204" pitchFamily="34" charset="0"/>
              </a:rPr>
              <a:t>b </a:t>
            </a:r>
            <a:r>
              <a:rPr lang="en-US" altLang="en-US" sz="1100" dirty="0">
                <a:solidFill>
                  <a:prstClr val="black"/>
                </a:solidFill>
                <a:latin typeface="Calibri" panose="020F0502020204030204"/>
                <a:cs typeface="Arial" panose="020B0604020202020204" pitchFamily="34" charset="0"/>
              </a:rPr>
              <a:t>Transgender clients includes clients who identify as transgender male, transgender female, or other gender identity.  </a:t>
            </a:r>
            <a:endParaRPr lang="en-US" altLang="en-US" sz="1100" baseline="30000" dirty="0">
              <a:solidFill>
                <a:prstClr val="black"/>
              </a:solidFill>
              <a:latin typeface="Calibri" panose="020F0502020204030204"/>
              <a:cs typeface="Arial" panose="020B0604020202020204" pitchFamily="34" charset="0"/>
            </a:endParaRPr>
          </a:p>
          <a:p>
            <a:pPr defTabSz="914400" eaLnBrk="1" hangingPunct="1">
              <a:spcBef>
                <a:spcPct val="0"/>
              </a:spcBef>
              <a:buNone/>
              <a:defRPr/>
            </a:pPr>
            <a:endParaRPr lang="en-US" altLang="en-US" sz="1100" dirty="0">
              <a:solidFill>
                <a:prstClr val="black"/>
              </a:solidFill>
              <a:latin typeface="+mn-lt"/>
              <a:cs typeface="Arial" panose="020B0604020202020204" pitchFamily="34" charset="0"/>
            </a:endParaRPr>
          </a:p>
        </p:txBody>
      </p:sp>
    </p:spTree>
    <p:extLst>
      <p:ext uri="{BB962C8B-B14F-4D97-AF65-F5344CB8AC3E}">
        <p14:creationId xmlns:p14="http://schemas.microsoft.com/office/powerpoint/2010/main" val="2921309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Viral Suppression among Clients Served by the Ryan White HIV/AIDS Program (non-ADAP), 2011–2015—United States and 3 Territories"/>
          <p:cNvSpPr>
            <a:spLocks noGrp="1"/>
          </p:cNvSpPr>
          <p:nvPr>
            <p:ph type="title"/>
          </p:nvPr>
        </p:nvSpPr>
        <p:spPr>
          <a:xfrm>
            <a:off x="168676" y="1"/>
            <a:ext cx="11887200" cy="1066800"/>
          </a:xfrm>
        </p:spPr>
        <p:txBody>
          <a:bodyPr>
            <a:noAutofit/>
          </a:bodyPr>
          <a:lstStyle/>
          <a:p>
            <a:r>
              <a:rPr lang="en-US" sz="3200" dirty="0"/>
              <a:t>Viral Suppression among Clients Served by the Ryan White HIV/AIDS Program, by Age Group, 2010–2022—United States and 3 Territories</a:t>
            </a:r>
            <a:r>
              <a:rPr lang="en-US" sz="3200" baseline="30000" dirty="0"/>
              <a:t>a</a:t>
            </a:r>
            <a:endParaRPr lang="en-US" sz="3200" baseline="30000" dirty="0">
              <a:cs typeface="Arial" panose="020B0604020202020204" pitchFamily="34" charset="0"/>
            </a:endParaRPr>
          </a:p>
        </p:txBody>
      </p:sp>
      <p:sp>
        <p:nvSpPr>
          <p:cNvPr id="6" name="TextBox 5"/>
          <p:cNvSpPr txBox="1">
            <a:spLocks noChangeArrowheads="1"/>
          </p:cNvSpPr>
          <p:nvPr/>
        </p:nvSpPr>
        <p:spPr bwMode="auto">
          <a:xfrm>
            <a:off x="970547" y="5947567"/>
            <a:ext cx="7696200" cy="6001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defTabSz="914400" eaLnBrk="1" hangingPunct="1">
              <a:spcBef>
                <a:spcPct val="0"/>
              </a:spcBef>
              <a:buNone/>
              <a:defRPr/>
            </a:pPr>
            <a:r>
              <a:rPr lang="en-US" altLang="en-US" sz="1100" i="1" dirty="0">
                <a:solidFill>
                  <a:prstClr val="black"/>
                </a:solidFill>
                <a:latin typeface="+mn-lt"/>
                <a:cs typeface="Arial" panose="020B0604020202020204" pitchFamily="34" charset="0"/>
              </a:rPr>
              <a:t>Viral suppression: </a:t>
            </a:r>
            <a:r>
              <a:rPr lang="en-US" altLang="en-US" sz="1100" dirty="0">
                <a:solidFill>
                  <a:prstClr val="black"/>
                </a:solidFill>
                <a:latin typeface="+mn-lt"/>
                <a:cs typeface="Arial" panose="020B0604020202020204" pitchFamily="34" charset="0"/>
              </a:rPr>
              <a:t>≥1 OAHS visit during the calendar year and ≥1 viral load reported, with the last viral load result &lt;200 copies/</a:t>
            </a:r>
            <a:r>
              <a:rPr lang="en-US" altLang="en-US" sz="1100" dirty="0" err="1">
                <a:solidFill>
                  <a:prstClr val="black"/>
                </a:solidFill>
                <a:latin typeface="+mn-lt"/>
                <a:cs typeface="Arial" panose="020B0604020202020204" pitchFamily="34" charset="0"/>
              </a:rPr>
              <a:t>mL.</a:t>
            </a:r>
            <a:endParaRPr lang="en-US" altLang="en-US" sz="1100" dirty="0">
              <a:solidFill>
                <a:prstClr val="black"/>
              </a:solidFill>
              <a:latin typeface="+mn-lt"/>
              <a:cs typeface="Arial" panose="020B0604020202020204" pitchFamily="34" charset="0"/>
            </a:endParaRPr>
          </a:p>
          <a:p>
            <a:pPr eaLnBrk="1" hangingPunct="1">
              <a:spcBef>
                <a:spcPct val="0"/>
              </a:spcBef>
              <a:buNone/>
              <a:defRPr/>
            </a:pPr>
            <a:r>
              <a:rPr lang="en-US" sz="1100" baseline="30000" dirty="0">
                <a:solidFill>
                  <a:prstClr val="black"/>
                </a:solidFill>
                <a:latin typeface="+mn-lt"/>
              </a:rPr>
              <a:t>a </a:t>
            </a:r>
            <a:r>
              <a:rPr lang="en-US" sz="1100" dirty="0">
                <a:solidFill>
                  <a:prstClr val="black"/>
                </a:solidFill>
                <a:latin typeface="+mn-lt"/>
              </a:rPr>
              <a:t>Guam, Puerto Rico, and the U.S. Virgin Islands.</a:t>
            </a:r>
          </a:p>
          <a:p>
            <a:pPr defTabSz="914400" eaLnBrk="1" hangingPunct="1">
              <a:spcBef>
                <a:spcPct val="0"/>
              </a:spcBef>
              <a:buNone/>
              <a:defRPr/>
            </a:pPr>
            <a:endParaRPr lang="en-US" altLang="en-US" sz="1100" dirty="0">
              <a:solidFill>
                <a:prstClr val="black"/>
              </a:solidFill>
              <a:latin typeface="+mn-lt"/>
              <a:cs typeface="Arial" panose="020B0604020202020204" pitchFamily="34" charset="0"/>
            </a:endParaRPr>
          </a:p>
        </p:txBody>
      </p:sp>
      <p:pic>
        <p:nvPicPr>
          <p:cNvPr id="3" name="Picture 2" descr="Young people aged 13–24 years and 25–34 years continue to have the lowest percentages of viral suppression across age groups; however, the gap is narrowing. Among clients aged 13–24 years, viral suppression increased from 46.6% in 2010 to 83.8% in 2022. Among clients aged 25–34 years, viral suppression increased from 58.6% in 2010 to 84.7% in 2022.  Comparatively, 95.5% of clients aged 65 and older reached viral suppression in 2022.&#10; &#10;Viral suppression is defined as ≥1 outpatient/ambulatory health services visit  during the calendar year and ≥1 viral load reported, with the last viral load result &lt;200 copies/mL.&#10; &#10;The three territories include Guam, Puerto Rico, and the U.S. Virgin Islands. 2019 and 2020 data for Guam are unavailable.&#10;">
            <a:extLst>
              <a:ext uri="{FF2B5EF4-FFF2-40B4-BE49-F238E27FC236}">
                <a16:creationId xmlns:a16="http://schemas.microsoft.com/office/drawing/2014/main" id="{C9C92A34-5362-50F9-7C63-3BAC2F29356E}"/>
              </a:ext>
            </a:extLst>
          </p:cNvPr>
          <p:cNvPicPr>
            <a:picLocks noChangeAspect="1"/>
          </p:cNvPicPr>
          <p:nvPr/>
        </p:nvPicPr>
        <p:blipFill>
          <a:blip r:embed="rId3"/>
          <a:stretch>
            <a:fillRect/>
          </a:stretch>
        </p:blipFill>
        <p:spPr>
          <a:xfrm>
            <a:off x="767128" y="1269758"/>
            <a:ext cx="10992041" cy="4474852"/>
          </a:xfrm>
          <a:prstGeom prst="rect">
            <a:avLst/>
          </a:prstGeom>
        </p:spPr>
      </p:pic>
    </p:spTree>
    <p:extLst>
      <p:ext uri="{BB962C8B-B14F-4D97-AF65-F5344CB8AC3E}">
        <p14:creationId xmlns:p14="http://schemas.microsoft.com/office/powerpoint/2010/main" val="221685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Viral Suppression among Clients Served by the Ryan White HIV/AIDS Program (non-ADAP), 2011–2015—United States and 3 Territories"/>
          <p:cNvSpPr>
            <a:spLocks noGrp="1"/>
          </p:cNvSpPr>
          <p:nvPr>
            <p:ph type="title"/>
          </p:nvPr>
        </p:nvSpPr>
        <p:spPr>
          <a:xfrm>
            <a:off x="195309" y="1"/>
            <a:ext cx="11679859" cy="1066800"/>
          </a:xfrm>
        </p:spPr>
        <p:txBody>
          <a:bodyPr>
            <a:noAutofit/>
          </a:bodyPr>
          <a:lstStyle/>
          <a:p>
            <a:r>
              <a:rPr lang="en-US" sz="2800" dirty="0"/>
              <a:t>Viral Suppression among Clients Served by the Ryan White HIV/AIDS Program, by Race/Ethnicity, 2010–2022—United States and 3 Territories</a:t>
            </a:r>
            <a:r>
              <a:rPr lang="en-US" sz="2800" baseline="30000" dirty="0"/>
              <a:t>a</a:t>
            </a:r>
            <a:endParaRPr lang="en-US" sz="2800" baseline="30000" dirty="0">
              <a:cs typeface="Arial" panose="020B0604020202020204" pitchFamily="34" charset="0"/>
            </a:endParaRPr>
          </a:p>
        </p:txBody>
      </p:sp>
      <p:sp>
        <p:nvSpPr>
          <p:cNvPr id="6" name="TextBox 5"/>
          <p:cNvSpPr txBox="1">
            <a:spLocks noChangeArrowheads="1"/>
          </p:cNvSpPr>
          <p:nvPr/>
        </p:nvSpPr>
        <p:spPr bwMode="auto">
          <a:xfrm>
            <a:off x="994610" y="5814012"/>
            <a:ext cx="7696200"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defTabSz="914400" eaLnBrk="1" hangingPunct="1">
              <a:spcBef>
                <a:spcPct val="0"/>
              </a:spcBef>
              <a:buNone/>
              <a:defRPr/>
            </a:pPr>
            <a:r>
              <a:rPr lang="en-US" altLang="en-US" sz="1100" i="1" dirty="0">
                <a:solidFill>
                  <a:prstClr val="black"/>
                </a:solidFill>
                <a:latin typeface="+mn-lt"/>
                <a:cs typeface="Arial" panose="020B0604020202020204" pitchFamily="34" charset="0"/>
              </a:rPr>
              <a:t>Viral suppression: </a:t>
            </a:r>
            <a:r>
              <a:rPr lang="en-US" altLang="en-US" sz="1100" dirty="0">
                <a:solidFill>
                  <a:prstClr val="black"/>
                </a:solidFill>
                <a:latin typeface="+mn-lt"/>
                <a:cs typeface="Arial" panose="020B0604020202020204" pitchFamily="34" charset="0"/>
              </a:rPr>
              <a:t>≥1 OAHS visit during the calendar year and ≥1 viral load reported, with the last viral load result &lt;200 copies/</a:t>
            </a:r>
            <a:r>
              <a:rPr lang="en-US" altLang="en-US" sz="1100" dirty="0" err="1">
                <a:solidFill>
                  <a:prstClr val="black"/>
                </a:solidFill>
                <a:latin typeface="+mn-lt"/>
                <a:cs typeface="Arial" panose="020B0604020202020204" pitchFamily="34" charset="0"/>
              </a:rPr>
              <a:t>mL.</a:t>
            </a:r>
            <a:endParaRPr lang="en-US" altLang="en-US" sz="1100" dirty="0">
              <a:solidFill>
                <a:prstClr val="black"/>
              </a:solidFill>
              <a:latin typeface="+mn-lt"/>
              <a:cs typeface="Arial" panose="020B0604020202020204" pitchFamily="34" charset="0"/>
            </a:endParaRPr>
          </a:p>
          <a:p>
            <a:pPr eaLnBrk="1" hangingPunct="1">
              <a:spcBef>
                <a:spcPct val="0"/>
              </a:spcBef>
              <a:buNone/>
              <a:defRPr/>
            </a:pPr>
            <a:r>
              <a:rPr lang="en-US" sz="1100" baseline="30000" dirty="0">
                <a:solidFill>
                  <a:prstClr val="black"/>
                </a:solidFill>
                <a:latin typeface="+mn-lt"/>
              </a:rPr>
              <a:t>a </a:t>
            </a:r>
            <a:r>
              <a:rPr lang="en-US" sz="1100" dirty="0">
                <a:solidFill>
                  <a:prstClr val="black"/>
                </a:solidFill>
                <a:latin typeface="+mn-lt"/>
              </a:rPr>
              <a:t>Guam, Puerto Rico, and the U.S. Virgin Islands.</a:t>
            </a:r>
          </a:p>
          <a:p>
            <a:pPr eaLnBrk="1" hangingPunct="1">
              <a:spcBef>
                <a:spcPct val="0"/>
              </a:spcBef>
              <a:buNone/>
              <a:defRPr/>
            </a:pPr>
            <a:r>
              <a:rPr lang="en-US" sz="1100" baseline="30000" dirty="0">
                <a:solidFill>
                  <a:prstClr val="black"/>
                </a:solidFill>
                <a:latin typeface="+mn-lt"/>
              </a:rPr>
              <a:t>b</a:t>
            </a:r>
            <a:r>
              <a:rPr lang="en-US" sz="1100" dirty="0">
                <a:solidFill>
                  <a:prstClr val="black"/>
                </a:solidFill>
                <a:latin typeface="+mn-lt"/>
              </a:rPr>
              <a:t> Hispanics/Latinos can be of any race.</a:t>
            </a:r>
          </a:p>
          <a:p>
            <a:pPr defTabSz="914400" eaLnBrk="1" hangingPunct="1">
              <a:spcBef>
                <a:spcPct val="0"/>
              </a:spcBef>
              <a:buNone/>
              <a:defRPr/>
            </a:pPr>
            <a:endParaRPr lang="en-US" altLang="en-US" sz="1100" dirty="0">
              <a:solidFill>
                <a:prstClr val="black"/>
              </a:solidFill>
              <a:latin typeface="+mn-lt"/>
              <a:cs typeface="Arial" panose="020B0604020202020204" pitchFamily="34" charset="0"/>
            </a:endParaRPr>
          </a:p>
        </p:txBody>
      </p:sp>
      <p:pic>
        <p:nvPicPr>
          <p:cNvPr id="3" name="Picture 2" descr="Nearly three-quarters of RWHAP clients are from racial and ethnic minority groups. From 2021 to 2022, viral suppression was lowest among Black/African American clients (87.2% to 87.1%, respectively). &#10;&#10;Hispanics/Latinos can be of any race.&#10; &#10;Viral suppression is defined as ≥1 outpatient/ambulatory health services visit  during the calendar year and ≥1 viral load reported, with the last viral load result &lt;200 copies/mL.&#10; &#10;The three territories include Guam, Puerto Rico, and the U.S. Virgin Islands. 2019 and 2020 data for Guam are unavailable.&#10;">
            <a:extLst>
              <a:ext uri="{FF2B5EF4-FFF2-40B4-BE49-F238E27FC236}">
                <a16:creationId xmlns:a16="http://schemas.microsoft.com/office/drawing/2014/main" id="{171C8E44-F152-EA38-2B86-9EEBB2863CEB}"/>
              </a:ext>
            </a:extLst>
          </p:cNvPr>
          <p:cNvPicPr>
            <a:picLocks noChangeAspect="1"/>
          </p:cNvPicPr>
          <p:nvPr/>
        </p:nvPicPr>
        <p:blipFill>
          <a:blip r:embed="rId3"/>
          <a:stretch>
            <a:fillRect/>
          </a:stretch>
        </p:blipFill>
        <p:spPr>
          <a:xfrm>
            <a:off x="215898" y="1188526"/>
            <a:ext cx="11760203" cy="4480948"/>
          </a:xfrm>
          <a:prstGeom prst="rect">
            <a:avLst/>
          </a:prstGeom>
        </p:spPr>
      </p:pic>
    </p:spTree>
    <p:extLst>
      <p:ext uri="{BB962C8B-B14F-4D97-AF65-F5344CB8AC3E}">
        <p14:creationId xmlns:p14="http://schemas.microsoft.com/office/powerpoint/2010/main" val="312295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Viral Suppression among Clients Served by the Ryan White HIV/AIDS Program (non-ADAP), 2011–2015—United States and 3 Territories"/>
          <p:cNvSpPr>
            <a:spLocks noGrp="1"/>
          </p:cNvSpPr>
          <p:nvPr>
            <p:ph type="title"/>
          </p:nvPr>
        </p:nvSpPr>
        <p:spPr>
          <a:xfrm>
            <a:off x="248575" y="1"/>
            <a:ext cx="11842811" cy="1066800"/>
          </a:xfrm>
        </p:spPr>
        <p:txBody>
          <a:bodyPr>
            <a:noAutofit/>
          </a:bodyPr>
          <a:lstStyle/>
          <a:p>
            <a:r>
              <a:rPr lang="en-US" sz="2800" dirty="0"/>
              <a:t>Viral Suppression among Clients Served by the Ryan White HIV/AIDS Program, by Housing Status, 2010–2022—United States and 3 Territories</a:t>
            </a:r>
            <a:r>
              <a:rPr lang="en-US" sz="2800" baseline="30000" dirty="0"/>
              <a:t>a</a:t>
            </a:r>
            <a:endParaRPr lang="en-US" sz="2800" baseline="30000" dirty="0">
              <a:cs typeface="Arial" panose="020B0604020202020204" pitchFamily="34" charset="0"/>
            </a:endParaRPr>
          </a:p>
        </p:txBody>
      </p:sp>
      <p:sp>
        <p:nvSpPr>
          <p:cNvPr id="6" name="TextBox 5"/>
          <p:cNvSpPr txBox="1">
            <a:spLocks noChangeArrowheads="1"/>
          </p:cNvSpPr>
          <p:nvPr/>
        </p:nvSpPr>
        <p:spPr bwMode="auto">
          <a:xfrm>
            <a:off x="838199" y="5928244"/>
            <a:ext cx="7696200" cy="6001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defTabSz="914400" eaLnBrk="1" hangingPunct="1">
              <a:spcBef>
                <a:spcPct val="0"/>
              </a:spcBef>
              <a:buNone/>
              <a:defRPr/>
            </a:pPr>
            <a:r>
              <a:rPr lang="en-US" altLang="en-US" sz="1100" i="1" dirty="0">
                <a:solidFill>
                  <a:prstClr val="black"/>
                </a:solidFill>
                <a:latin typeface="+mn-lt"/>
                <a:cs typeface="Arial" panose="020B0604020202020204" pitchFamily="34" charset="0"/>
              </a:rPr>
              <a:t>Viral suppression: </a:t>
            </a:r>
            <a:r>
              <a:rPr lang="en-US" altLang="en-US" sz="1100" dirty="0">
                <a:solidFill>
                  <a:prstClr val="black"/>
                </a:solidFill>
                <a:latin typeface="+mn-lt"/>
                <a:cs typeface="Arial" panose="020B0604020202020204" pitchFamily="34" charset="0"/>
              </a:rPr>
              <a:t>≥1 OAHS visit during the calendar year and ≥1 viral load reported, with the last viral load result &lt;200 copies/</a:t>
            </a:r>
            <a:r>
              <a:rPr lang="en-US" altLang="en-US" sz="1100" dirty="0" err="1">
                <a:solidFill>
                  <a:prstClr val="black"/>
                </a:solidFill>
                <a:latin typeface="+mn-lt"/>
                <a:cs typeface="Arial" panose="020B0604020202020204" pitchFamily="34" charset="0"/>
              </a:rPr>
              <a:t>mL.</a:t>
            </a:r>
            <a:endParaRPr lang="en-US" altLang="en-US" sz="1100" dirty="0">
              <a:solidFill>
                <a:prstClr val="black"/>
              </a:solidFill>
              <a:latin typeface="+mn-lt"/>
              <a:cs typeface="Arial" panose="020B0604020202020204" pitchFamily="34" charset="0"/>
            </a:endParaRPr>
          </a:p>
          <a:p>
            <a:pPr eaLnBrk="1" hangingPunct="1">
              <a:spcBef>
                <a:spcPct val="0"/>
              </a:spcBef>
              <a:buNone/>
              <a:defRPr/>
            </a:pPr>
            <a:r>
              <a:rPr lang="en-US" sz="1100" baseline="30000" dirty="0">
                <a:solidFill>
                  <a:prstClr val="black"/>
                </a:solidFill>
                <a:latin typeface="+mn-lt"/>
              </a:rPr>
              <a:t>a </a:t>
            </a:r>
            <a:r>
              <a:rPr lang="en-US" sz="1100" dirty="0">
                <a:solidFill>
                  <a:prstClr val="black"/>
                </a:solidFill>
                <a:latin typeface="+mn-lt"/>
              </a:rPr>
              <a:t>Guam, Puerto Rico, and the U.S. Virgin Islands.</a:t>
            </a:r>
          </a:p>
          <a:p>
            <a:pPr defTabSz="914400" eaLnBrk="1" hangingPunct="1">
              <a:spcBef>
                <a:spcPct val="0"/>
              </a:spcBef>
              <a:buNone/>
              <a:defRPr/>
            </a:pPr>
            <a:endParaRPr lang="en-US" altLang="en-US" sz="1100" dirty="0">
              <a:solidFill>
                <a:prstClr val="black"/>
              </a:solidFill>
              <a:latin typeface="+mn-lt"/>
              <a:cs typeface="Arial" panose="020B0604020202020204" pitchFamily="34" charset="0"/>
            </a:endParaRPr>
          </a:p>
        </p:txBody>
      </p:sp>
      <p:pic>
        <p:nvPicPr>
          <p:cNvPr id="3" name="Picture 2" descr="Clients served by the RWHAP with temporary or unstable housing continue to have the lowest percentages of viral suppression, although percentages are steadily increasing. Among clients with temporary housing, viral suppression increased from 63.7% in 2010 to 84.1% in 2022. Among clients with unstable housing, viral suppression increased from 54.8% in 2010 to 77.9% in 2022. Comparatively, viral suppression among clients with stable housing increased from 71.2% in 2010 to 90.6% in 2022.&#10; &#10;Viral suppression is defined as ≥1 outpatient/ambulatory health services visit  during the calendar year and ≥1 viral load reported, with the last viral load result &lt;200 copies/mL.&#10; &#10;The three territories include Guam, Puerto Rico, and the U.S. Virgin Islands. 2019 and 2020 data for Guam are unavailable.">
            <a:extLst>
              <a:ext uri="{FF2B5EF4-FFF2-40B4-BE49-F238E27FC236}">
                <a16:creationId xmlns:a16="http://schemas.microsoft.com/office/drawing/2014/main" id="{ABA015A4-B2E7-50C8-D83D-193ED9743894}"/>
              </a:ext>
            </a:extLst>
          </p:cNvPr>
          <p:cNvPicPr>
            <a:picLocks noChangeAspect="1"/>
          </p:cNvPicPr>
          <p:nvPr/>
        </p:nvPicPr>
        <p:blipFill>
          <a:blip r:embed="rId3"/>
          <a:stretch>
            <a:fillRect/>
          </a:stretch>
        </p:blipFill>
        <p:spPr>
          <a:xfrm>
            <a:off x="594705" y="1260096"/>
            <a:ext cx="11150550" cy="4474852"/>
          </a:xfrm>
          <a:prstGeom prst="rect">
            <a:avLst/>
          </a:prstGeom>
        </p:spPr>
      </p:pic>
    </p:spTree>
    <p:extLst>
      <p:ext uri="{BB962C8B-B14F-4D97-AF65-F5344CB8AC3E}">
        <p14:creationId xmlns:p14="http://schemas.microsoft.com/office/powerpoint/2010/main" val="1803871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The Ryan White HIV/AIDS Program"/>
          <p:cNvSpPr>
            <a:spLocks noGrp="1"/>
          </p:cNvSpPr>
          <p:nvPr>
            <p:ph type="title"/>
          </p:nvPr>
        </p:nvSpPr>
        <p:spPr>
          <a:xfrm>
            <a:off x="257452" y="1"/>
            <a:ext cx="11638626" cy="1066800"/>
          </a:xfrm>
        </p:spPr>
        <p:txBody>
          <a:bodyPr>
            <a:noAutofit/>
          </a:bodyPr>
          <a:lstStyle/>
          <a:p>
            <a:r>
              <a:rPr lang="en-US" sz="2800" dirty="0"/>
              <a:t>Viral Suppression among Priority Populations Served by the Ryan White HIV/AIDS Program, 2010 and 2022—United States and 3 Territories</a:t>
            </a:r>
            <a:r>
              <a:rPr lang="en-US" sz="2800" baseline="30000" dirty="0"/>
              <a:t>a</a:t>
            </a:r>
            <a:endParaRPr lang="en-US" sz="2800" dirty="0"/>
          </a:p>
        </p:txBody>
      </p:sp>
      <p:sp>
        <p:nvSpPr>
          <p:cNvPr id="10" name="TextBox 5"/>
          <p:cNvSpPr txBox="1">
            <a:spLocks noChangeArrowheads="1"/>
          </p:cNvSpPr>
          <p:nvPr/>
        </p:nvSpPr>
        <p:spPr bwMode="auto">
          <a:xfrm>
            <a:off x="868392" y="5749284"/>
            <a:ext cx="8063345"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defTabSz="914400" eaLnBrk="1" hangingPunct="1">
              <a:spcBef>
                <a:spcPct val="0"/>
              </a:spcBef>
              <a:buNone/>
              <a:defRPr/>
            </a:pPr>
            <a:endParaRPr lang="en-US" sz="900" dirty="0">
              <a:solidFill>
                <a:prstClr val="black"/>
              </a:solidFill>
              <a:latin typeface="Calibri" panose="020F0502020204030204"/>
            </a:endParaRPr>
          </a:p>
          <a:p>
            <a:pPr defTabSz="914400" eaLnBrk="1" hangingPunct="1">
              <a:spcBef>
                <a:spcPct val="0"/>
              </a:spcBef>
              <a:buNone/>
              <a:defRPr/>
            </a:pPr>
            <a:r>
              <a:rPr lang="en-US" sz="900" dirty="0">
                <a:solidFill>
                  <a:prstClr val="black"/>
                </a:solidFill>
                <a:latin typeface="Calibri" panose="020F0502020204030204"/>
              </a:rPr>
              <a:t>Hispanics/Latinos can be of any race.</a:t>
            </a:r>
            <a:endParaRPr lang="en-US" altLang="en-US" sz="900" dirty="0">
              <a:solidFill>
                <a:prstClr val="black"/>
              </a:solidFill>
              <a:latin typeface="Calibri" panose="020F0502020204030204"/>
              <a:cs typeface="Arial" panose="020B0604020202020204" pitchFamily="34" charset="0"/>
            </a:endParaRPr>
          </a:p>
          <a:p>
            <a:pPr defTabSz="914400" eaLnBrk="1" hangingPunct="1">
              <a:spcBef>
                <a:spcPct val="0"/>
              </a:spcBef>
              <a:buNone/>
              <a:defRPr/>
            </a:pPr>
            <a:r>
              <a:rPr lang="en-US" altLang="en-US" sz="900" i="1" dirty="0">
                <a:solidFill>
                  <a:prstClr val="black"/>
                </a:solidFill>
                <a:latin typeface="Calibri" panose="020F0502020204030204"/>
                <a:cs typeface="Arial" panose="020B0604020202020204" pitchFamily="34" charset="0"/>
              </a:rPr>
              <a:t>Viral suppression: </a:t>
            </a:r>
            <a:r>
              <a:rPr lang="en-US" altLang="en-US" sz="900" dirty="0">
                <a:solidFill>
                  <a:prstClr val="black"/>
                </a:solidFill>
                <a:latin typeface="Calibri" panose="020F0502020204030204"/>
                <a:cs typeface="Arial" panose="020B0604020202020204" pitchFamily="34" charset="0"/>
              </a:rPr>
              <a:t>≥1 OAHS visit during the calendar year and ≥1 viral load reported, with the last viral load result &lt;200 copies/</a:t>
            </a:r>
            <a:r>
              <a:rPr lang="en-US" altLang="en-US" sz="900" dirty="0" err="1">
                <a:solidFill>
                  <a:prstClr val="black"/>
                </a:solidFill>
                <a:latin typeface="Calibri" panose="020F0502020204030204"/>
                <a:cs typeface="Arial" panose="020B0604020202020204" pitchFamily="34" charset="0"/>
              </a:rPr>
              <a:t>mL.</a:t>
            </a:r>
            <a:endParaRPr lang="en-US" altLang="en-US" sz="900" dirty="0">
              <a:solidFill>
                <a:prstClr val="black"/>
              </a:solidFill>
              <a:latin typeface="Calibri" panose="020F0502020204030204"/>
              <a:cs typeface="Arial" panose="020B0604020202020204" pitchFamily="34" charset="0"/>
            </a:endParaRPr>
          </a:p>
          <a:p>
            <a:pPr defTabSz="914400" eaLnBrk="1" hangingPunct="1">
              <a:spcBef>
                <a:spcPts val="0"/>
              </a:spcBef>
              <a:buNone/>
              <a:defRPr/>
            </a:pPr>
            <a:r>
              <a:rPr lang="en-US" sz="900" baseline="30000" dirty="0">
                <a:solidFill>
                  <a:prstClr val="black"/>
                </a:solidFill>
                <a:latin typeface="Calibri" panose="020F0502020204030204"/>
              </a:rPr>
              <a:t>a </a:t>
            </a:r>
            <a:r>
              <a:rPr lang="en-US" sz="900" dirty="0">
                <a:solidFill>
                  <a:prstClr val="black"/>
                </a:solidFill>
                <a:latin typeface="Calibri" panose="020F0502020204030204"/>
              </a:rPr>
              <a:t>Guam, Puerto Rico, and the U.S. Virgin Islands.</a:t>
            </a:r>
            <a:endParaRPr lang="en-US" altLang="en-US" sz="900" dirty="0">
              <a:solidFill>
                <a:prstClr val="black"/>
              </a:solidFill>
              <a:latin typeface="Calibri" panose="020F0502020204030204"/>
              <a:cs typeface="Arial" panose="020B0604020202020204" pitchFamily="34" charset="0"/>
            </a:endParaRPr>
          </a:p>
        </p:txBody>
      </p:sp>
      <p:pic>
        <p:nvPicPr>
          <p:cNvPr id="5" name="Picture 4" descr="This chart shows viral suppression among priority populations served by the RWHAP. It shows a side-by-side comparison of viral suppression for each subpopulation in 2010 – indicated by a dark orange bar, and in 2022 – indicated by a light orange bar. For comparison, viral suppression for all RWHAP clients overall in 2010 was 69.5% indicated by the dark orange line and was 89.6% in 2022 indicated by the light orange line. This upward trend in viral suppression occurred across all priority populations.&#10; &#10;However, it is important to note that challenges remain in reaching viral suppression for certain populations. Most notably, in 2022, the client subpopulations with viral suppression lower than the overall percentage of 89.6% were people with HIV attributed at diagnosis to injection drug use (88.5%), Blacks/African Americans (87.1%), transgender clients (86.4%), youth aged 13-24 years (83.8%), and people experiencing unstable housing (77.9%).&#10; &#10;Hispanics/Latinos can be of any race.&#10;&#10;Viral suppression is defined as ≥1 outpatient/ambulatory health services visit  during the calendar year and ≥1 viral load reported, with the last viral load result &lt;200 copies/mL.&#10; &#10;The three territories include Guam, Puerto Rico, and the U.S. Virgin Islands.&#10;">
            <a:extLst>
              <a:ext uri="{FF2B5EF4-FFF2-40B4-BE49-F238E27FC236}">
                <a16:creationId xmlns:a16="http://schemas.microsoft.com/office/drawing/2014/main" id="{DEB2A0E1-FEE8-4F43-F55D-29242DD7FF74}"/>
              </a:ext>
            </a:extLst>
          </p:cNvPr>
          <p:cNvPicPr>
            <a:picLocks noChangeAspect="1"/>
          </p:cNvPicPr>
          <p:nvPr/>
        </p:nvPicPr>
        <p:blipFill>
          <a:blip r:embed="rId3"/>
          <a:stretch>
            <a:fillRect/>
          </a:stretch>
        </p:blipFill>
        <p:spPr>
          <a:xfrm>
            <a:off x="519956" y="1066801"/>
            <a:ext cx="11376122" cy="4858933"/>
          </a:xfrm>
          <a:prstGeom prst="rect">
            <a:avLst/>
          </a:prstGeom>
        </p:spPr>
      </p:pic>
    </p:spTree>
    <p:extLst>
      <p:ext uri="{BB962C8B-B14F-4D97-AF65-F5344CB8AC3E}">
        <p14:creationId xmlns:p14="http://schemas.microsoft.com/office/powerpoint/2010/main" val="268014792"/>
      </p:ext>
    </p:extLst>
  </p:cSld>
  <p:clrMapOvr>
    <a:masterClrMapping/>
  </p:clrMapOvr>
</p:sld>
</file>

<file path=ppt/theme/theme1.xml><?xml version="1.0" encoding="utf-8"?>
<a:theme xmlns:a="http://schemas.openxmlformats.org/drawingml/2006/main" name="HRSA">
  <a:themeElements>
    <a:clrScheme name="HRSA color pallet">
      <a:dk1>
        <a:sysClr val="windowText" lastClr="000000"/>
      </a:dk1>
      <a:lt1>
        <a:sysClr val="window" lastClr="FFFFFF"/>
      </a:lt1>
      <a:dk2>
        <a:srgbClr val="44546A"/>
      </a:dk2>
      <a:lt2>
        <a:srgbClr val="E7E6E6"/>
      </a:lt2>
      <a:accent1>
        <a:srgbClr val="006699"/>
      </a:accent1>
      <a:accent2>
        <a:srgbClr val="990000"/>
      </a:accent2>
      <a:accent3>
        <a:srgbClr val="003366"/>
      </a:accent3>
      <a:accent4>
        <a:srgbClr val="ECA421"/>
      </a:accent4>
      <a:accent5>
        <a:srgbClr val="CCDDF1"/>
      </a:accent5>
      <a:accent6>
        <a:srgbClr val="C0BFBF"/>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RSA" id="{52238DF5-EACC-4A94-B5ED-EE1B51214143}" vid="{8E0C974F-8DBD-4F46-AEF2-08652F04BCF3}"/>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HRSA color pallet">
      <a:dk1>
        <a:sysClr val="windowText" lastClr="000000"/>
      </a:dk1>
      <a:lt1>
        <a:sysClr val="window" lastClr="FFFFFF"/>
      </a:lt1>
      <a:dk2>
        <a:srgbClr val="44546A"/>
      </a:dk2>
      <a:lt2>
        <a:srgbClr val="E7E6E6"/>
      </a:lt2>
      <a:accent1>
        <a:srgbClr val="006699"/>
      </a:accent1>
      <a:accent2>
        <a:srgbClr val="990000"/>
      </a:accent2>
      <a:accent3>
        <a:srgbClr val="003366"/>
      </a:accent3>
      <a:accent4>
        <a:srgbClr val="ECA421"/>
      </a:accent4>
      <a:accent5>
        <a:srgbClr val="CCDDF1"/>
      </a:accent5>
      <a:accent6>
        <a:srgbClr val="C0BFBF"/>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UpdatedWideScreenTemplate">
  <a:themeElements>
    <a:clrScheme name="HRSA color pallet">
      <a:dk1>
        <a:sysClr val="windowText" lastClr="000000"/>
      </a:dk1>
      <a:lt1>
        <a:sysClr val="window" lastClr="FFFFFF"/>
      </a:lt1>
      <a:dk2>
        <a:srgbClr val="44546A"/>
      </a:dk2>
      <a:lt2>
        <a:srgbClr val="E7E6E6"/>
      </a:lt2>
      <a:accent1>
        <a:srgbClr val="006699"/>
      </a:accent1>
      <a:accent2>
        <a:srgbClr val="990000"/>
      </a:accent2>
      <a:accent3>
        <a:srgbClr val="003366"/>
      </a:accent3>
      <a:accent4>
        <a:srgbClr val="ECA421"/>
      </a:accent4>
      <a:accent5>
        <a:srgbClr val="CCDDF1"/>
      </a:accent5>
      <a:accent6>
        <a:srgbClr val="C0BFBF"/>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datedWideScreenTemplate" id="{5977EF38-9053-48B6-AB32-E7FEC058B217}" vid="{6459BBA1-2CE0-4E43-8EF7-74C291723EA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484BB8EC490D649827DB6B3C6FC104C" ma:contentTypeVersion="14" ma:contentTypeDescription="Create a new document." ma:contentTypeScope="" ma:versionID="067fbaab8c3e2449cad2f141f4131bf4">
  <xsd:schema xmlns:xsd="http://www.w3.org/2001/XMLSchema" xmlns:xs="http://www.w3.org/2001/XMLSchema" xmlns:p="http://schemas.microsoft.com/office/2006/metadata/properties" xmlns:ns2="ee770a27-72eb-4bf9-a5bb-5bfe92e4fae0" xmlns:ns3="744fc02e-2c05-446f-beee-5e46cc4a14b7" xmlns:ns4="c71486f8-5eed-4db0-b63d-7b8098263e78" targetNamespace="http://schemas.microsoft.com/office/2006/metadata/properties" ma:root="true" ma:fieldsID="66cd2d57d61bcdeb9b166d13a51191fe" ns2:_="" ns3:_="" ns4:_="">
    <xsd:import namespace="ee770a27-72eb-4bf9-a5bb-5bfe92e4fae0"/>
    <xsd:import namespace="744fc02e-2c05-446f-beee-5e46cc4a14b7"/>
    <xsd:import namespace="c71486f8-5eed-4db0-b63d-7b8098263e78"/>
    <xsd:element name="properties">
      <xsd:complexType>
        <xsd:sequence>
          <xsd:element name="documentManagement">
            <xsd:complexType>
              <xsd:all>
                <xsd:element ref="ns2:Record" minOccurs="0"/>
                <xsd:element ref="ns2:lcf76f155ced4ddcb4097134ff3c332f" minOccurs="0"/>
                <xsd:element ref="ns3:TaxCatchAll" minOccurs="0"/>
                <xsd:element ref="ns2:MediaServiceMetadata" minOccurs="0"/>
                <xsd:element ref="ns2:MediaServiceFastMetadata" minOccurs="0"/>
                <xsd:element ref="ns2:MediaServiceObjectDetectorVersions" minOccurs="0"/>
                <xsd:element ref="ns2:MediaServiceOCR" minOccurs="0"/>
                <xsd:element ref="ns2:MediaServiceGenerationTime" minOccurs="0"/>
                <xsd:element ref="ns2:MediaServiceEventHashCode" minOccurs="0"/>
                <xsd:element ref="ns4:SharedWithUsers" minOccurs="0"/>
                <xsd:element ref="ns4:SharedWithDetail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770a27-72eb-4bf9-a5bb-5bfe92e4fae0" elementFormDefault="qualified">
    <xsd:import namespace="http://schemas.microsoft.com/office/2006/documentManagement/types"/>
    <xsd:import namespace="http://schemas.microsoft.com/office/infopath/2007/PartnerControls"/>
    <xsd:element name="Record" ma:index="8" nillable="true" ma:displayName="Record" ma:decimals="0" ma:format="Dropdown" ma:internalName="Record" ma:percentage="FALSE">
      <xsd:simpleType>
        <xsd:restriction base="dms:Number"/>
      </xsd:simpleType>
    </xsd:element>
    <xsd:element name="lcf76f155ced4ddcb4097134ff3c332f" ma:index="10" nillable="true" ma:taxonomy="true" ma:internalName="lcf76f155ced4ddcb4097134ff3c332f" ma:taxonomyFieldName="MediaServiceImageTags" ma:displayName="Image Tags" ma:readOnly="false" ma:fieldId="{5cf76f15-5ced-4ddc-b409-7134ff3c332f}" ma:taxonomyMulti="true" ma:sspId="8ce9f98e-9ad5-43de-b59a-72d7e946aae0" ma:termSetId="09814cd3-568e-fe90-9814-8d621ff8fb84" ma:anchorId="fba54fb3-c3e1-fe81-a776-ca4b69148c4d" ma:open="true" ma:isKeyword="false">
      <xsd:complexType>
        <xsd:sequence>
          <xsd:element ref="pc:Terms" minOccurs="0" maxOccurs="1"/>
        </xsd:sequence>
      </xsd:complex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DateTaken" ma:index="21"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44fc02e-2c05-446f-beee-5e46cc4a14b7" elementFormDefault="qualified">
    <xsd:import namespace="http://schemas.microsoft.com/office/2006/documentManagement/types"/>
    <xsd:import namespace="http://schemas.microsoft.com/office/infopath/2007/PartnerControls"/>
    <xsd:element name="TaxCatchAll" ma:index="11" nillable="true" ma:displayName="Taxonomy Catch All Column" ma:hidden="true" ma:list="{330c0168-f9ca-48df-8443-ac112544ca57}" ma:internalName="TaxCatchAll" ma:showField="CatchAllData" ma:web="744fc02e-2c05-446f-beee-5e46cc4a14b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71486f8-5eed-4db0-b63d-7b8098263e7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e770a27-72eb-4bf9-a5bb-5bfe92e4fae0">
      <Terms xmlns="http://schemas.microsoft.com/office/infopath/2007/PartnerControls"/>
    </lcf76f155ced4ddcb4097134ff3c332f>
    <TaxCatchAll xmlns="744fc02e-2c05-446f-beee-5e46cc4a14b7" xsi:nil="true"/>
    <Record xmlns="ee770a27-72eb-4bf9-a5bb-5bfe92e4fae0">448</Record>
  </documentManagement>
</p:properties>
</file>

<file path=customXml/itemProps1.xml><?xml version="1.0" encoding="utf-8"?>
<ds:datastoreItem xmlns:ds="http://schemas.openxmlformats.org/officeDocument/2006/customXml" ds:itemID="{3D81D8E4-BCC9-44F6-B3DA-B489C23A15DE}">
  <ds:schemaRefs>
    <ds:schemaRef ds:uri="http://schemas.microsoft.com/sharepoint/v3/contenttype/forms"/>
  </ds:schemaRefs>
</ds:datastoreItem>
</file>

<file path=customXml/itemProps2.xml><?xml version="1.0" encoding="utf-8"?>
<ds:datastoreItem xmlns:ds="http://schemas.openxmlformats.org/officeDocument/2006/customXml" ds:itemID="{3D558414-1E8E-486A-9D8C-AA3FEEE0C511}">
  <ds:schemaRefs>
    <ds:schemaRef ds:uri="744fc02e-2c05-446f-beee-5e46cc4a14b7"/>
    <ds:schemaRef ds:uri="c71486f8-5eed-4db0-b63d-7b8098263e78"/>
    <ds:schemaRef ds:uri="ee770a27-72eb-4bf9-a5bb-5bfe92e4fae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ADE35BE-EFA7-4DDD-8A2C-95D2BD1357DC}">
  <ds:schemaRefs>
    <ds:schemaRef ds:uri="http://schemas.microsoft.com/office/infopath/2007/PartnerControls"/>
    <ds:schemaRef ds:uri="http://schemas.microsoft.com/office/2006/documentManagement/types"/>
    <ds:schemaRef ds:uri="http://www.w3.org/XML/1998/namespace"/>
    <ds:schemaRef ds:uri="http://purl.org/dc/elements/1.1/"/>
    <ds:schemaRef ds:uri="http://purl.org/dc/dcmitype/"/>
    <ds:schemaRef ds:uri="http://schemas.microsoft.com/office/2006/metadata/properties"/>
    <ds:schemaRef ds:uri="ee770a27-72eb-4bf9-a5bb-5bfe92e4fae0"/>
    <ds:schemaRef ds:uri="http://schemas.openxmlformats.org/package/2006/metadata/core-properties"/>
    <ds:schemaRef ds:uri="c71486f8-5eed-4db0-b63d-7b8098263e78"/>
    <ds:schemaRef ds:uri="744fc02e-2c05-446f-beee-5e46cc4a14b7"/>
    <ds:schemaRef ds:uri="http://purl.org/dc/terms/"/>
  </ds:schemaRefs>
</ds:datastoreItem>
</file>

<file path=docMetadata/LabelInfo.xml><?xml version="1.0" encoding="utf-8"?>
<clbl:labelList xmlns:clbl="http://schemas.microsoft.com/office/2020/mipLabelMetadata">
  <clbl:label id="{14b77578-9773-42d5-8507-251ca2dc2b06}" enabled="0" method="" siteId="{14b77578-9773-42d5-8507-251ca2dc2b06}" removed="1"/>
</clbl:labelList>
</file>

<file path=docProps/app.xml><?xml version="1.0" encoding="utf-8"?>
<Properties xmlns="http://schemas.openxmlformats.org/officeDocument/2006/extended-properties" xmlns:vt="http://schemas.openxmlformats.org/officeDocument/2006/docPropsVTypes">
  <Template>HRSA</Template>
  <TotalTime>46517</TotalTime>
  <Words>6137</Words>
  <Application>Microsoft Office PowerPoint</Application>
  <PresentationFormat>Widescreen</PresentationFormat>
  <Paragraphs>366</Paragraphs>
  <Slides>30</Slides>
  <Notes>30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30</vt:i4>
      </vt:variant>
    </vt:vector>
  </HeadingPairs>
  <TitlesOfParts>
    <vt:vector size="39" baseType="lpstr">
      <vt:lpstr>Arial</vt:lpstr>
      <vt:lpstr>Calibri</vt:lpstr>
      <vt:lpstr>Calibri Light</vt:lpstr>
      <vt:lpstr>Courier New</vt:lpstr>
      <vt:lpstr>Wingdings</vt:lpstr>
      <vt:lpstr>HRSA</vt:lpstr>
      <vt:lpstr>Custom Design</vt:lpstr>
      <vt:lpstr>1_Office Theme</vt:lpstr>
      <vt:lpstr>UpdatedWideScreenTemplate</vt:lpstr>
      <vt:lpstr>Clients Served by the Ryan White HIV/AIDS Program 2022</vt:lpstr>
      <vt:lpstr>Trends in Viral Suppression Among Clients Served by the Ryan White HIV/AIDS Program, 2010–2022</vt:lpstr>
      <vt:lpstr>Viral Suppression among Clients Served by the Ryan White HIV/AIDS Program (non-ADAP), 2010–2022—United States and 3 Territoriesa</vt:lpstr>
      <vt:lpstr>Viral Suppression among RWHAP Clients, by State, 2010 and 2022—United States and 2 Territoriesa</vt:lpstr>
      <vt:lpstr>Viral Suppression among Clients Served by the Ryan White HIV/AIDS Program, by Gender, 2010–2022—United States and 3 Territoriesa</vt:lpstr>
      <vt:lpstr>Viral Suppression among Clients Served by the Ryan White HIV/AIDS Program, by Age Group, 2010–2022—United States and 3 Territoriesa</vt:lpstr>
      <vt:lpstr>Viral Suppression among Clients Served by the Ryan White HIV/AIDS Program, by Race/Ethnicity, 2010–2022—United States and 3 Territoriesa</vt:lpstr>
      <vt:lpstr>Viral Suppression among Clients Served by the Ryan White HIV/AIDS Program, by Housing Status, 2010–2022—United States and 3 Territoriesa</vt:lpstr>
      <vt:lpstr>Viral Suppression among Priority Populations Served by the Ryan White HIV/AIDS Program, 2010 and 2022—United States and 3 Territoriesa</vt:lpstr>
      <vt:lpstr>Viral Suppression among Clients Served by the Ryan White HIV/AIDS Program, by Race/Ethnicity, 2010 and 2022—United States and 3 Territoriesa</vt:lpstr>
      <vt:lpstr>Viral Suppression among Ryan White HIV/AIDS Program Clients by Housing Status, 2010 and 2022 —United States and 3 Territoriesa</vt:lpstr>
      <vt:lpstr>Viral Suppression Among Clients Served by the RWHAP, 2022</vt:lpstr>
      <vt:lpstr>Viral Suppression among Clients Served by the Ryan White HIV/AIDS Program, by Gender, 2022—United States and 3 Territoriesa</vt:lpstr>
      <vt:lpstr>Viral Suppression among Clients Served by the Ryan White HIV/AIDS Program, by Age Group, 2022—United States and 3 Territoriesa</vt:lpstr>
      <vt:lpstr>Viral Suppression among Clients Served by the Ryan White HIV/AIDS Program, by Race/Ethnicity, 2022—United States and 3 Territoriesa</vt:lpstr>
      <vt:lpstr>Viral Suppression among Clients Served by the Ryan White HIV/AIDS Program, by Health Care Coverage, 2022—United States and 3 Territoriesa</vt:lpstr>
      <vt:lpstr>Viral Suppression among Clients Served by the Ryan White HIV/AIDS Program, by Housing Status, 2022—United States and 3 Territoriesa</vt:lpstr>
      <vt:lpstr>Viral Suppression Among Clients Served by the RWHAP, 2022</vt:lpstr>
      <vt:lpstr>Viral Suppression among Black/African American Women Served by the Ryan White HIV/AIDS Program, 2022—United States and 3 Territoriesa</vt:lpstr>
      <vt:lpstr>Viral Suppression among Black/African American Men Served by the Ryan White HIV/AIDS Program, 2022 —United States and 3 Territoriesa</vt:lpstr>
      <vt:lpstr>Viral Suppression among Hispanic/Latina Women Served by the Ryan White HIV/AIDS Program, 2022—United States and 3 Territoriesa</vt:lpstr>
      <vt:lpstr>Viral Suppression among Hispanic/Latino Men Served by the Ryan White HIV/AIDS Program, 2022—United States and 3 Territoriesa</vt:lpstr>
      <vt:lpstr>Viral Suppression among Transgender Adults and Adolescents Served by the Ryan White HIV/AIDS Program, 2022—United States and 3 Territoriesa</vt:lpstr>
      <vt:lpstr>Viral Suppression among Gay, Bisexual, and Other Men Who Have Sex With Men Served by the Ryan White HIV/AIDS Program, 2022—United States and 3 Territoriesa</vt:lpstr>
      <vt:lpstr>Viral Suppression among Adults Aged 50 Years and Older Served by the Ryan White HIV/AIDS Program, 2022—United States and 3 Territoriesa</vt:lpstr>
      <vt:lpstr>Viral Suppression among Young, Black/African American Gay, Bisexual, and Other Men Who Have Sex with Men Aged 13–24 Years Served by the Ryan White HIV/AIDS Program, 2022—United States and 3 Territoriesa</vt:lpstr>
      <vt:lpstr>Viral Suppression among Clients with HIV Attributed at Diagnosis to Injection Drug Use Aged ≥13 Years Served by the Ryan White HIV/AIDS Program, 2022—United States and 3 Territoriesa</vt:lpstr>
      <vt:lpstr>Viral Suppression among RWHAP Clients, by Housing Status and among Key Populations with Unstable Housing, 2022—United States and 3 Territoriesa</vt:lpstr>
      <vt:lpstr>Connect with the Ryan White HIV/AIDS Program</vt:lpstr>
      <vt:lpstr>Connect with HRSA</vt:lpstr>
    </vt:vector>
  </TitlesOfParts>
  <Company>HRSA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RSR_2021_viral suppression_forclearance.pptx</dc:title>
  <dc:creator>Brantley, Meredith (HRSA)</dc:creator>
  <cp:lastModifiedBy>Chavis, Nicole (HRSA)</cp:lastModifiedBy>
  <cp:revision>513</cp:revision>
  <dcterms:created xsi:type="dcterms:W3CDTF">2016-11-08T17:51:51Z</dcterms:created>
  <dcterms:modified xsi:type="dcterms:W3CDTF">2024-06-27T16:40:44Z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0x0101003484BB8EC490D649827DB6B3C6FC104C</vt:lpwstr>
  </property>
  <property fmtid="{D5CDD505-2E9C-101B-9397-08002B2CF9AE}" pid="3" name="_dlc_DocIdItemGuid">
    <vt:lpwstr>52997347-26c9-43a6-bd8b-89a6e2a3d59d</vt:lpwstr>
  </property>
  <property fmtid="{D5CDD505-2E9C-101B-9397-08002B2CF9AE}" pid="4" name="MediaServiceImageTags">
    <vt:lpwstr/>
  </property>
</Properties>
</file>